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85" r:id="rId6"/>
    <p:sldId id="262" r:id="rId7"/>
    <p:sldId id="286" r:id="rId8"/>
    <p:sldId id="263" r:id="rId9"/>
    <p:sldId id="265" r:id="rId10"/>
    <p:sldId id="266" r:id="rId11"/>
    <p:sldId id="267" r:id="rId12"/>
    <p:sldId id="272" r:id="rId13"/>
    <p:sldId id="268" r:id="rId14"/>
    <p:sldId id="264" r:id="rId15"/>
    <p:sldId id="269" r:id="rId16"/>
    <p:sldId id="287" r:id="rId17"/>
    <p:sldId id="270" r:id="rId18"/>
    <p:sldId id="271" r:id="rId19"/>
    <p:sldId id="275" r:id="rId20"/>
    <p:sldId id="273" r:id="rId21"/>
    <p:sldId id="276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13"/>
    <a:srgbClr val="FAC896"/>
    <a:srgbClr val="000080"/>
    <a:srgbClr val="A7001B"/>
    <a:srgbClr val="FAE1AF"/>
    <a:srgbClr val="400080"/>
    <a:srgbClr val="CC3300"/>
    <a:srgbClr val="006600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3457" autoAdjust="0"/>
  </p:normalViewPr>
  <p:slideViewPr>
    <p:cSldViewPr>
      <p:cViewPr varScale="1">
        <p:scale>
          <a:sx n="113" d="100"/>
          <a:sy n="113" d="100"/>
        </p:scale>
        <p:origin x="21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7D9C7A-1E92-449D-A064-B8AFA531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27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5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9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8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33600"/>
            <a:ext cx="3868737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33600"/>
            <a:ext cx="3887788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2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556022" y="6627472"/>
            <a:ext cx="136082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681055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905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275362" y="6627472"/>
            <a:ext cx="132483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4" descr="penn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4" y="6400800"/>
            <a:ext cx="51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80087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400800"/>
            <a:ext cx="317699" cy="41148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stanford.edu/seminar/details/jdevlin.pdf" TargetMode="External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well.seas.upenn.edu:4001/" TargetMode="External"/><Relationship Id="rId4" Type="http://schemas.openxmlformats.org/officeDocument/2006/relationships/hyperlink" Target="http://jalammar.github.io/illustrated-transform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9219-383C-A940-8606-4398B27A3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Intro To BERT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4078-D0B2-9441-AAC1-E72A2D5A9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Qiang Ning</a:t>
            </a:r>
          </a:p>
          <a:p>
            <a:r>
              <a:rPr lang="en-US" dirty="0"/>
              <a:t>Presented at the C3SR weekly meeting</a:t>
            </a:r>
          </a:p>
          <a:p>
            <a:r>
              <a:rPr lang="en-US" dirty="0"/>
              <a:t>03/05/2019</a:t>
            </a:r>
          </a:p>
        </p:txBody>
      </p:sp>
    </p:spTree>
    <p:extLst>
      <p:ext uri="{BB962C8B-B14F-4D97-AF65-F5344CB8AC3E}">
        <p14:creationId xmlns:p14="http://schemas.microsoft.com/office/powerpoint/2010/main" val="223266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A8242F-36E7-4741-B653-84117BA13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17" y="646546"/>
            <a:ext cx="8044091" cy="203872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C700E55-4134-C94B-8754-6BDD0828D65E}"/>
              </a:ext>
            </a:extLst>
          </p:cNvPr>
          <p:cNvSpPr/>
          <p:nvPr/>
        </p:nvSpPr>
        <p:spPr>
          <a:xfrm>
            <a:off x="5835017" y="3149543"/>
            <a:ext cx="1130123" cy="3851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C700E55-4134-C94B-8754-6BDD0828D65E}"/>
              </a:ext>
            </a:extLst>
          </p:cNvPr>
          <p:cNvSpPr/>
          <p:nvPr/>
        </p:nvSpPr>
        <p:spPr>
          <a:xfrm>
            <a:off x="5835017" y="3149543"/>
            <a:ext cx="1130123" cy="3851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1D543-14BA-8D40-9017-08B7CF0A6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4723"/>
          <a:stretch/>
        </p:blipFill>
        <p:spPr>
          <a:xfrm>
            <a:off x="154780" y="781756"/>
            <a:ext cx="5207106" cy="5601308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E426BB0F-5E76-4246-B369-C09B06B4D8CC}"/>
              </a:ext>
            </a:extLst>
          </p:cNvPr>
          <p:cNvSpPr/>
          <p:nvPr/>
        </p:nvSpPr>
        <p:spPr>
          <a:xfrm>
            <a:off x="743539" y="5080987"/>
            <a:ext cx="4112497" cy="1180629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EC1FE5-87D8-4E4C-A49D-805B14332837}"/>
              </a:ext>
            </a:extLst>
          </p:cNvPr>
          <p:cNvSpPr txBox="1"/>
          <p:nvPr/>
        </p:nvSpPr>
        <p:spPr>
          <a:xfrm>
            <a:off x="3010674" y="5410200"/>
            <a:ext cx="184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We have been using this layer.</a:t>
            </a:r>
          </a:p>
        </p:txBody>
      </p:sp>
    </p:spTree>
    <p:extLst>
      <p:ext uri="{BB962C8B-B14F-4D97-AF65-F5344CB8AC3E}">
        <p14:creationId xmlns:p14="http://schemas.microsoft.com/office/powerpoint/2010/main" val="98630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C700E55-4134-C94B-8754-6BDD0828D65E}"/>
              </a:ext>
            </a:extLst>
          </p:cNvPr>
          <p:cNvSpPr/>
          <p:nvPr/>
        </p:nvSpPr>
        <p:spPr>
          <a:xfrm>
            <a:off x="5835017" y="3149543"/>
            <a:ext cx="1130123" cy="38514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1D543-14BA-8D40-9017-08B7CF0A6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4723"/>
          <a:stretch/>
        </p:blipFill>
        <p:spPr>
          <a:xfrm>
            <a:off x="154780" y="781756"/>
            <a:ext cx="5207106" cy="56013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000DA7-EFD4-AC41-BB4F-967266A0BE99}"/>
              </a:ext>
            </a:extLst>
          </p:cNvPr>
          <p:cNvSpPr/>
          <p:nvPr/>
        </p:nvSpPr>
        <p:spPr>
          <a:xfrm>
            <a:off x="676274" y="3645932"/>
            <a:ext cx="4112497" cy="1180629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2D1B910-5B42-6248-A5A8-94F51BC14F9F}"/>
              </a:ext>
            </a:extLst>
          </p:cNvPr>
          <p:cNvSpPr/>
          <p:nvPr/>
        </p:nvSpPr>
        <p:spPr>
          <a:xfrm>
            <a:off x="676274" y="2302554"/>
            <a:ext cx="4112497" cy="1180629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05ECA-1271-7747-8D2D-523E4461B956}"/>
              </a:ext>
            </a:extLst>
          </p:cNvPr>
          <p:cNvSpPr txBox="1"/>
          <p:nvPr/>
        </p:nvSpPr>
        <p:spPr>
          <a:xfrm>
            <a:off x="4465369" y="3568413"/>
            <a:ext cx="184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Higher levers are contextualized!</a:t>
            </a:r>
          </a:p>
        </p:txBody>
      </p:sp>
    </p:spTree>
    <p:extLst>
      <p:ext uri="{BB962C8B-B14F-4D97-AF65-F5344CB8AC3E}">
        <p14:creationId xmlns:p14="http://schemas.microsoft.com/office/powerpoint/2010/main" val="331622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A1E4-3711-CE4B-867D-48366088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Looks Naïve?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5DF8E3-4C0A-E042-8D6D-31236E1D4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98000"/>
            <a:ext cx="8534400" cy="4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6342692" y="3568137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09BC4-F3C8-3048-A5F9-F1696A44B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754" y="2443188"/>
            <a:ext cx="6119686" cy="2941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286DE-1B2C-3945-BF0A-F301E711C905}"/>
              </a:ext>
            </a:extLst>
          </p:cNvPr>
          <p:cNvSpPr txBox="1"/>
          <p:nvPr/>
        </p:nvSpPr>
        <p:spPr>
          <a:xfrm>
            <a:off x="163776" y="5531091"/>
            <a:ext cx="30428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>
                <a:solidFill>
                  <a:srgbClr val="FF0000"/>
                </a:solidFill>
              </a:rPr>
              <a:t>Is it really bidirectional? Think of multiple layers.</a:t>
            </a:r>
          </a:p>
        </p:txBody>
      </p:sp>
    </p:spTree>
    <p:extLst>
      <p:ext uri="{BB962C8B-B14F-4D97-AF65-F5344CB8AC3E}">
        <p14:creationId xmlns:p14="http://schemas.microsoft.com/office/powerpoint/2010/main" val="1277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C699-B560-D540-BAE8-FFF921EF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 We Not Do True Bidirectional (Using LSTM)?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543BA-2B0C-C14F-ACD0-5D61BE764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30292"/>
            <a:ext cx="8534400" cy="31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C699-B560-D540-BAE8-FFF921EF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 We Not Do True Bidirectional (Using LSTM)?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543BA-2B0C-C14F-ACD0-5D61BE764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30292"/>
            <a:ext cx="8534400" cy="3159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CA2B69-8193-AD48-8954-36D466323189}"/>
              </a:ext>
            </a:extLst>
          </p:cNvPr>
          <p:cNvSpPr txBox="1"/>
          <p:nvPr/>
        </p:nvSpPr>
        <p:spPr>
          <a:xfrm>
            <a:off x="4876409" y="5389708"/>
            <a:ext cx="4092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Assume we want to predict “a” when we see “open” [left to right]</a:t>
            </a:r>
          </a:p>
          <a:p>
            <a:pPr algn="l"/>
            <a:endParaRPr lang="en-US" sz="1400" dirty="0">
              <a:solidFill>
                <a:schemeClr val="bg2"/>
              </a:solidFill>
            </a:endParaRPr>
          </a:p>
          <a:p>
            <a:pPr algn="l"/>
            <a:r>
              <a:rPr lang="en-US" sz="1400" dirty="0">
                <a:solidFill>
                  <a:schemeClr val="bg2"/>
                </a:solidFill>
              </a:rPr>
              <a:t>But the layer above “open” has information about “a” from [right to left]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C9B5B9-F5F5-A349-9A0B-11D92700685E}"/>
              </a:ext>
            </a:extLst>
          </p:cNvPr>
          <p:cNvSpPr/>
          <p:nvPr/>
        </p:nvSpPr>
        <p:spPr>
          <a:xfrm>
            <a:off x="6172200" y="3048000"/>
            <a:ext cx="838200" cy="22860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EDAE31-AAB0-B341-B43A-908B20DB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1CD62C-BC06-0648-A40D-021D88A46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8252"/>
            <a:ext cx="8534400" cy="4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B184-1D29-F245-8A4E-33E02465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 To Mask LM: Next Sentence Prediction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35618-92B3-2742-9A1B-D603872E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534400" cy="264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1CE5D-8B63-DD49-AE5E-0666EDCD34FE}"/>
              </a:ext>
            </a:extLst>
          </p:cNvPr>
          <p:cNvSpPr txBox="1"/>
          <p:nvPr/>
        </p:nvSpPr>
        <p:spPr>
          <a:xfrm>
            <a:off x="530578" y="4334933"/>
            <a:ext cx="8384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To summarize what we have seen so far, BERT improves over previous methods by introducing “real” bidirectionality via mask LM, and on top of that, BERT further uses a multi-task learning setup to predict the relation between two adjacent sentences.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How is it implemented?--Transformers</a:t>
            </a:r>
          </a:p>
        </p:txBody>
      </p:sp>
    </p:spTree>
    <p:extLst>
      <p:ext uri="{BB962C8B-B14F-4D97-AF65-F5344CB8AC3E}">
        <p14:creationId xmlns:p14="http://schemas.microsoft.com/office/powerpoint/2010/main" val="192609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B184-1D29-F245-8A4E-33E02465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 To Mask LM: Next Sentence Prediction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35618-92B3-2742-9A1B-D603872E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534400" cy="264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1CE5D-8B63-DD49-AE5E-0666EDCD34FE}"/>
              </a:ext>
            </a:extLst>
          </p:cNvPr>
          <p:cNvSpPr txBox="1"/>
          <p:nvPr/>
        </p:nvSpPr>
        <p:spPr>
          <a:xfrm>
            <a:off x="530578" y="4334933"/>
            <a:ext cx="8384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To summarize what we have seen so far, BERT improves over previous methods by introducing “real” bidirectionality via mask LM, and on top of that, BERT further uses a multi-task learning setup to predict the relation between two adjacent sentences.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How is it implemented?--Transformers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18015-A82D-AB4D-978D-456CF0B0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5" y="3733800"/>
            <a:ext cx="3050822" cy="2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355D-0A3F-9A4C-A125-0EA68622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8030B-D96B-254E-8021-A85AC99AA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8298"/>
            <a:ext cx="8534400" cy="35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3890-3490-364C-BFDB-BF818D56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5D21F1-74B4-3644-A57D-C2D9C7241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850" y="1955800"/>
            <a:ext cx="4330700" cy="370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7AA23-158C-4747-9825-B1AB8C074306}"/>
              </a:ext>
            </a:extLst>
          </p:cNvPr>
          <p:cNvSpPr txBox="1"/>
          <p:nvPr/>
        </p:nvSpPr>
        <p:spPr>
          <a:xfrm>
            <a:off x="1066800" y="1447800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NSP: Next sentence prediction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E8D401-41DA-EC49-8D24-17383213C4DE}"/>
              </a:ext>
            </a:extLst>
          </p:cNvPr>
          <p:cNvCxnSpPr>
            <a:stCxn id="3" idx="2"/>
          </p:cNvCxnSpPr>
          <p:nvPr/>
        </p:nvCxnSpPr>
        <p:spPr>
          <a:xfrm>
            <a:off x="2379018" y="1755577"/>
            <a:ext cx="592782" cy="37802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7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4B35-9BF3-3A4A-A353-2E65A67D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Details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F4502C-4B16-2040-9020-FF8E75899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56319"/>
            <a:ext cx="8534400" cy="43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6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58AF-B913-144D-9D7F-CCDA5102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7FC5FF-6345-5F44-A9C6-CA2E13EEE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29919"/>
            <a:ext cx="8534400" cy="33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54944-6F30-214A-8ABF-55D14A1D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79400"/>
            <a:ext cx="56007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942E1-E803-A24D-B0DB-103AE34F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501650"/>
            <a:ext cx="5778500" cy="585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48632A-DED6-FC4B-8C94-2DD9F63119D7}"/>
              </a:ext>
            </a:extLst>
          </p:cNvPr>
          <p:cNvSpPr txBox="1"/>
          <p:nvPr/>
        </p:nvSpPr>
        <p:spPr>
          <a:xfrm>
            <a:off x="141465" y="563408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sentiment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BA7952-48C2-794F-AC63-165AF55F12F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101984" y="5787975"/>
            <a:ext cx="1336416" cy="38422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7CB3A8-5366-2841-A268-43CC835E5D9C}"/>
              </a:ext>
            </a:extLst>
          </p:cNvPr>
          <p:cNvSpPr txBox="1"/>
          <p:nvPr/>
        </p:nvSpPr>
        <p:spPr>
          <a:xfrm>
            <a:off x="7543800" y="5787975"/>
            <a:ext cx="120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Linguistically acceptable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2D2508-85E2-CD4C-AF8B-3E1A0F183CB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038600" y="6049585"/>
            <a:ext cx="3505200" cy="12261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2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559D7-4679-7C4A-BC28-C4D899BB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527050"/>
            <a:ext cx="5588000" cy="580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112713-9621-1648-9FED-5A09355D06DE}"/>
              </a:ext>
            </a:extLst>
          </p:cNvPr>
          <p:cNvSpPr txBox="1"/>
          <p:nvPr/>
        </p:nvSpPr>
        <p:spPr>
          <a:xfrm>
            <a:off x="457200" y="233384"/>
            <a:ext cx="332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Learning a start and end vector from </a:t>
            </a:r>
            <a:r>
              <a:rPr lang="en-US" sz="1400" dirty="0" err="1">
                <a:solidFill>
                  <a:schemeClr val="bg2"/>
                </a:solidFill>
              </a:rPr>
              <a:t>T</a:t>
            </a:r>
            <a:r>
              <a:rPr lang="en-US" sz="1400" baseline="-25000" dirty="0" err="1">
                <a:solidFill>
                  <a:schemeClr val="bg2"/>
                </a:solidFill>
              </a:rPr>
              <a:t>i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B2AE9-E0FB-DD40-B7C0-8B3E5A9D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469900"/>
            <a:ext cx="5588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1824E-4D10-024B-AC26-4E51924D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That Are Significantly Improved By BERT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38C398-A6EE-284C-B2AE-8E397EDA0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47777"/>
            <a:ext cx="8534400" cy="35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1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1AC7-A03A-5942-BA9F-F5AE8A48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That Are Significantly Improved By BERT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86497-5D2D-3048-9DCD-01045D748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993" y="1219200"/>
            <a:ext cx="643841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914400" y="1524000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E48E9D-0973-F24F-9D22-A2C6508A5539}"/>
                  </a:ext>
                </a:extLst>
              </p:cNvPr>
              <p:cNvSpPr txBox="1"/>
              <p:nvPr/>
            </p:nvSpPr>
            <p:spPr>
              <a:xfrm>
                <a:off x="13669" y="2318773"/>
                <a:ext cx="28034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E48E9D-0973-F24F-9D22-A2C6508A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" y="2318773"/>
                <a:ext cx="2803460" cy="184666"/>
              </a:xfrm>
              <a:prstGeom prst="rect">
                <a:avLst/>
              </a:prstGeom>
              <a:blipFill>
                <a:blip r:embed="rId5"/>
                <a:stretch>
                  <a:fillRect r="-90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131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F5A0-61CB-4747-B794-A9C55782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062B-EA7C-7446-A7F1-9B01DC73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 [paper]: </a:t>
            </a:r>
            <a:r>
              <a:rPr lang="en-US" dirty="0">
                <a:hlinkClick r:id="rId2"/>
              </a:rPr>
              <a:t>https://arxiv.org/abs/1810.04805</a:t>
            </a:r>
            <a:r>
              <a:rPr lang="en-US" dirty="0"/>
              <a:t> </a:t>
            </a:r>
          </a:p>
          <a:p>
            <a:r>
              <a:rPr lang="en-US" dirty="0"/>
              <a:t>BERT [presentation]: </a:t>
            </a:r>
            <a:r>
              <a:rPr lang="en-US" dirty="0">
                <a:hlinkClick r:id="rId3"/>
              </a:rPr>
              <a:t>https://nlp.stanford.edu/seminar/details/jdevlin.pdf</a:t>
            </a:r>
            <a:r>
              <a:rPr lang="en-US" dirty="0"/>
              <a:t> </a:t>
            </a:r>
          </a:p>
          <a:p>
            <a:r>
              <a:rPr lang="en-US" dirty="0"/>
              <a:t>Transformers [blog]: </a:t>
            </a:r>
            <a:r>
              <a:rPr lang="en-US" dirty="0">
                <a:hlinkClick r:id="rId4"/>
              </a:rPr>
              <a:t>http://jalammar.github.io/illustrated-transformer/</a:t>
            </a:r>
            <a:r>
              <a:rPr lang="en-US" dirty="0"/>
              <a:t> </a:t>
            </a:r>
          </a:p>
          <a:p>
            <a:r>
              <a:rPr lang="en-US" dirty="0"/>
              <a:t>Mask LM Demo By </a:t>
            </a:r>
            <a:r>
              <a:rPr lang="en-US" dirty="0" err="1"/>
              <a:t>CogComp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http://orwell.seas.upenn.edu:4001/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63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4412828" y="1614634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DD797-C57B-4742-8F3A-AE5D204D68E3}"/>
              </a:ext>
            </a:extLst>
          </p:cNvPr>
          <p:cNvSpPr txBox="1"/>
          <p:nvPr/>
        </p:nvSpPr>
        <p:spPr>
          <a:xfrm>
            <a:off x="5855689" y="1299154"/>
            <a:ext cx="241604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>
                <a:solidFill>
                  <a:srgbClr val="FF0000"/>
                </a:solidFill>
              </a:rPr>
              <a:t>Can generalize to unseen sequences</a:t>
            </a:r>
          </a:p>
          <a:p>
            <a:pPr algn="l"/>
            <a:r>
              <a:rPr lang="en-US" sz="1050" i="1" dirty="0">
                <a:solidFill>
                  <a:srgbClr val="FF0000"/>
                </a:solidFill>
              </a:rPr>
              <a:t>“A cat is walking in the room.”</a:t>
            </a:r>
          </a:p>
          <a:p>
            <a:pPr algn="l"/>
            <a:r>
              <a:rPr lang="en-US" sz="1050" i="1" dirty="0">
                <a:solidFill>
                  <a:srgbClr val="FF0000"/>
                </a:solidFill>
              </a:rPr>
              <a:t>“A dog is walking in the room.”</a:t>
            </a:r>
          </a:p>
          <a:p>
            <a:pPr algn="l"/>
            <a:r>
              <a:rPr lang="en-US" sz="1050" i="1" dirty="0">
                <a:solidFill>
                  <a:srgbClr val="FF0000"/>
                </a:solidFill>
              </a:rPr>
              <a:t>“A dog is running in the kitchen.”</a:t>
            </a:r>
          </a:p>
          <a:p>
            <a:pPr algn="l"/>
            <a:r>
              <a:rPr lang="en-US" sz="1050" i="1" dirty="0">
                <a:solidFill>
                  <a:srgbClr val="FF0000"/>
                </a:solidFill>
              </a:rPr>
              <a:t>…</a:t>
            </a:r>
          </a:p>
          <a:p>
            <a:pPr algn="l"/>
            <a:endParaRPr lang="en-US" sz="10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3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1142999" y="2679412"/>
            <a:ext cx="1742875" cy="7934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DD797-C57B-4742-8F3A-AE5D204D68E3}"/>
              </a:ext>
            </a:extLst>
          </p:cNvPr>
          <p:cNvSpPr txBox="1"/>
          <p:nvPr/>
        </p:nvSpPr>
        <p:spPr>
          <a:xfrm>
            <a:off x="272453" y="3635373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[</a:t>
            </a:r>
            <a:r>
              <a:rPr lang="en-US" sz="1400" dirty="0" err="1">
                <a:solidFill>
                  <a:srgbClr val="FF0000"/>
                </a:solidFill>
              </a:rPr>
              <a:t>A</a:t>
            </a:r>
            <a:r>
              <a:rPr lang="en-US" sz="1400" baseline="-25000" dirty="0" err="1">
                <a:solidFill>
                  <a:srgbClr val="FF0000"/>
                </a:solidFill>
              </a:rPr>
              <a:t>ij</a:t>
            </a:r>
            <a:r>
              <a:rPr lang="en-US" sz="1400" dirty="0">
                <a:solidFill>
                  <a:srgbClr val="FF0000"/>
                </a:solidFill>
              </a:rPr>
              <a:t>]: word 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 appearing in doc j</a:t>
            </a:r>
          </a:p>
        </p:txBody>
      </p:sp>
    </p:spTree>
    <p:extLst>
      <p:ext uri="{BB962C8B-B14F-4D97-AF65-F5344CB8AC3E}">
        <p14:creationId xmlns:p14="http://schemas.microsoft.com/office/powerpoint/2010/main" val="235279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3653828" y="3850244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3653828" y="3850244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2F9123-4961-3A47-90F2-83EF9E5DF5FB}"/>
              </a:ext>
            </a:extLst>
          </p:cNvPr>
          <p:cNvCxnSpPr>
            <a:stCxn id="15" idx="2"/>
            <a:endCxn id="3" idx="1"/>
          </p:cNvCxnSpPr>
          <p:nvPr/>
        </p:nvCxnSpPr>
        <p:spPr>
          <a:xfrm>
            <a:off x="2035793" y="3418076"/>
            <a:ext cx="1618035" cy="808078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9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6378735" y="2541157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7E2B5-599D-BF4F-8DCC-610FA8657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960" y="3320468"/>
            <a:ext cx="4244122" cy="27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2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28D3-035E-3E46-BA35-0E03F1B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Of Language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5FB74-49D3-FB44-94AD-CC379C48A41B}"/>
              </a:ext>
            </a:extLst>
          </p:cNvPr>
          <p:cNvSpPr txBox="1"/>
          <p:nvPr/>
        </p:nvSpPr>
        <p:spPr>
          <a:xfrm>
            <a:off x="2514600" y="7817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LM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0A2EB-84AA-7D44-BDE5-589DB41D4384}"/>
              </a:ext>
            </a:extLst>
          </p:cNvPr>
          <p:cNvCxnSpPr>
            <a:cxnSpLocks/>
          </p:cNvCxnSpPr>
          <p:nvPr/>
        </p:nvCxnSpPr>
        <p:spPr>
          <a:xfrm>
            <a:off x="2731166" y="1089533"/>
            <a:ext cx="0" cy="381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AF19-F5D3-FB40-B97A-91EB42E119F7}"/>
              </a:ext>
            </a:extLst>
          </p:cNvPr>
          <p:cNvCxnSpPr/>
          <p:nvPr/>
        </p:nvCxnSpPr>
        <p:spPr>
          <a:xfrm flipH="1">
            <a:off x="1981200" y="1447800"/>
            <a:ext cx="74996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94564D-83F6-3E47-ABC3-07A68710B62E}"/>
              </a:ext>
            </a:extLst>
          </p:cNvPr>
          <p:cNvSpPr txBox="1"/>
          <p:nvPr/>
        </p:nvSpPr>
        <p:spPr>
          <a:xfrm>
            <a:off x="1228437" y="17272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N-gram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4131-BB9A-E84E-A411-522D1D76684D}"/>
              </a:ext>
            </a:extLst>
          </p:cNvPr>
          <p:cNvSpPr txBox="1"/>
          <p:nvPr/>
        </p:nvSpPr>
        <p:spPr>
          <a:xfrm>
            <a:off x="1099736" y="1122934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Curse of dimensionality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21B04-96A0-C44E-980B-DE9296AB9FB9}"/>
              </a:ext>
            </a:extLst>
          </p:cNvPr>
          <p:cNvSpPr txBox="1"/>
          <p:nvPr/>
        </p:nvSpPr>
        <p:spPr>
          <a:xfrm>
            <a:off x="4419600" y="1752600"/>
            <a:ext cx="133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Distributional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0EDE9-3524-124C-83D8-563E577D49B8}"/>
              </a:ext>
            </a:extLst>
          </p:cNvPr>
          <p:cNvSpPr txBox="1"/>
          <p:nvPr/>
        </p:nvSpPr>
        <p:spPr>
          <a:xfrm>
            <a:off x="1168664" y="2679412"/>
            <a:ext cx="1734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SVD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(LSA: Boulder, 97)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(LDA: Berkeley, 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A3312-9DA0-2042-BBF7-5CCFBA257434}"/>
              </a:ext>
            </a:extLst>
          </p:cNvPr>
          <p:cNvSpPr txBox="1"/>
          <p:nvPr/>
        </p:nvSpPr>
        <p:spPr>
          <a:xfrm>
            <a:off x="3616255" y="2667000"/>
            <a:ext cx="145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Feed-forward neural net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Bengio</a:t>
            </a:r>
            <a:r>
              <a:rPr lang="en-US" sz="1400" dirty="0">
                <a:solidFill>
                  <a:schemeClr val="bg2"/>
                </a:solidFill>
              </a:rPr>
              <a:t>, 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4C5C6-826F-A84F-96CC-5AE5F7586C3F}"/>
              </a:ext>
            </a:extLst>
          </p:cNvPr>
          <p:cNvSpPr txBox="1"/>
          <p:nvPr/>
        </p:nvSpPr>
        <p:spPr>
          <a:xfrm>
            <a:off x="6436829" y="2667000"/>
            <a:ext cx="119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RNN/LSTM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Mikolov</a:t>
            </a:r>
            <a:r>
              <a:rPr lang="en-US" sz="1400" dirty="0">
                <a:solidFill>
                  <a:schemeClr val="bg2"/>
                </a:solidFill>
              </a:rPr>
              <a:t>, 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E294D-BB75-7D4A-8E1F-82F714A1EE27}"/>
              </a:ext>
            </a:extLst>
          </p:cNvPr>
          <p:cNvCxnSpPr>
            <a:endCxn id="14" idx="0"/>
          </p:cNvCxnSpPr>
          <p:nvPr/>
        </p:nvCxnSpPr>
        <p:spPr>
          <a:xfrm>
            <a:off x="2731166" y="1447800"/>
            <a:ext cx="2356916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F7A5A8-8BF8-F940-90F0-7CDAAE7A62C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41567" y="3405664"/>
            <a:ext cx="0" cy="4805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1D2164-DA0A-344A-89B7-5F1A86538C6A}"/>
              </a:ext>
            </a:extLst>
          </p:cNvPr>
          <p:cNvSpPr txBox="1"/>
          <p:nvPr/>
        </p:nvSpPr>
        <p:spPr>
          <a:xfrm>
            <a:off x="2779871" y="3527652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slow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F59B1-161A-074D-B3C0-2BB53524D3AE}"/>
              </a:ext>
            </a:extLst>
          </p:cNvPr>
          <p:cNvSpPr txBox="1"/>
          <p:nvPr/>
        </p:nvSpPr>
        <p:spPr>
          <a:xfrm>
            <a:off x="3775211" y="3953933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Word2vec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(Google,13)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935AC5-1985-6748-92ED-285CD0F99C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50357" y="4477153"/>
            <a:ext cx="789272" cy="267003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A670C-4524-444A-9058-D106BC908522}"/>
              </a:ext>
            </a:extLst>
          </p:cNvPr>
          <p:cNvSpPr txBox="1"/>
          <p:nvPr/>
        </p:nvSpPr>
        <p:spPr>
          <a:xfrm>
            <a:off x="3104475" y="47543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CBOW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1D71B-992C-B341-A9BF-CE07C6977E94}"/>
              </a:ext>
            </a:extLst>
          </p:cNvPr>
          <p:cNvSpPr txBox="1"/>
          <p:nvPr/>
        </p:nvSpPr>
        <p:spPr>
          <a:xfrm>
            <a:off x="4606646" y="475433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Skip 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2BB53-83D2-3441-85D0-0B2F5F92992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339629" y="4477153"/>
            <a:ext cx="762506" cy="277181"/>
          </a:xfrm>
          <a:prstGeom prst="straightConnector1">
            <a:avLst/>
          </a:prstGeom>
          <a:ln w="19050"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A56AAC-465F-0A4E-8E83-B07393F2C11B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4526964" y="5062111"/>
            <a:ext cx="575171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4AED05-1C22-DF41-9269-95281C9FB8B5}"/>
              </a:ext>
            </a:extLst>
          </p:cNvPr>
          <p:cNvSpPr txBox="1"/>
          <p:nvPr/>
        </p:nvSpPr>
        <p:spPr>
          <a:xfrm>
            <a:off x="3888006" y="5765573"/>
            <a:ext cx="127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GloVe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(Stanford, 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4AD40-798D-994D-B909-3D7B97C5ED33}"/>
              </a:ext>
            </a:extLst>
          </p:cNvPr>
          <p:cNvSpPr txBox="1"/>
          <p:nvPr/>
        </p:nvSpPr>
        <p:spPr>
          <a:xfrm>
            <a:off x="3438501" y="521897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Global skip-gram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D1EC7-071D-4546-A43A-2692DA0BF6DB}"/>
              </a:ext>
            </a:extLst>
          </p:cNvPr>
          <p:cNvSpPr txBox="1"/>
          <p:nvPr/>
        </p:nvSpPr>
        <p:spPr>
          <a:xfrm>
            <a:off x="5187894" y="5765573"/>
            <a:ext cx="8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FastText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(FB, 16)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12B0F5-F597-6143-B9E5-4D834BDB8D06}"/>
              </a:ext>
            </a:extLst>
          </p:cNvPr>
          <p:cNvCxnSpPr>
            <a:stCxn id="29" idx="2"/>
            <a:endCxn id="37" idx="0"/>
          </p:cNvCxnSpPr>
          <p:nvPr/>
        </p:nvCxnSpPr>
        <p:spPr>
          <a:xfrm>
            <a:off x="5102135" y="5062111"/>
            <a:ext cx="516005" cy="70346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1F5FEF-D19F-0C45-9499-A86396238E7D}"/>
              </a:ext>
            </a:extLst>
          </p:cNvPr>
          <p:cNvSpPr txBox="1"/>
          <p:nvPr/>
        </p:nvSpPr>
        <p:spPr>
          <a:xfrm>
            <a:off x="4788771" y="519618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>
                <a:solidFill>
                  <a:schemeClr val="bg2"/>
                </a:solidFill>
              </a:rPr>
              <a:t>subword</a:t>
            </a:r>
            <a:endParaRPr lang="en-US" sz="1050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/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F438C1-F8DB-EC47-A882-34AD98D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75" y="342368"/>
                <a:ext cx="2683812" cy="307777"/>
              </a:xfrm>
              <a:prstGeom prst="rect">
                <a:avLst/>
              </a:prstGeom>
              <a:blipFill>
                <a:blip r:embed="rId2"/>
                <a:stretch>
                  <a:fillRect l="-47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DA67C-644F-9E4E-9311-B526441D34B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2035793" y="2275820"/>
            <a:ext cx="3052289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8C08AA-B03A-AF4A-9553-CD7B24031AA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341567" y="2275820"/>
            <a:ext cx="746515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948506-B12A-0B4A-9599-D61ECF1483D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088082" y="2275820"/>
            <a:ext cx="1946571" cy="39118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463956-0A24-2949-A2B9-44240ACD9CFD}"/>
              </a:ext>
            </a:extLst>
          </p:cNvPr>
          <p:cNvSpPr txBox="1"/>
          <p:nvPr/>
        </p:nvSpPr>
        <p:spPr>
          <a:xfrm>
            <a:off x="6394221" y="3625446"/>
            <a:ext cx="128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/>
                </a:solidFill>
              </a:rPr>
              <a:t>ELMo</a:t>
            </a:r>
            <a:endParaRPr lang="en-US" sz="1400" dirty="0">
              <a:solidFill>
                <a:schemeClr val="bg2"/>
              </a:solidFill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(AI2&amp;UW, 18)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73D3B5-06CF-A047-8AC9-46C6E73352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34653" y="3190220"/>
            <a:ext cx="0" cy="45571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FA436DE-AE15-3148-8859-1A206600141D}"/>
              </a:ext>
            </a:extLst>
          </p:cNvPr>
          <p:cNvSpPr txBox="1"/>
          <p:nvPr/>
        </p:nvSpPr>
        <p:spPr>
          <a:xfrm>
            <a:off x="5607985" y="3253388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Contextualization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CBE70C-6C5F-5D48-948E-B542F82A41E0}"/>
              </a:ext>
            </a:extLst>
          </p:cNvPr>
          <p:cNvSpPr txBox="1"/>
          <p:nvPr/>
        </p:nvSpPr>
        <p:spPr>
          <a:xfrm>
            <a:off x="7119900" y="4826561"/>
            <a:ext cx="117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BERT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(Google, 18)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AE93E4-B3E3-2143-AD63-6274662D01B2}"/>
              </a:ext>
            </a:extLst>
          </p:cNvPr>
          <p:cNvCxnSpPr>
            <a:stCxn id="51" idx="2"/>
            <a:endCxn id="61" idx="0"/>
          </p:cNvCxnSpPr>
          <p:nvPr/>
        </p:nvCxnSpPr>
        <p:spPr>
          <a:xfrm>
            <a:off x="7034653" y="4148666"/>
            <a:ext cx="674512" cy="6778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78554D0-0B85-6141-A962-9849F5F0BFA9}"/>
              </a:ext>
            </a:extLst>
          </p:cNvPr>
          <p:cNvSpPr txBox="1"/>
          <p:nvPr/>
        </p:nvSpPr>
        <p:spPr>
          <a:xfrm>
            <a:off x="5797260" y="4373096"/>
            <a:ext cx="16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True bidirectional?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5E0A1-BE99-B645-973A-495DD37654CF}"/>
              </a:ext>
            </a:extLst>
          </p:cNvPr>
          <p:cNvSpPr txBox="1"/>
          <p:nvPr/>
        </p:nvSpPr>
        <p:spPr>
          <a:xfrm>
            <a:off x="7791504" y="2679412"/>
            <a:ext cx="124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Transformers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OpenAI</a:t>
            </a:r>
            <a:r>
              <a:rPr lang="en-US" sz="1400" dirty="0">
                <a:solidFill>
                  <a:schemeClr val="bg2"/>
                </a:solidFill>
              </a:rPr>
              <a:t>, 18)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298F95-A1E4-E643-A56E-6420668B9675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>
            <a:off x="5088082" y="2275820"/>
            <a:ext cx="3323817" cy="4035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7105C0-2327-1C4D-B383-425C44535A70}"/>
              </a:ext>
            </a:extLst>
          </p:cNvPr>
          <p:cNvCxnSpPr>
            <a:stCxn id="71" idx="2"/>
            <a:endCxn id="61" idx="0"/>
          </p:cNvCxnSpPr>
          <p:nvPr/>
        </p:nvCxnSpPr>
        <p:spPr>
          <a:xfrm flipH="1">
            <a:off x="7709165" y="3202632"/>
            <a:ext cx="702734" cy="162392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F6C816C-4D79-4946-9B55-3B726A011111}"/>
              </a:ext>
            </a:extLst>
          </p:cNvPr>
          <p:cNvSpPr txBox="1"/>
          <p:nvPr/>
        </p:nvSpPr>
        <p:spPr>
          <a:xfrm>
            <a:off x="7735651" y="4276409"/>
            <a:ext cx="135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/>
                </a:solidFill>
              </a:rPr>
              <a:t>Computationally fast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258C35-C893-7840-82FC-2BA2F8C2DD43}"/>
              </a:ext>
            </a:extLst>
          </p:cNvPr>
          <p:cNvCxnSpPr>
            <a:stCxn id="61" idx="2"/>
          </p:cNvCxnSpPr>
          <p:nvPr/>
        </p:nvCxnSpPr>
        <p:spPr>
          <a:xfrm flipH="1">
            <a:off x="7709164" y="5349781"/>
            <a:ext cx="1" cy="41579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233D4DD-15EB-D749-86D7-89D87F048380}"/>
              </a:ext>
            </a:extLst>
          </p:cNvPr>
          <p:cNvSpPr txBox="1"/>
          <p:nvPr/>
        </p:nvSpPr>
        <p:spPr>
          <a:xfrm>
            <a:off x="7527063" y="57850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…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82C98C2-7DEA-4049-8F61-A9CB95FE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41" y="4839892"/>
            <a:ext cx="620989" cy="6209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8E4B92-F12B-8D40-B70B-2C1A51D1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60" y="3534686"/>
            <a:ext cx="626775" cy="626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E4DA81-D890-0F48-9E3B-DEDD22EFA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17" y="646546"/>
            <a:ext cx="8044091" cy="20387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08475-820A-5645-A762-894F5C8CD3D9}"/>
              </a:ext>
            </a:extLst>
          </p:cNvPr>
          <p:cNvSpPr/>
          <p:nvPr/>
        </p:nvSpPr>
        <p:spPr>
          <a:xfrm>
            <a:off x="6347117" y="2515647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E2B649-BB5A-FE4F-BCA3-059840CE0D2F}"/>
              </a:ext>
            </a:extLst>
          </p:cNvPr>
          <p:cNvSpPr/>
          <p:nvPr/>
        </p:nvSpPr>
        <p:spPr>
          <a:xfrm>
            <a:off x="3657051" y="2666628"/>
            <a:ext cx="1371600" cy="7518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6A4BBC-A936-A343-8F15-4E7190544ED5}"/>
              </a:ext>
            </a:extLst>
          </p:cNvPr>
          <p:cNvSpPr/>
          <p:nvPr/>
        </p:nvSpPr>
        <p:spPr>
          <a:xfrm>
            <a:off x="1184783" y="2644050"/>
            <a:ext cx="1734257" cy="77402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0199"/>
      </p:ext>
    </p:extLst>
  </p:cSld>
  <p:clrMapOvr>
    <a:masterClrMapping/>
  </p:clrMapOvr>
</p:sld>
</file>

<file path=ppt/theme/theme1.xml><?xml version="1.0" encoding="utf-8"?>
<a:theme xmlns:a="http://schemas.openxmlformats.org/drawingml/2006/main" name="Roth-Penn-1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32730</TotalTime>
  <Words>1555</Words>
  <Application>Microsoft Macintosh PowerPoint</Application>
  <PresentationFormat>On-screen Show (4:3)</PresentationFormat>
  <Paragraphs>453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Calibri</vt:lpstr>
      <vt:lpstr>Cambria Math</vt:lpstr>
      <vt:lpstr>Times New Roman</vt:lpstr>
      <vt:lpstr>Wingdings</vt:lpstr>
      <vt:lpstr>Roth-Penn-1</vt:lpstr>
      <vt:lpstr>A Brief Intro To BERT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Roadmap Of Language Modeling</vt:lpstr>
      <vt:lpstr>It Looks Naïve?</vt:lpstr>
      <vt:lpstr>Roadmap Of Language Modeling</vt:lpstr>
      <vt:lpstr>Why Can We Not Do True Bidirectional (Using LSTM)?</vt:lpstr>
      <vt:lpstr>Why Can We Not Do True Bidirectional (Using LSTM)?</vt:lpstr>
      <vt:lpstr>Solution</vt:lpstr>
      <vt:lpstr>In Addition To Mask LM: Next Sentence Prediction</vt:lpstr>
      <vt:lpstr>In Addition To Mask LM: Next Sentence Prediction</vt:lpstr>
      <vt:lpstr>Transformers</vt:lpstr>
      <vt:lpstr>Overview</vt:lpstr>
      <vt:lpstr>Training Details</vt:lpstr>
      <vt:lpstr>Fine-Tuning</vt:lpstr>
      <vt:lpstr>PowerPoint Presentation</vt:lpstr>
      <vt:lpstr>PowerPoint Presentation</vt:lpstr>
      <vt:lpstr>PowerPoint Presentation</vt:lpstr>
      <vt:lpstr>PowerPoint Presentation</vt:lpstr>
      <vt:lpstr>Tasks That Are Significantly Improved By BERT</vt:lpstr>
      <vt:lpstr>Tasks That Are Significantly Improved By BERT</vt:lpstr>
      <vt:lpstr>Resources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IJCAI 2017</dc:title>
  <dc:subject>Reasoning and Learning</dc:subject>
  <dc:creator>Dan Roth</dc:creator>
  <cp:lastModifiedBy>Microsoft Office User</cp:lastModifiedBy>
  <cp:revision>649</cp:revision>
  <dcterms:created xsi:type="dcterms:W3CDTF">2004-04-23T00:06:24Z</dcterms:created>
  <dcterms:modified xsi:type="dcterms:W3CDTF">2019-03-05T16:56:05Z</dcterms:modified>
</cp:coreProperties>
</file>