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omments/modernComment_102_7559BC83.xml" ContentType="application/vnd.ms-powerpoint.comments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8" r:id="rId2"/>
  </p:sldIdLst>
  <p:sldSz cx="32918400" cy="21945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326532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653064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979596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306128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1632661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1959193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2285725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2612257" algn="l" defTabSz="326532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2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B5054A4C-788F-E651-5800-24909C5F351D}" name="Guest User" initials="GU" userId="S::urn:spo:anon#abb928c837ba27795ecc9ba3f0dea0033a2c5bd0802618ee6dfdc6f74344e6e5::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2" clrIdx="0">
    <p:extLst>
      <p:ext uri="{19B8F6BF-5375-455C-9EA6-DF929625EA0E}">
        <p15:presenceInfo xmlns:p15="http://schemas.microsoft.com/office/powerpoint/2012/main" userId="S::urn:spo:anon#abb928c837ba27795ecc9ba3f0dea0033a2c5bd0802618ee6dfdc6f74344e6e5::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4854"/>
    <a:srgbClr val="BBBFD6"/>
    <a:srgbClr val="B3B7CC"/>
    <a:srgbClr val="E2E5F3"/>
    <a:srgbClr val="677B8D"/>
    <a:srgbClr val="BBD7E7"/>
    <a:srgbClr val="A4BDCC"/>
    <a:srgbClr val="84A1B8"/>
    <a:srgbClr val="667B8D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C46F824-3AF0-0EA3-D1C1-4F5D8F225BFE}" v="8" dt="2020-11-04T19:55:01.327"/>
    <p1510:client id="{2E47A350-19CF-794E-A3E5-AE2D25813310}" v="1181" dt="2020-11-03T08:22:57.424"/>
    <p1510:client id="{DFA43D99-CC6E-595F-3FCF-47E2BF76105A}" v="17" dt="2020-11-03T13:33:02.043"/>
  </p1510:revLst>
</p1510:revInfo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4"/>
    <p:restoredTop sz="94710"/>
  </p:normalViewPr>
  <p:slideViewPr>
    <p:cSldViewPr snapToGrid="0">
      <p:cViewPr varScale="1">
        <p:scale>
          <a:sx n="35" d="100"/>
          <a:sy n="35" d="100"/>
        </p:scale>
        <p:origin x="392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8/10/relationships/authors" Target="authors.xml"/><Relationship Id="rId4" Type="http://schemas.openxmlformats.org/officeDocument/2006/relationships/commentAuthors" Target="commentAuthors.xml"/><Relationship Id="rId9" Type="http://schemas.microsoft.com/office/2015/10/relationships/revisionInfo" Target="revisionInfo.xml"/></Relationships>
</file>

<file path=ppt/comments/modernComment_102_7559BC83.xml><?xml version="1.0" encoding="utf-8"?>
<p188:cmLst xmlns:a="http://schemas.openxmlformats.org/drawingml/2006/main" xmlns:r="http://schemas.openxmlformats.org/officeDocument/2006/relationships" xmlns:p188="http://schemas.microsoft.com/office/powerpoint/2018/8/main">
  <p188:cm id="{B8152915-0A04-4112-AF1C-FB2124C22FA5}" authorId="{B5054A4C-788F-E651-5800-24909C5F351D}" created="2020-11-03T13:32:02.713">
    <ac:deMkLst xmlns:ac="http://schemas.microsoft.com/office/drawing/2013/main/command">
      <pc:docMk xmlns:pc="http://schemas.microsoft.com/office/powerpoint/2013/main/command"/>
      <pc:sldMk xmlns:pc="http://schemas.microsoft.com/office/powerpoint/2013/main/command" cId="1968815235" sldId="258"/>
      <ac:grpSpMk id="163" creationId="{BD4E3D4C-AE9E-3A4B-9A66-4AD81970854D}"/>
    </ac:deMkLst>
    <p188:replyLst>
      <p188:reply id="{84425A6E-3FF5-4755-9005-BB89453DC17A}" authorId="{B5054A4C-788F-E651-5800-24909C5F351D}" created="2020-11-03T13:33:02.043">
        <p188:txBody>
          <a:bodyPr/>
          <a:lstStyle/>
          <a:p>
            <a:r>
              <a:rPr lang="en-US"/>
              <a:t>Sec 1, figure, O3: just say in words, "Two of the five labels are O"</a:t>
            </a:r>
          </a:p>
        </p188:txBody>
      </p188:reply>
    </p188:replyLst>
    <p188:txBody>
      <a:bodyPr/>
      <a:lstStyle/>
      <a:p>
        <a:r>
          <a:rPr lang="en-US"/>
          <a:t>For the figure in sec 3, do you think it's better to put the formula in Thm4.2 [C2] and [C3] beside those curves? I know people won't understand it, but it leaves people the impression about the involvement of math in our work, which is missing in the post at first glance.</a:t>
        </a:r>
      </a:p>
    </p188:txBody>
  </p188:cm>
</p188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2633155" latinLnBrk="0">
      <a:defRPr sz="3400">
        <a:latin typeface="+mn-lt"/>
        <a:ea typeface="+mn-ea"/>
        <a:cs typeface="+mn-cs"/>
        <a:sym typeface="Calibri"/>
      </a:defRPr>
    </a:lvl1pPr>
    <a:lvl2pPr indent="228600" defTabSz="2633155" latinLnBrk="0">
      <a:defRPr sz="3400">
        <a:latin typeface="+mn-lt"/>
        <a:ea typeface="+mn-ea"/>
        <a:cs typeface="+mn-cs"/>
        <a:sym typeface="Calibri"/>
      </a:defRPr>
    </a:lvl2pPr>
    <a:lvl3pPr indent="457200" defTabSz="2633155" latinLnBrk="0">
      <a:defRPr sz="3400">
        <a:latin typeface="+mn-lt"/>
        <a:ea typeface="+mn-ea"/>
        <a:cs typeface="+mn-cs"/>
        <a:sym typeface="Calibri"/>
      </a:defRPr>
    </a:lvl3pPr>
    <a:lvl4pPr indent="685800" defTabSz="2633155" latinLnBrk="0">
      <a:defRPr sz="3400">
        <a:latin typeface="+mn-lt"/>
        <a:ea typeface="+mn-ea"/>
        <a:cs typeface="+mn-cs"/>
        <a:sym typeface="Calibri"/>
      </a:defRPr>
    </a:lvl4pPr>
    <a:lvl5pPr indent="914400" defTabSz="2633155" latinLnBrk="0">
      <a:defRPr sz="3400">
        <a:latin typeface="+mn-lt"/>
        <a:ea typeface="+mn-ea"/>
        <a:cs typeface="+mn-cs"/>
        <a:sym typeface="Calibri"/>
      </a:defRPr>
    </a:lvl5pPr>
    <a:lvl6pPr indent="1143000" defTabSz="2633155" latinLnBrk="0">
      <a:defRPr sz="3400">
        <a:latin typeface="+mn-lt"/>
        <a:ea typeface="+mn-ea"/>
        <a:cs typeface="+mn-cs"/>
        <a:sym typeface="Calibri"/>
      </a:defRPr>
    </a:lvl6pPr>
    <a:lvl7pPr indent="1371600" defTabSz="2633155" latinLnBrk="0">
      <a:defRPr sz="3400">
        <a:latin typeface="+mn-lt"/>
        <a:ea typeface="+mn-ea"/>
        <a:cs typeface="+mn-cs"/>
        <a:sym typeface="Calibri"/>
      </a:defRPr>
    </a:lvl7pPr>
    <a:lvl8pPr indent="1600200" defTabSz="2633155" latinLnBrk="0">
      <a:defRPr sz="3400">
        <a:latin typeface="+mn-lt"/>
        <a:ea typeface="+mn-ea"/>
        <a:cs typeface="+mn-cs"/>
        <a:sym typeface="Calibri"/>
      </a:defRPr>
    </a:lvl8pPr>
    <a:lvl9pPr indent="1828800" defTabSz="2633155" latinLnBrk="0">
      <a:defRPr sz="3400">
        <a:latin typeface="+mn-lt"/>
        <a:ea typeface="+mn-ea"/>
        <a:cs typeface="+mn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638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B A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645920" y="294640"/>
            <a:ext cx="29626561" cy="4826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 anchor="ctr"/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645920" y="5120640"/>
            <a:ext cx="29626561" cy="16824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5910559" y="19756119"/>
            <a:ext cx="7680961" cy="116840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/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2926226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731556" marR="0" indent="-731556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2319804" marR="0" indent="-85669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3943547" marR="0" indent="-1017321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5531594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699470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845782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9920933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11384047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12847160" marR="0" indent="-1142255" algn="l" defTabSz="2926226" rtl="0" latinLnBrk="0">
        <a:lnSpc>
          <a:spcPct val="90000"/>
        </a:lnSpc>
        <a:spcBef>
          <a:spcPts val="3200"/>
        </a:spcBef>
        <a:spcAft>
          <a:spcPts val="0"/>
        </a:spcAft>
        <a:buClrTx/>
        <a:buSzPct val="100000"/>
        <a:buFont typeface="Arial"/>
        <a:buChar char="•"/>
        <a:tabLst/>
        <a:defRPr sz="8900" b="0" i="0" u="none" strike="noStrike" cap="none" spc="0" baseline="0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326532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653064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979596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306128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1632661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1959193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2285725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2612257" algn="r" defTabSz="326532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png"/><Relationship Id="rId18" Type="http://schemas.openxmlformats.org/officeDocument/2006/relationships/image" Target="../media/image14.svg"/><Relationship Id="rId26" Type="http://schemas.openxmlformats.org/officeDocument/2006/relationships/image" Target="../media/image21.png"/><Relationship Id="rId3" Type="http://schemas.microsoft.com/office/2018/10/relationships/comments" Target="../comments/modernComment_102_7559BC83.xml"/><Relationship Id="rId21" Type="http://schemas.openxmlformats.org/officeDocument/2006/relationships/image" Target="../media/image17.svg"/><Relationship Id="rId7" Type="http://schemas.openxmlformats.org/officeDocument/2006/relationships/image" Target="../media/image4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5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29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24" Type="http://schemas.openxmlformats.org/officeDocument/2006/relationships/image" Target="../media/image36.png"/><Relationship Id="rId32" Type="http://schemas.openxmlformats.org/officeDocument/2006/relationships/image" Target="../media/image26.svg"/><Relationship Id="rId5" Type="http://schemas.openxmlformats.org/officeDocument/2006/relationships/image" Target="../media/image2.png"/><Relationship Id="rId15" Type="http://schemas.openxmlformats.org/officeDocument/2006/relationships/image" Target="../media/image11.png"/><Relationship Id="rId23" Type="http://schemas.openxmlformats.org/officeDocument/2006/relationships/image" Target="../media/image19.svg"/><Relationship Id="rId28" Type="http://schemas.openxmlformats.org/officeDocument/2006/relationships/image" Target="../media/image22.png"/><Relationship Id="rId10" Type="http://schemas.openxmlformats.org/officeDocument/2006/relationships/image" Target="../media/image7.png"/><Relationship Id="rId19" Type="http://schemas.openxmlformats.org/officeDocument/2006/relationships/image" Target="../media/image15.png"/><Relationship Id="rId31" Type="http://schemas.openxmlformats.org/officeDocument/2006/relationships/image" Target="../media/image25.png"/><Relationship Id="rId4" Type="http://schemas.openxmlformats.org/officeDocument/2006/relationships/image" Target="../media/image1.png"/><Relationship Id="rId9" Type="http://schemas.openxmlformats.org/officeDocument/2006/relationships/image" Target="../media/image6.png"/><Relationship Id="rId14" Type="http://schemas.openxmlformats.org/officeDocument/2006/relationships/image" Target="../media/image35.png"/><Relationship Id="rId22" Type="http://schemas.openxmlformats.org/officeDocument/2006/relationships/image" Target="../media/image18.png"/><Relationship Id="rId27" Type="http://schemas.openxmlformats.org/officeDocument/2006/relationships/image" Target="../media/image38.png"/><Relationship Id="rId30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97EAF93-C53F-3040-B578-F9AF6B942C15}"/>
              </a:ext>
            </a:extLst>
          </p:cNvPr>
          <p:cNvSpPr/>
          <p:nvPr/>
        </p:nvSpPr>
        <p:spPr>
          <a:xfrm>
            <a:off x="0" y="-26468"/>
            <a:ext cx="32918400" cy="3050839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100000">
                <a:schemeClr val="bg1"/>
              </a:gs>
              <a:gs pos="0">
                <a:srgbClr val="B3B7CC"/>
              </a:gs>
            </a:gsLst>
            <a:lin ang="9600000" scaled="0"/>
          </a:gradFill>
          <a:ln w="12700" cap="flat">
            <a:noFill/>
            <a:prstDash val="solid"/>
            <a:miter lim="800000"/>
          </a:ln>
          <a:effectLst>
            <a:outerShdw blurRad="266700" dist="101600" dir="5400000" algn="t" rotWithShape="0">
              <a:prstClr val="black">
                <a:alpha val="19000"/>
              </a:prst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30" name="TextBox 35"/>
          <p:cNvSpPr txBox="1"/>
          <p:nvPr/>
        </p:nvSpPr>
        <p:spPr>
          <a:xfrm>
            <a:off x="10833364" y="563693"/>
            <a:ext cx="15238476" cy="93871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defRPr sz="5500"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algn="ctr"/>
            <a:r>
              <a:rPr lang="en-US" b="1" dirty="0">
                <a:solidFill>
                  <a:schemeClr val="tx1"/>
                </a:solidFill>
                <a:latin typeface="+mj-lt"/>
              </a:rPr>
              <a:t>Learnability with Indirect Supervision Signals</a:t>
            </a:r>
          </a:p>
        </p:txBody>
      </p:sp>
      <p:sp>
        <p:nvSpPr>
          <p:cNvPr id="33" name="TextBox 38"/>
          <p:cNvSpPr txBox="1"/>
          <p:nvPr/>
        </p:nvSpPr>
        <p:spPr>
          <a:xfrm>
            <a:off x="965562" y="3654463"/>
            <a:ext cx="9064534" cy="615553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b="1">
                <a:latin typeface="+mj-lt"/>
              </a:rPr>
              <a:t> </a:t>
            </a:r>
            <a:r>
              <a:rPr lang="en-US" b="1">
                <a:latin typeface="+mj-lt"/>
              </a:rPr>
              <a:t>1. Motivation</a:t>
            </a:r>
            <a:endParaRPr b="1">
              <a:latin typeface="+mj-lt"/>
            </a:endParaRPr>
          </a:p>
        </p:txBody>
      </p:sp>
      <p:sp>
        <p:nvSpPr>
          <p:cNvPr id="50" name="TextBox 37"/>
          <p:cNvSpPr txBox="1"/>
          <p:nvPr/>
        </p:nvSpPr>
        <p:spPr>
          <a:xfrm>
            <a:off x="14636596" y="1330104"/>
            <a:ext cx="7632012" cy="5953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3000"/>
              <a:t>Kaifu Wang</a:t>
            </a:r>
            <a:r>
              <a:rPr lang="en-US" sz="3000">
                <a:sym typeface="Arial"/>
              </a:rPr>
              <a:t>¹</a:t>
            </a:r>
            <a:r>
              <a:rPr lang="en-US" sz="3000"/>
              <a:t>, Qiang Ning</a:t>
            </a:r>
            <a:r>
              <a:rPr lang="en-US" sz="3000">
                <a:sym typeface="Arial"/>
              </a:rPr>
              <a:t>²</a:t>
            </a:r>
            <a:r>
              <a:rPr lang="en-US" sz="3000"/>
              <a:t>, Dan Roth</a:t>
            </a:r>
            <a:r>
              <a:rPr lang="en-US" sz="3000">
                <a:sym typeface="Arial"/>
              </a:rPr>
              <a:t>¹</a:t>
            </a:r>
            <a:endParaRPr sz="3000"/>
          </a:p>
        </p:txBody>
      </p:sp>
      <p:pic>
        <p:nvPicPr>
          <p:cNvPr id="54" name="neurips_logo.pdf" descr="neurips_logo.pd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58181" y="271755"/>
            <a:ext cx="5438593" cy="2447367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CC35217-101B-144C-A810-A0A6CA8E9EA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6273" y="509678"/>
            <a:ext cx="1985465" cy="1985465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899F010F-90CF-6B45-A051-2F3AD0EA12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626" y="751003"/>
            <a:ext cx="4793236" cy="1567388"/>
          </a:xfrm>
          <a:prstGeom prst="rect">
            <a:avLst/>
          </a:prstGeom>
        </p:spPr>
      </p:pic>
      <p:sp>
        <p:nvSpPr>
          <p:cNvPr id="55" name="TextBox 38">
            <a:extLst>
              <a:ext uri="{FF2B5EF4-FFF2-40B4-BE49-F238E27FC236}">
                <a16:creationId xmlns:a16="http://schemas.microsoft.com/office/drawing/2014/main" id="{809E80A1-8DBE-9442-99C5-8F33C90835D2}"/>
              </a:ext>
            </a:extLst>
          </p:cNvPr>
          <p:cNvSpPr txBox="1"/>
          <p:nvPr/>
        </p:nvSpPr>
        <p:spPr>
          <a:xfrm>
            <a:off x="11854541" y="3647676"/>
            <a:ext cx="9064534" cy="615553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b="1">
                <a:latin typeface="+mj-lt"/>
              </a:rPr>
              <a:t> </a:t>
            </a:r>
            <a:r>
              <a:rPr lang="en-US" b="1">
                <a:latin typeface="+mj-lt"/>
              </a:rPr>
              <a:t>3. General Learnability Conditions</a:t>
            </a:r>
            <a:endParaRPr b="1">
              <a:latin typeface="+mj-lt"/>
            </a:endParaRPr>
          </a:p>
        </p:txBody>
      </p:sp>
      <p:sp>
        <p:nvSpPr>
          <p:cNvPr id="73" name="TextBox 38">
            <a:extLst>
              <a:ext uri="{FF2B5EF4-FFF2-40B4-BE49-F238E27FC236}">
                <a16:creationId xmlns:a16="http://schemas.microsoft.com/office/drawing/2014/main" id="{6F9A8FAB-CC62-1842-8D7E-9FB19AC81759}"/>
              </a:ext>
            </a:extLst>
          </p:cNvPr>
          <p:cNvSpPr txBox="1"/>
          <p:nvPr/>
        </p:nvSpPr>
        <p:spPr>
          <a:xfrm>
            <a:off x="965562" y="13682575"/>
            <a:ext cx="9064534" cy="615553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b="1">
                <a:latin typeface="+mj-lt"/>
              </a:rPr>
              <a:t> </a:t>
            </a:r>
            <a:r>
              <a:rPr lang="en-US" b="1">
                <a:latin typeface="+mj-lt"/>
              </a:rPr>
              <a:t>2. Learning Framework</a:t>
            </a:r>
            <a:endParaRPr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39">
                <a:extLst>
                  <a:ext uri="{FF2B5EF4-FFF2-40B4-BE49-F238E27FC236}">
                    <a16:creationId xmlns:a16="http://schemas.microsoft.com/office/drawing/2014/main" id="{8C982A6D-FE79-CC4D-AF2D-038EA01BFF18}"/>
                  </a:ext>
                </a:extLst>
              </p:cNvPr>
              <p:cNvSpPr txBox="1"/>
              <p:nvPr/>
            </p:nvSpPr>
            <p:spPr>
              <a:xfrm>
                <a:off x="986246" y="14430142"/>
                <a:ext cx="9064352" cy="1938992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lnSpc>
                    <a:spcPct val="120000"/>
                  </a:lnSpc>
                  <a:defRPr sz="2100">
                    <a:solidFill>
                      <a:srgbClr val="34485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>
                    <a:latin typeface="+mj-lt"/>
                  </a:rPr>
                  <a:t>We propose a general learning framework which is shown in the figure. The learner not only models the classifier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>
                    <a:latin typeface="+mj-lt"/>
                  </a:rPr>
                  <a:t>, but also models the conditional distribution of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>
                    <a:latin typeface="+mj-lt"/>
                  </a:rPr>
                  <a:t> (called </a:t>
                </a:r>
                <a:r>
                  <a:rPr lang="en-US" sz="2400" b="1">
                    <a:latin typeface="+mj-lt"/>
                  </a:rPr>
                  <a:t>transition hypothesis</a:t>
                </a:r>
                <a:r>
                  <a:rPr lang="en-US" sz="2400">
                    <a:latin typeface="+mj-lt"/>
                  </a:rPr>
                  <a:t>). Then, the predicted label will induce predictions about 𝑂. This prediction is evaluated by the observed dataset. </a:t>
                </a:r>
              </a:p>
            </p:txBody>
          </p:sp>
        </mc:Choice>
        <mc:Fallback xmlns="">
          <p:sp>
            <p:nvSpPr>
              <p:cNvPr id="76" name="TextBox 39">
                <a:extLst>
                  <a:ext uri="{FF2B5EF4-FFF2-40B4-BE49-F238E27FC236}">
                    <a16:creationId xmlns:a16="http://schemas.microsoft.com/office/drawing/2014/main" id="{8C982A6D-FE79-CC4D-AF2D-038EA01BFF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6" y="14430142"/>
                <a:ext cx="9064352" cy="1938992"/>
              </a:xfrm>
              <a:prstGeom prst="rect">
                <a:avLst/>
              </a:prstGeom>
              <a:blipFill>
                <a:blip r:embed="rId7"/>
                <a:stretch>
                  <a:fillRect l="-1547" t="-2201" b="-660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:ma14="http://schemas.microsoft.com/office/mac/drawingml/2011/main" xmlns:m="http://schemas.openxmlformats.org/officeDocument/2006/math" xmlns:a14="http://schemas.microsoft.com/office/drawing/2010/main" xmlns="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1" name="TextBox 38">
            <a:extLst>
              <a:ext uri="{FF2B5EF4-FFF2-40B4-BE49-F238E27FC236}">
                <a16:creationId xmlns:a16="http://schemas.microsoft.com/office/drawing/2014/main" id="{6541BE50-7331-E44C-A4F4-42DB6E63F2E7}"/>
              </a:ext>
            </a:extLst>
          </p:cNvPr>
          <p:cNvSpPr txBox="1"/>
          <p:nvPr/>
        </p:nvSpPr>
        <p:spPr>
          <a:xfrm>
            <a:off x="11854359" y="15291253"/>
            <a:ext cx="9064534" cy="615553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b="1">
                <a:latin typeface="+mj-lt"/>
              </a:rPr>
              <a:t> </a:t>
            </a:r>
            <a:r>
              <a:rPr lang="en-US" b="1">
                <a:latin typeface="+mj-lt"/>
              </a:rPr>
              <a:t>4. The Separation Condition</a:t>
            </a:r>
            <a:endParaRPr b="1">
              <a:latin typeface="+mj-lt"/>
            </a:endParaRPr>
          </a:p>
        </p:txBody>
      </p:sp>
      <p:sp>
        <p:nvSpPr>
          <p:cNvPr id="143" name="TextBox 39">
            <a:extLst>
              <a:ext uri="{FF2B5EF4-FFF2-40B4-BE49-F238E27FC236}">
                <a16:creationId xmlns:a16="http://schemas.microsoft.com/office/drawing/2014/main" id="{DE019419-F1F4-A34C-8255-AA70F48A8A97}"/>
              </a:ext>
            </a:extLst>
          </p:cNvPr>
          <p:cNvSpPr txBox="1"/>
          <p:nvPr/>
        </p:nvSpPr>
        <p:spPr>
          <a:xfrm>
            <a:off x="11854541" y="4424672"/>
            <a:ext cx="9064352" cy="403187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tIns="45720" rIns="45719" bIns="45720" anchor="t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We show that learnability can be guaranteed if the following three conditions are satisfied: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Complexity</a:t>
            </a:r>
            <a:r>
              <a:rPr lang="en-US" sz="2400" dirty="0">
                <a:latin typeface="+mj-lt"/>
              </a:rPr>
              <a:t>: the model should have a finite VC-dimension.</a:t>
            </a: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Consistency</a:t>
            </a:r>
            <a:r>
              <a:rPr lang="en-US" sz="2400" dirty="0">
                <a:latin typeface="+mj-lt"/>
              </a:rPr>
              <a:t>: the </a:t>
            </a:r>
            <a:r>
              <a:rPr lang="en-US" sz="2400" dirty="0"/>
              <a:t>optimal hypothesis should have the lowest annotation loss on average.</a:t>
            </a:r>
            <a:endParaRPr lang="en-US" sz="2800" dirty="0">
              <a:latin typeface="+mj-lt"/>
            </a:endParaRPr>
          </a:p>
          <a:p>
            <a:pPr marL="457200" indent="-45720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latin typeface="+mj-lt"/>
              </a:rPr>
              <a:t>Identifiability</a:t>
            </a:r>
            <a:r>
              <a:rPr lang="en-US" sz="2400" dirty="0">
                <a:latin typeface="+mj-lt"/>
              </a:rPr>
              <a:t>: a suboptimal classifier should induce higher </a:t>
            </a:r>
            <a:r>
              <a:rPr lang="en-US" sz="2400" dirty="0"/>
              <a:t>annotation</a:t>
            </a:r>
            <a:r>
              <a:rPr lang="en-US" sz="2400" dirty="0">
                <a:latin typeface="+mj-lt"/>
              </a:rPr>
              <a:t> loss than the lowest on average.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The last two conditions can be visualized in the following plot of annotation loss and the classification error. </a:t>
            </a:r>
          </a:p>
        </p:txBody>
      </p:sp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D4E3D4C-AE9E-3A4B-9A66-4AD81970854D}"/>
              </a:ext>
            </a:extLst>
          </p:cNvPr>
          <p:cNvGrpSpPr/>
          <p:nvPr/>
        </p:nvGrpSpPr>
        <p:grpSpPr>
          <a:xfrm>
            <a:off x="12519453" y="8528199"/>
            <a:ext cx="8184293" cy="6543344"/>
            <a:chOff x="12282570" y="9096123"/>
            <a:chExt cx="7530712" cy="5802212"/>
          </a:xfrm>
        </p:grpSpPr>
        <p:grpSp>
          <p:nvGrpSpPr>
            <p:cNvPr id="162" name="Group 161">
              <a:extLst>
                <a:ext uri="{FF2B5EF4-FFF2-40B4-BE49-F238E27FC236}">
                  <a16:creationId xmlns:a16="http://schemas.microsoft.com/office/drawing/2014/main" id="{25937173-2DF9-694D-8C5E-B95AB413D94D}"/>
                </a:ext>
              </a:extLst>
            </p:cNvPr>
            <p:cNvGrpSpPr/>
            <p:nvPr/>
          </p:nvGrpSpPr>
          <p:grpSpPr>
            <a:xfrm>
              <a:off x="12282570" y="9096123"/>
              <a:ext cx="6647719" cy="5434893"/>
              <a:chOff x="12282570" y="9096123"/>
              <a:chExt cx="6647719" cy="5434893"/>
            </a:xfrm>
          </p:grpSpPr>
          <p:pic>
            <p:nvPicPr>
              <p:cNvPr id="149" name="Picture 148" descr="Chart, line chart&#10;&#10;Description automatically generated">
                <a:extLst>
                  <a:ext uri="{FF2B5EF4-FFF2-40B4-BE49-F238E27FC236}">
                    <a16:creationId xmlns:a16="http://schemas.microsoft.com/office/drawing/2014/main" id="{5218A8C6-A18D-8148-BD06-26CBC37B78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2730237" y="9096125"/>
                <a:ext cx="6200052" cy="5434891"/>
              </a:xfrm>
              <a:prstGeom prst="rect">
                <a:avLst/>
              </a:prstGeom>
            </p:spPr>
          </p:pic>
          <p:sp>
            <p:nvSpPr>
              <p:cNvPr id="150" name="TextBox 149">
                <a:extLst>
                  <a:ext uri="{FF2B5EF4-FFF2-40B4-BE49-F238E27FC236}">
                    <a16:creationId xmlns:a16="http://schemas.microsoft.com/office/drawing/2014/main" id="{0C4DBCA4-FBCF-1043-890B-9E031B4D0142}"/>
                  </a:ext>
                </a:extLst>
              </p:cNvPr>
              <p:cNvSpPr txBox="1"/>
              <p:nvPr/>
            </p:nvSpPr>
            <p:spPr>
              <a:xfrm>
                <a:off x="12282570" y="9096123"/>
                <a:ext cx="598930" cy="5120951"/>
              </a:xfrm>
              <a:prstGeom prst="rect">
                <a:avLst/>
              </a:prstGeom>
            </p:spPr>
            <p:txBody>
              <a:bodyPr vert="vert270" wrap="square" rtlCol="0">
                <a:spAutoFit/>
              </a:bodyPr>
              <a:lstStyle/>
              <a:p>
                <a:pPr algn="ctr"/>
                <a:r>
                  <a:rPr lang="en-US" sz="2400">
                    <a:latin typeface="+mj-lt"/>
                  </a:rPr>
                  <a:t>Minimal Expected Annotation Loss</a:t>
                </a:r>
              </a:p>
            </p:txBody>
          </p:sp>
        </p:grpSp>
        <p:sp>
          <p:nvSpPr>
            <p:cNvPr id="151" name="TextBox 150">
              <a:extLst>
                <a:ext uri="{FF2B5EF4-FFF2-40B4-BE49-F238E27FC236}">
                  <a16:creationId xmlns:a16="http://schemas.microsoft.com/office/drawing/2014/main" id="{55AB096F-E7D3-A34B-8120-03D1BBC21E10}"/>
                </a:ext>
              </a:extLst>
            </p:cNvPr>
            <p:cNvSpPr txBox="1"/>
            <p:nvPr/>
          </p:nvSpPr>
          <p:spPr>
            <a:xfrm>
              <a:off x="15208138" y="14436670"/>
              <a:ext cx="4605144" cy="461665"/>
            </a:xfrm>
            <a:prstGeom prst="rect">
              <a:avLst/>
            </a:prstGeom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>
                  <a:latin typeface="+mj-lt"/>
                </a:rPr>
                <a:t>Classification Error</a:t>
              </a:r>
            </a:p>
          </p:txBody>
        </p:sp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73158800-D5C6-3C4E-B84B-6C2E9BA1312B}"/>
              </a:ext>
            </a:extLst>
          </p:cNvPr>
          <p:cNvGrpSpPr/>
          <p:nvPr/>
        </p:nvGrpSpPr>
        <p:grpSpPr>
          <a:xfrm>
            <a:off x="1358043" y="16578320"/>
            <a:ext cx="8450154" cy="4391457"/>
            <a:chOff x="1367426" y="16199152"/>
            <a:chExt cx="8450154" cy="4391457"/>
          </a:xfrm>
        </p:grpSpPr>
        <p:sp>
          <p:nvSpPr>
            <p:cNvPr id="111" name="Rounded Rectangle 110">
              <a:extLst>
                <a:ext uri="{FF2B5EF4-FFF2-40B4-BE49-F238E27FC236}">
                  <a16:creationId xmlns:a16="http://schemas.microsoft.com/office/drawing/2014/main" id="{0CFC3B87-366C-524A-90A5-27E4751BCE2A}"/>
                </a:ext>
              </a:extLst>
            </p:cNvPr>
            <p:cNvSpPr/>
            <p:nvPr/>
          </p:nvSpPr>
          <p:spPr>
            <a:xfrm>
              <a:off x="2001259" y="16204689"/>
              <a:ext cx="7816321" cy="1168491"/>
            </a:xfrm>
            <a:prstGeom prst="roundRect">
              <a:avLst>
                <a:gd name="adj" fmla="val 16717"/>
              </a:avLst>
            </a:prstGeom>
            <a:solidFill>
              <a:srgbClr val="FFFFFF"/>
            </a:solidFill>
            <a:ln w="19050" cap="flat">
              <a:solidFill>
                <a:schemeClr val="accent5">
                  <a:lumMod val="75000"/>
                </a:schemeClr>
              </a:solidFill>
              <a:prstDash val="sysDash"/>
              <a:miter lim="8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rot="0" spcFirstLastPara="1" vertOverflow="overflow" horzOverflow="overflow" vert="horz" wrap="square" lIns="45719" tIns="45719" rIns="45719" bIns="45719" numCol="1" spcCol="38100" rtlCol="0" anchor="ctr">
              <a:spAutoFit/>
            </a:bodyPr>
            <a:lstStyle/>
            <a:p>
              <a:pPr marL="0" marR="0" indent="0" algn="l" defTabSz="326532" rtl="0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</a:pPr>
              <a:endParaRPr kumimoji="0" lang="en-US" sz="1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n-lt"/>
                <a:ea typeface="+mn-ea"/>
                <a:cs typeface="+mn-cs"/>
                <a:sym typeface="Calibri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B1F4BB14-7DFB-794B-90E4-6DC273543B61}"/>
                    </a:ext>
                  </a:extLst>
                </p:cNvPr>
                <p:cNvSpPr/>
                <p:nvPr/>
              </p:nvSpPr>
              <p:spPr>
                <a:xfrm>
                  <a:off x="2300236" y="16568484"/>
                  <a:ext cx="2626327" cy="639136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𝑋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input instance</a:t>
                  </a:r>
                </a:p>
              </p:txBody>
            </p:sp>
          </mc:Choice>
          <mc:Fallback xmlns="">
            <p:sp>
              <p:nvSpPr>
                <p:cNvPr id="77" name="Rounded Rectangle 76">
                  <a:extLst>
                    <a:ext uri="{FF2B5EF4-FFF2-40B4-BE49-F238E27FC236}">
                      <a16:creationId xmlns:a16="http://schemas.microsoft.com/office/drawing/2014/main" id="{B1F4BB14-7DFB-794B-90E4-6DC273543B61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0236" y="16568484"/>
                  <a:ext cx="2626327" cy="639136"/>
                </a:xfrm>
                <a:prstGeom prst="round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363C5F4-4834-244D-8C26-544B03EE0E26}"/>
                    </a:ext>
                  </a:extLst>
                </p:cNvPr>
                <p:cNvSpPr/>
                <p:nvPr/>
              </p:nvSpPr>
              <p:spPr>
                <a:xfrm>
                  <a:off x="1367432" y="18166807"/>
                  <a:ext cx="4407751" cy="826788"/>
                </a:xfrm>
                <a:prstGeom prst="roundRect">
                  <a:avLst/>
                </a:prstGeom>
                <a:solidFill>
                  <a:srgbClr val="E2E5F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acc>
                        <m:accPr>
                          <m:chr m:val="̂"/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𝑌</m:t>
                          </m:r>
                        </m:e>
                      </m:acc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predicted label</a:t>
                  </a:r>
                </a:p>
                <a:p>
                  <a:pPr algn="ctr"/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(the gold label </a:t>
                  </a:r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𝑌</m:t>
                      </m:r>
                      <m:r>
                        <a:rPr lang="en-US" sz="2000" b="0" i="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is not observed)</a:t>
                  </a:r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78" name="Rounded Rectangle 77">
                  <a:extLst>
                    <a:ext uri="{FF2B5EF4-FFF2-40B4-BE49-F238E27FC236}">
                      <a16:creationId xmlns:a16="http://schemas.microsoft.com/office/drawing/2014/main" id="{E363C5F4-4834-244D-8C26-544B03EE0E26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432" y="18166807"/>
                  <a:ext cx="4407751" cy="826788"/>
                </a:xfrm>
                <a:prstGeom prst="roundRect">
                  <a:avLst/>
                </a:prstGeom>
                <a:blipFill>
                  <a:blip r:embed="rId10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D6BA8F42-C615-9240-BE44-A696EE6DE61D}"/>
                    </a:ext>
                  </a:extLst>
                </p:cNvPr>
                <p:cNvSpPr/>
                <p:nvPr/>
              </p:nvSpPr>
              <p:spPr>
                <a:xfrm>
                  <a:off x="1367426" y="19763821"/>
                  <a:ext cx="4407749" cy="826788"/>
                </a:xfrm>
                <a:prstGeom prst="roundRect">
                  <a:avLst/>
                </a:prstGeom>
                <a:solidFill>
                  <a:srgbClr val="E2E5F3"/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̂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𝑂</m:t>
                          </m:r>
                        </m:e>
                      </m:acc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) 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induced prediction of the supervision signal</a:t>
                  </a:r>
                  <a:endParaRPr lang="en-US">
                    <a:solidFill>
                      <a:schemeClr val="tx1"/>
                    </a:solidFill>
                    <a:latin typeface="+mj-lt"/>
                  </a:endParaRPr>
                </a:p>
              </p:txBody>
            </p:sp>
          </mc:Choice>
          <mc:Fallback xmlns="">
            <p:sp>
              <p:nvSpPr>
                <p:cNvPr id="80" name="Rounded Rectangle 79">
                  <a:extLst>
                    <a:ext uri="{FF2B5EF4-FFF2-40B4-BE49-F238E27FC236}">
                      <a16:creationId xmlns:a16="http://schemas.microsoft.com/office/drawing/2014/main" id="{D6BA8F42-C615-9240-BE44-A696EE6DE61D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67426" y="19763821"/>
                  <a:ext cx="4407749" cy="826788"/>
                </a:xfrm>
                <a:prstGeom prst="roundRect">
                  <a:avLst/>
                </a:prstGeom>
                <a:blipFill>
                  <a:blip r:embed="rId11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545EE217-F50D-F447-8E55-E9E437DAE503}"/>
                    </a:ext>
                  </a:extLst>
                </p:cNvPr>
                <p:cNvSpPr/>
                <p:nvPr/>
              </p:nvSpPr>
              <p:spPr>
                <a:xfrm>
                  <a:off x="7147136" y="19763820"/>
                  <a:ext cx="2084080" cy="826789"/>
                </a:xfrm>
                <a:prstGeom prst="roundRect">
                  <a:avLst/>
                </a:prstGeom>
                <a:solidFill>
                  <a:schemeClr val="accent3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annotation loss</a:t>
                  </a:r>
                </a:p>
              </p:txBody>
            </p:sp>
          </mc:Choice>
          <mc:Fallback xmlns="">
            <p:sp>
              <p:nvSpPr>
                <p:cNvPr id="84" name="Rounded Rectangle 83">
                  <a:extLst>
                    <a:ext uri="{FF2B5EF4-FFF2-40B4-BE49-F238E27FC236}">
                      <a16:creationId xmlns:a16="http://schemas.microsoft.com/office/drawing/2014/main" id="{545EE217-F50D-F447-8E55-E9E437DAE503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47136" y="19763820"/>
                  <a:ext cx="2084080" cy="826789"/>
                </a:xfrm>
                <a:prstGeom prst="roundRect">
                  <a:avLst/>
                </a:prstGeom>
                <a:blipFill>
                  <a:blip r:embed="rId12"/>
                  <a:stretch>
                    <a:fillRect b="-5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87" name="Straight Arrow Connector 86">
              <a:extLst>
                <a:ext uri="{FF2B5EF4-FFF2-40B4-BE49-F238E27FC236}">
                  <a16:creationId xmlns:a16="http://schemas.microsoft.com/office/drawing/2014/main" id="{786F8319-E933-C643-89D9-56D5FD45B7EB}"/>
                </a:ext>
              </a:extLst>
            </p:cNvPr>
            <p:cNvCxnSpPr>
              <a:cxnSpLocks/>
              <a:endCxn id="78" idx="0"/>
            </p:cNvCxnSpPr>
            <p:nvPr/>
          </p:nvCxnSpPr>
          <p:spPr>
            <a:xfrm>
              <a:off x="3571302" y="17216719"/>
              <a:ext cx="6" cy="95008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3167A79B-0693-2C4A-B764-1FCB040C7F32}"/>
                    </a:ext>
                  </a:extLst>
                </p:cNvPr>
                <p:cNvSpPr/>
                <p:nvPr/>
              </p:nvSpPr>
              <p:spPr>
                <a:xfrm>
                  <a:off x="5616954" y="16558999"/>
                  <a:ext cx="3960008" cy="639136"/>
                </a:xfrm>
                <a:prstGeom prst="round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14:m>
                    <m:oMath xmlns:m="http://schemas.openxmlformats.org/officeDocument/2006/math">
                      <m:r>
                        <a:rPr lang="en-US" sz="20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𝑂</m:t>
                      </m:r>
                    </m:oMath>
                  </a14:m>
                  <a:r>
                    <a:rPr lang="en-US" sz="2000">
                      <a:solidFill>
                        <a:schemeClr val="tx1"/>
                      </a:solidFill>
                      <a:latin typeface="+mj-lt"/>
                    </a:rPr>
                    <a:t>: indirect supervision signal</a:t>
                  </a:r>
                </a:p>
              </p:txBody>
            </p:sp>
          </mc:Choice>
          <mc:Fallback xmlns="">
            <p:sp>
              <p:nvSpPr>
                <p:cNvPr id="110" name="Rounded Rectangle 109">
                  <a:extLst>
                    <a:ext uri="{FF2B5EF4-FFF2-40B4-BE49-F238E27FC236}">
                      <a16:creationId xmlns:a16="http://schemas.microsoft.com/office/drawing/2014/main" id="{3167A79B-0693-2C4A-B764-1FCB040C7F32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6954" y="16558999"/>
                  <a:ext cx="3960008" cy="639136"/>
                </a:xfrm>
                <a:prstGeom prst="roundRect">
                  <a:avLst/>
                </a:prstGeom>
                <a:blipFill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4" name="Straight Arrow Connector 113">
              <a:extLst>
                <a:ext uri="{FF2B5EF4-FFF2-40B4-BE49-F238E27FC236}">
                  <a16:creationId xmlns:a16="http://schemas.microsoft.com/office/drawing/2014/main" id="{D8CBFB90-92A2-EA46-AED8-7A1964006AF5}"/>
                </a:ext>
              </a:extLst>
            </p:cNvPr>
            <p:cNvCxnSpPr>
              <a:cxnSpLocks/>
              <a:stCxn id="78" idx="2"/>
              <a:endCxn id="80" idx="0"/>
            </p:cNvCxnSpPr>
            <p:nvPr/>
          </p:nvCxnSpPr>
          <p:spPr>
            <a:xfrm flipH="1">
              <a:off x="3571301" y="18993595"/>
              <a:ext cx="7" cy="770226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AC4BA9D5-C52F-6D40-BD77-B24218687EFA}"/>
                </a:ext>
              </a:extLst>
            </p:cNvPr>
            <p:cNvSpPr/>
            <p:nvPr/>
          </p:nvSpPr>
          <p:spPr>
            <a:xfrm>
              <a:off x="1793760" y="17365375"/>
              <a:ext cx="1697901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Classification</a:t>
              </a:r>
            </a:p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Hypothesis</a:t>
              </a:r>
              <a:endParaRPr lang="en-US" sz="2000">
                <a:latin typeface="+mj-lt"/>
              </a:endParaRPr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B0133C98-E65B-B043-AC45-AD270EE4B067}"/>
                </a:ext>
              </a:extLst>
            </p:cNvPr>
            <p:cNvSpPr/>
            <p:nvPr/>
          </p:nvSpPr>
          <p:spPr>
            <a:xfrm>
              <a:off x="1982852" y="16199152"/>
              <a:ext cx="11828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1800">
                  <a:solidFill>
                    <a:schemeClr val="accent5">
                      <a:lumMod val="75000"/>
                    </a:schemeClr>
                  </a:solidFill>
                  <a:latin typeface="+mj-lt"/>
                </a:rPr>
                <a:t>Dataset</a:t>
              </a: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94C4DF06-E046-EA46-8ED2-060130563BAF}"/>
                </a:ext>
              </a:extLst>
            </p:cNvPr>
            <p:cNvSpPr/>
            <p:nvPr/>
          </p:nvSpPr>
          <p:spPr>
            <a:xfrm>
              <a:off x="2037417" y="19011407"/>
              <a:ext cx="1454244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Transition</a:t>
              </a:r>
            </a:p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Hypothesis</a:t>
              </a:r>
              <a:endParaRPr lang="en-US" sz="2000">
                <a:latin typeface="+mj-lt"/>
              </a:endParaRPr>
            </a:p>
          </p:txBody>
        </p:sp>
        <p:cxnSp>
          <p:nvCxnSpPr>
            <p:cNvPr id="125" name="Straight Arrow Connector 124">
              <a:extLst>
                <a:ext uri="{FF2B5EF4-FFF2-40B4-BE49-F238E27FC236}">
                  <a16:creationId xmlns:a16="http://schemas.microsoft.com/office/drawing/2014/main" id="{13698E3C-5333-E74B-AF88-EDFB248B8690}"/>
                </a:ext>
              </a:extLst>
            </p:cNvPr>
            <p:cNvCxnSpPr>
              <a:cxnSpLocks/>
              <a:stCxn id="80" idx="3"/>
              <a:endCxn id="84" idx="1"/>
            </p:cNvCxnSpPr>
            <p:nvPr/>
          </p:nvCxnSpPr>
          <p:spPr>
            <a:xfrm>
              <a:off x="5775175" y="20177215"/>
              <a:ext cx="1371961" cy="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Elbow Connector 130">
              <a:extLst>
                <a:ext uri="{FF2B5EF4-FFF2-40B4-BE49-F238E27FC236}">
                  <a16:creationId xmlns:a16="http://schemas.microsoft.com/office/drawing/2014/main" id="{534A0F78-9E37-3546-ACEF-AB6D3B4CDFBA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rot="16200000" flipV="1">
              <a:off x="4867052" y="16441696"/>
              <a:ext cx="2026376" cy="4617872"/>
            </a:xfrm>
            <a:prstGeom prst="bentConnector2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32" name="Elbow Connector 131">
              <a:extLst>
                <a:ext uri="{FF2B5EF4-FFF2-40B4-BE49-F238E27FC236}">
                  <a16:creationId xmlns:a16="http://schemas.microsoft.com/office/drawing/2014/main" id="{F7AB52D0-7BAD-9B4C-BD7A-2C19A0E1DF82}"/>
                </a:ext>
              </a:extLst>
            </p:cNvPr>
            <p:cNvCxnSpPr>
              <a:cxnSpLocks/>
              <a:stCxn id="84" idx="0"/>
            </p:cNvCxnSpPr>
            <p:nvPr/>
          </p:nvCxnSpPr>
          <p:spPr>
            <a:xfrm rot="16200000" flipV="1">
              <a:off x="5663605" y="17238249"/>
              <a:ext cx="414742" cy="4636400"/>
            </a:xfrm>
            <a:prstGeom prst="bentConnector2">
              <a:avLst/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sp>
          <p:nvSpPr>
            <p:cNvPr id="134" name="Rectangle 133">
              <a:extLst>
                <a:ext uri="{FF2B5EF4-FFF2-40B4-BE49-F238E27FC236}">
                  <a16:creationId xmlns:a16="http://schemas.microsoft.com/office/drawing/2014/main" id="{C82A14CA-B750-4840-8CB0-677B353882A1}"/>
                </a:ext>
              </a:extLst>
            </p:cNvPr>
            <p:cNvSpPr/>
            <p:nvPr/>
          </p:nvSpPr>
          <p:spPr>
            <a:xfrm>
              <a:off x="6664473" y="17740647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Update</a:t>
              </a:r>
            </a:p>
          </p:txBody>
        </p:sp>
        <p:sp>
          <p:nvSpPr>
            <p:cNvPr id="135" name="Rectangle 134">
              <a:extLst>
                <a:ext uri="{FF2B5EF4-FFF2-40B4-BE49-F238E27FC236}">
                  <a16:creationId xmlns:a16="http://schemas.microsoft.com/office/drawing/2014/main" id="{51F85913-0439-C64D-B783-024AF51791B5}"/>
                </a:ext>
              </a:extLst>
            </p:cNvPr>
            <p:cNvSpPr/>
            <p:nvPr/>
          </p:nvSpPr>
          <p:spPr>
            <a:xfrm>
              <a:off x="6664859" y="19314674"/>
              <a:ext cx="101181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2000">
                  <a:solidFill>
                    <a:schemeClr val="tx1"/>
                  </a:solidFill>
                  <a:latin typeface="+mj-lt"/>
                </a:rPr>
                <a:t>Update</a:t>
              </a:r>
            </a:p>
          </p:txBody>
        </p:sp>
        <p:cxnSp>
          <p:nvCxnSpPr>
            <p:cNvPr id="136" name="Elbow Connector 135">
              <a:extLst>
                <a:ext uri="{FF2B5EF4-FFF2-40B4-BE49-F238E27FC236}">
                  <a16:creationId xmlns:a16="http://schemas.microsoft.com/office/drawing/2014/main" id="{8F6C6C50-8044-FE4D-AAF1-723BA6B3E3E4}"/>
                </a:ext>
              </a:extLst>
            </p:cNvPr>
            <p:cNvCxnSpPr>
              <a:cxnSpLocks/>
              <a:stCxn id="77" idx="1"/>
              <a:endCxn id="80" idx="1"/>
            </p:cNvCxnSpPr>
            <p:nvPr/>
          </p:nvCxnSpPr>
          <p:spPr>
            <a:xfrm rot="10800000" flipV="1">
              <a:off x="1367426" y="16888051"/>
              <a:ext cx="932810" cy="3289163"/>
            </a:xfrm>
            <a:prstGeom prst="bentConnector3">
              <a:avLst>
                <a:gd name="adj1" fmla="val 124507"/>
              </a:avLst>
            </a:prstGeom>
            <a:noFill/>
            <a:ln w="28575" cap="flat">
              <a:solidFill>
                <a:schemeClr val="tx1"/>
              </a:solidFill>
              <a:prstDash val="solid"/>
              <a:miter lim="800000"/>
              <a:tailEnd type="triangle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</p:cxnSp>
        <p:cxnSp>
          <p:nvCxnSpPr>
            <p:cNvPr id="158" name="Straight Arrow Connector 157">
              <a:extLst>
                <a:ext uri="{FF2B5EF4-FFF2-40B4-BE49-F238E27FC236}">
                  <a16:creationId xmlns:a16="http://schemas.microsoft.com/office/drawing/2014/main" id="{3F835E0B-8566-A84D-BD5A-8A22854BAA67}"/>
                </a:ext>
              </a:extLst>
            </p:cNvPr>
            <p:cNvCxnSpPr>
              <a:cxnSpLocks/>
            </p:cNvCxnSpPr>
            <p:nvPr/>
          </p:nvCxnSpPr>
          <p:spPr>
            <a:xfrm>
              <a:off x="8823003" y="17190669"/>
              <a:ext cx="0" cy="2573151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67" name="TextBox 166">
            <a:extLst>
              <a:ext uri="{FF2B5EF4-FFF2-40B4-BE49-F238E27FC236}">
                <a16:creationId xmlns:a16="http://schemas.microsoft.com/office/drawing/2014/main" id="{3B361F9E-3016-794C-A346-0B01AC9900ED}"/>
              </a:ext>
            </a:extLst>
          </p:cNvPr>
          <p:cNvSpPr txBox="1"/>
          <p:nvPr/>
        </p:nvSpPr>
        <p:spPr>
          <a:xfrm>
            <a:off x="16429732" y="20741903"/>
            <a:ext cx="4605144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+mj-lt"/>
              </a:rPr>
              <a:t>Probability Simplex</a:t>
            </a:r>
          </a:p>
        </p:txBody>
      </p:sp>
      <p:sp>
        <p:nvSpPr>
          <p:cNvPr id="169" name="TextBox 39">
            <a:extLst>
              <a:ext uri="{FF2B5EF4-FFF2-40B4-BE49-F238E27FC236}">
                <a16:creationId xmlns:a16="http://schemas.microsoft.com/office/drawing/2014/main" id="{784F332A-AE68-8E46-915C-BD9DD3B8C4D3}"/>
              </a:ext>
            </a:extLst>
          </p:cNvPr>
          <p:cNvSpPr txBox="1"/>
          <p:nvPr/>
        </p:nvSpPr>
        <p:spPr>
          <a:xfrm>
            <a:off x="11851764" y="16071526"/>
            <a:ext cx="9064352" cy="120032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We further propose a sufficient condition for consistency and identifiability, called "separation”, which </a:t>
            </a:r>
            <a:r>
              <a:rPr lang="en-US" sz="2400" dirty="0"/>
              <a:t>characterizes the learner’s prior information about the indirect signal.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0" name="TextBox 39">
                <a:extLst>
                  <a:ext uri="{FF2B5EF4-FFF2-40B4-BE49-F238E27FC236}">
                    <a16:creationId xmlns:a16="http://schemas.microsoft.com/office/drawing/2014/main" id="{ED8A2BAB-0323-A149-BF59-38FA8F57F210}"/>
                  </a:ext>
                </a:extLst>
              </p:cNvPr>
              <p:cNvSpPr txBox="1"/>
              <p:nvPr/>
            </p:nvSpPr>
            <p:spPr>
              <a:xfrm>
                <a:off x="11898977" y="17489669"/>
                <a:ext cx="3981046" cy="3046988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lnSpc>
                    <a:spcPct val="120000"/>
                  </a:lnSpc>
                  <a:defRPr sz="2100">
                    <a:solidFill>
                      <a:srgbClr val="34485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With the learner’s transition hypothesis class, the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400" dirty="0" err="1">
                    <a:latin typeface="+mj-lt"/>
                  </a:rPr>
                  <a:t>th</a:t>
                </a:r>
                <a:r>
                  <a:rPr lang="en-US" sz="2400" dirty="0">
                    <a:latin typeface="+mj-lt"/>
                  </a:rPr>
                  <a:t> label will induce a </a:t>
                </a:r>
                <a:r>
                  <a:rPr lang="en-US" sz="2400" i="1" dirty="0">
                    <a:latin typeface="+mj-lt"/>
                  </a:rPr>
                  <a:t>family</a:t>
                </a:r>
                <a:r>
                  <a:rPr lang="en-US" sz="2400" dirty="0">
                    <a:latin typeface="+mj-lt"/>
                  </a:rPr>
                  <a:t> of distributions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+mj-lt"/>
                  </a:rPr>
                  <a:t>, denoted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400" dirty="0">
                    <a:latin typeface="+mj-lt"/>
                  </a:rPr>
                  <a:t>. The separation condition requires these families to be separated by a minimum KL-divergence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lang="en-US" sz="2400" dirty="0"/>
                  <a:t>.</a:t>
                </a:r>
              </a:p>
            </p:txBody>
          </p:sp>
        </mc:Choice>
        <mc:Fallback xmlns="">
          <p:sp>
            <p:nvSpPr>
              <p:cNvPr id="170" name="TextBox 39">
                <a:extLst>
                  <a:ext uri="{FF2B5EF4-FFF2-40B4-BE49-F238E27FC236}">
                    <a16:creationId xmlns:a16="http://schemas.microsoft.com/office/drawing/2014/main" id="{ED8A2BAB-0323-A149-BF59-38FA8F57F2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8977" y="17489669"/>
                <a:ext cx="3981046" cy="3046988"/>
              </a:xfrm>
              <a:prstGeom prst="rect">
                <a:avLst/>
              </a:prstGeom>
              <a:blipFill>
                <a:blip r:embed="rId14"/>
                <a:stretch>
                  <a:fillRect l="-3492" t="-1660" r="-3175" b="-3734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9" name="AutoShape 2">
            <a:extLst>
              <a:ext uri="{FF2B5EF4-FFF2-40B4-BE49-F238E27FC236}">
                <a16:creationId xmlns:a16="http://schemas.microsoft.com/office/drawing/2014/main" id="{55240DCD-0198-9C44-97F3-D0F66761D7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306800" y="108204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0" name="AutoShape 4">
            <a:extLst>
              <a:ext uri="{FF2B5EF4-FFF2-40B4-BE49-F238E27FC236}">
                <a16:creationId xmlns:a16="http://schemas.microsoft.com/office/drawing/2014/main" id="{B1A165B5-91F3-0241-A833-A5EB0A97E16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6459200" y="109728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4" name="Triangle 283">
            <a:extLst>
              <a:ext uri="{FF2B5EF4-FFF2-40B4-BE49-F238E27FC236}">
                <a16:creationId xmlns:a16="http://schemas.microsoft.com/office/drawing/2014/main" id="{F2C6A71D-AF3F-1B46-91F4-4197D6AF7256}"/>
              </a:ext>
            </a:extLst>
          </p:cNvPr>
          <p:cNvSpPr/>
          <p:nvPr/>
        </p:nvSpPr>
        <p:spPr>
          <a:xfrm>
            <a:off x="16444131" y="17227261"/>
            <a:ext cx="4347436" cy="3452751"/>
          </a:xfrm>
          <a:prstGeom prst="triangle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285" name="Oval 284">
            <a:extLst>
              <a:ext uri="{FF2B5EF4-FFF2-40B4-BE49-F238E27FC236}">
                <a16:creationId xmlns:a16="http://schemas.microsoft.com/office/drawing/2014/main" id="{057BD76C-6E70-B34D-BDBC-565C6E415E34}"/>
              </a:ext>
            </a:extLst>
          </p:cNvPr>
          <p:cNvSpPr/>
          <p:nvPr/>
        </p:nvSpPr>
        <p:spPr>
          <a:xfrm>
            <a:off x="19156242" y="19702344"/>
            <a:ext cx="1033248" cy="72087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sp>
        <p:nvSpPr>
          <p:cNvPr id="286" name="Oval 285">
            <a:extLst>
              <a:ext uri="{FF2B5EF4-FFF2-40B4-BE49-F238E27FC236}">
                <a16:creationId xmlns:a16="http://schemas.microsoft.com/office/drawing/2014/main" id="{89E470A8-1FE1-CA44-B6BC-6BB59174BCB0}"/>
              </a:ext>
            </a:extLst>
          </p:cNvPr>
          <p:cNvSpPr/>
          <p:nvPr/>
        </p:nvSpPr>
        <p:spPr>
          <a:xfrm>
            <a:off x="17232673" y="19397097"/>
            <a:ext cx="1217938" cy="106784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287" name="Picture 286">
            <a:extLst>
              <a:ext uri="{FF2B5EF4-FFF2-40B4-BE49-F238E27FC236}">
                <a16:creationId xmlns:a16="http://schemas.microsoft.com/office/drawing/2014/main" id="{B1C16BDC-57D1-454F-9899-3313A24DCE4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6783375" y="20305344"/>
            <a:ext cx="409466" cy="279108"/>
          </a:xfrm>
          <a:prstGeom prst="rect">
            <a:avLst/>
          </a:prstGeom>
        </p:spPr>
      </p:pic>
      <p:pic>
        <p:nvPicPr>
          <p:cNvPr id="288" name="Picture 287">
            <a:extLst>
              <a:ext uri="{FF2B5EF4-FFF2-40B4-BE49-F238E27FC236}">
                <a16:creationId xmlns:a16="http://schemas.microsoft.com/office/drawing/2014/main" id="{4B92393B-3A2A-A74E-9FEF-011086CBE01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7553394" y="19791569"/>
            <a:ext cx="626428" cy="281458"/>
          </a:xfrm>
          <a:prstGeom prst="rect">
            <a:avLst/>
          </a:prstGeom>
        </p:spPr>
      </p:pic>
      <p:sp>
        <p:nvSpPr>
          <p:cNvPr id="289" name="Oval 288">
            <a:extLst>
              <a:ext uri="{FF2B5EF4-FFF2-40B4-BE49-F238E27FC236}">
                <a16:creationId xmlns:a16="http://schemas.microsoft.com/office/drawing/2014/main" id="{9405AF1A-6DAD-0140-810A-E1B3B15F67CC}"/>
              </a:ext>
            </a:extLst>
          </p:cNvPr>
          <p:cNvSpPr/>
          <p:nvPr/>
        </p:nvSpPr>
        <p:spPr>
          <a:xfrm>
            <a:off x="18052004" y="18028832"/>
            <a:ext cx="1033247" cy="777564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290" name="Graphic 289">
            <a:extLst>
              <a:ext uri="{FF2B5EF4-FFF2-40B4-BE49-F238E27FC236}">
                <a16:creationId xmlns:a16="http://schemas.microsoft.com/office/drawing/2014/main" id="{9E2FEBEE-7546-6246-AEAB-E71DB3CE64C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9379969" y="19943611"/>
            <a:ext cx="678350" cy="277507"/>
          </a:xfrm>
          <a:prstGeom prst="rect">
            <a:avLst/>
          </a:prstGeom>
        </p:spPr>
      </p:pic>
      <p:pic>
        <p:nvPicPr>
          <p:cNvPr id="291" name="Picture 290">
            <a:extLst>
              <a:ext uri="{FF2B5EF4-FFF2-40B4-BE49-F238E27FC236}">
                <a16:creationId xmlns:a16="http://schemas.microsoft.com/office/drawing/2014/main" id="{D244FD34-D99A-B24C-B4EF-4906345C39A9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8293199" y="18293506"/>
            <a:ext cx="554613" cy="249190"/>
          </a:xfrm>
          <a:prstGeom prst="rect">
            <a:avLst/>
          </a:prstGeom>
        </p:spPr>
      </p:pic>
      <p:sp>
        <p:nvSpPr>
          <p:cNvPr id="293" name="Oval 292">
            <a:extLst>
              <a:ext uri="{FF2B5EF4-FFF2-40B4-BE49-F238E27FC236}">
                <a16:creationId xmlns:a16="http://schemas.microsoft.com/office/drawing/2014/main" id="{4042C214-EADA-2C45-B9D3-3B4B8436B628}"/>
              </a:ext>
            </a:extLst>
          </p:cNvPr>
          <p:cNvSpPr/>
          <p:nvPr/>
        </p:nvSpPr>
        <p:spPr>
          <a:xfrm>
            <a:off x="18847812" y="19026106"/>
            <a:ext cx="858566" cy="617439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295" name="Graphic 294">
            <a:extLst>
              <a:ext uri="{FF2B5EF4-FFF2-40B4-BE49-F238E27FC236}">
                <a16:creationId xmlns:a16="http://schemas.microsoft.com/office/drawing/2014/main" id="{50182A77-A172-3649-B801-A3035389BBC3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tretch>
            <a:fillRect/>
          </a:stretch>
        </p:blipFill>
        <p:spPr>
          <a:xfrm>
            <a:off x="18990526" y="19225046"/>
            <a:ext cx="612195" cy="250444"/>
          </a:xfrm>
          <a:prstGeom prst="rect">
            <a:avLst/>
          </a:prstGeom>
        </p:spPr>
      </p:pic>
      <p:cxnSp>
        <p:nvCxnSpPr>
          <p:cNvPr id="297" name="Straight Connector 296">
            <a:extLst>
              <a:ext uri="{FF2B5EF4-FFF2-40B4-BE49-F238E27FC236}">
                <a16:creationId xmlns:a16="http://schemas.microsoft.com/office/drawing/2014/main" id="{D7667682-3A4F-6C40-8277-AC5FD2ACF992}"/>
              </a:ext>
            </a:extLst>
          </p:cNvPr>
          <p:cNvCxnSpPr>
            <a:cxnSpLocks/>
          </p:cNvCxnSpPr>
          <p:nvPr/>
        </p:nvCxnSpPr>
        <p:spPr>
          <a:xfrm>
            <a:off x="19382391" y="19632254"/>
            <a:ext cx="61572" cy="102353"/>
          </a:xfrm>
          <a:prstGeom prst="line">
            <a:avLst/>
          </a:prstGeom>
          <a:ln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01" name="Straight Arrow Connector 300">
            <a:extLst>
              <a:ext uri="{FF2B5EF4-FFF2-40B4-BE49-F238E27FC236}">
                <a16:creationId xmlns:a16="http://schemas.microsoft.com/office/drawing/2014/main" id="{A3305FB2-F991-EE4D-84F2-02492F266F0A}"/>
              </a:ext>
            </a:extLst>
          </p:cNvPr>
          <p:cNvCxnSpPr>
            <a:cxnSpLocks/>
          </p:cNvCxnSpPr>
          <p:nvPr/>
        </p:nvCxnSpPr>
        <p:spPr>
          <a:xfrm flipV="1">
            <a:off x="19422223" y="19065700"/>
            <a:ext cx="953520" cy="62772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4" name="Graphic 303">
            <a:extLst>
              <a:ext uri="{FF2B5EF4-FFF2-40B4-BE49-F238E27FC236}">
                <a16:creationId xmlns:a16="http://schemas.microsoft.com/office/drawing/2014/main" id="{E2686E62-A8B4-DA42-90C7-AAEDCBDE5176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tretch>
            <a:fillRect/>
          </a:stretch>
        </p:blipFill>
        <p:spPr>
          <a:xfrm>
            <a:off x="20414722" y="18911806"/>
            <a:ext cx="190500" cy="2286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9"/>
              <p:cNvSpPr txBox="1"/>
              <p:nvPr/>
            </p:nvSpPr>
            <p:spPr>
              <a:xfrm>
                <a:off x="986246" y="4424672"/>
                <a:ext cx="9064352" cy="8648521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lnSpc>
                    <a:spcPct val="120000"/>
                  </a:lnSpc>
                  <a:defRPr sz="2100">
                    <a:solidFill>
                      <a:srgbClr val="34485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In many machine learning problems, the gold annotations for the unlabeled instance are expensive or inaccessible. To alleviate this issue, the observation of a dependent variable (denoted by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+mj-lt"/>
                  </a:rPr>
                  <a:t>) of the true label is often used as an </a:t>
                </a:r>
                <a:r>
                  <a:rPr lang="en-US" sz="2400" b="1" dirty="0">
                    <a:latin typeface="+mj-lt"/>
                  </a:rPr>
                  <a:t>indirect supervision signal</a:t>
                </a:r>
                <a:r>
                  <a:rPr lang="en-US" sz="2400" dirty="0">
                    <a:latin typeface="+mj-lt"/>
                  </a:rPr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Taking the </a:t>
                </a:r>
                <a:r>
                  <a:rPr lang="en-US" sz="2400" dirty="0"/>
                  <a:t>named entity recognition (NER) tagging </a:t>
                </a:r>
                <a:r>
                  <a:rPr lang="en-US" sz="2400" dirty="0">
                    <a:latin typeface="+mj-lt"/>
                  </a:rPr>
                  <a:t>as example: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endParaRPr lang="en-US" sz="2400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Our goal is to study the </a:t>
                </a:r>
                <a:r>
                  <a:rPr lang="en-US" sz="2400" b="1" dirty="0">
                    <a:latin typeface="+mj-lt"/>
                  </a:rPr>
                  <a:t>learnability</a:t>
                </a:r>
                <a:r>
                  <a:rPr lang="en-US" sz="2400" dirty="0">
                    <a:latin typeface="+mj-lt"/>
                  </a:rPr>
                  <a:t> with indirect supervision. In words, whether the optimal hypothesis can be well approximated given a sufficiently large dataset of indirect signals.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The main challenge is how to quantify the </a:t>
                </a:r>
                <a:r>
                  <a:rPr lang="en-US" sz="2400" i="1" dirty="0">
                    <a:latin typeface="+mj-lt"/>
                  </a:rPr>
                  <a:t>usable</a:t>
                </a:r>
                <a:r>
                  <a:rPr lang="en-US" sz="2400" dirty="0">
                    <a:latin typeface="+mj-lt"/>
                  </a:rPr>
                  <a:t> information contained in the indirect signal, which not only depends on the joint distribution of the gold label and the indirect signal, but also depends on the learner’s </a:t>
                </a:r>
                <a:r>
                  <a:rPr lang="en-US" sz="2400" b="1" dirty="0">
                    <a:latin typeface="+mj-lt"/>
                  </a:rPr>
                  <a:t>prior information </a:t>
                </a:r>
                <a:r>
                  <a:rPr lang="en-US" sz="2400" dirty="0">
                    <a:latin typeface="+mj-lt"/>
                  </a:rPr>
                  <a:t>about this distribution.</a:t>
                </a:r>
              </a:p>
            </p:txBody>
          </p:sp>
        </mc:Choice>
        <mc:Fallback xmlns="">
          <p:sp>
            <p:nvSpPr>
              <p:cNvPr id="34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246" y="4424672"/>
                <a:ext cx="9064352" cy="8648521"/>
              </a:xfrm>
              <a:prstGeom prst="rect">
                <a:avLst/>
              </a:prstGeom>
              <a:blipFill>
                <a:blip r:embed="rId24"/>
                <a:stretch>
                  <a:fillRect l="-1547" t="-493" r="-1883" b="-70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24801E78-03D4-1B41-B322-FD5E66E58D89}"/>
              </a:ext>
            </a:extLst>
      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5374898" y="-76085"/>
            <a:ext cx="3349257" cy="3349257"/>
          </a:xfrm>
          <a:prstGeom prst="rect">
            <a:avLst/>
          </a:prstGeom>
        </p:spPr>
      </p:pic>
      <p:sp>
        <p:nvSpPr>
          <p:cNvPr id="88" name="TextBox 37">
            <a:extLst>
              <a:ext uri="{FF2B5EF4-FFF2-40B4-BE49-F238E27FC236}">
                <a16:creationId xmlns:a16="http://schemas.microsoft.com/office/drawing/2014/main" id="{8A6C47FF-BFF9-E842-8B16-552DEAE58595}"/>
              </a:ext>
            </a:extLst>
          </p:cNvPr>
          <p:cNvSpPr txBox="1"/>
          <p:nvPr/>
        </p:nvSpPr>
        <p:spPr>
          <a:xfrm>
            <a:off x="7871261" y="1885562"/>
            <a:ext cx="21230461" cy="9048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/>
          <a:p>
            <a:pPr algn="ctr">
              <a:lnSpc>
                <a:spcPct val="120000"/>
              </a:lnSpc>
              <a:spcBef>
                <a:spcPts val="1000"/>
              </a:spcBef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>
                <a:latin typeface="+mj-lt"/>
                <a:sym typeface="Arial"/>
              </a:rPr>
              <a:t>¹University of Pennsylvania.</a:t>
            </a:r>
            <a:r>
              <a:rPr lang="en-US" sz="2400">
                <a:latin typeface="+mj-lt"/>
              </a:rPr>
              <a:t> </a:t>
            </a:r>
          </a:p>
          <a:p>
            <a:pPr algn="ctr">
              <a:defRPr sz="2100">
                <a:latin typeface="Arial"/>
                <a:ea typeface="Arial"/>
                <a:cs typeface="Arial"/>
                <a:sym typeface="Arial"/>
              </a:defRPr>
            </a:pPr>
            <a:r>
              <a:rPr lang="en-US" sz="2400">
                <a:latin typeface="+mj-lt"/>
                <a:sym typeface="Arial"/>
              </a:rPr>
              <a:t>²Amazon, work done while at the Allen Institute for AI and at the University of Illinois at Urbana-Champaign</a:t>
            </a:r>
          </a:p>
        </p:txBody>
      </p:sp>
      <p:pic>
        <p:nvPicPr>
          <p:cNvPr id="7" name="Picture 6" descr="A picture containing chart&#10;&#10;Description automatically generated">
            <a:extLst>
              <a:ext uri="{FF2B5EF4-FFF2-40B4-BE49-F238E27FC236}">
                <a16:creationId xmlns:a16="http://schemas.microsoft.com/office/drawing/2014/main" id="{2F276693-C614-6141-B078-112DBEF2360B}"/>
              </a:ext>
            </a:extLst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7953" y="6660656"/>
            <a:ext cx="8449626" cy="3297850"/>
          </a:xfrm>
          <a:prstGeom prst="rect">
            <a:avLst/>
          </a:prstGeom>
        </p:spPr>
      </p:pic>
      <p:sp>
        <p:nvSpPr>
          <p:cNvPr id="120" name="Triangle 119">
            <a:extLst>
              <a:ext uri="{FF2B5EF4-FFF2-40B4-BE49-F238E27FC236}">
                <a16:creationId xmlns:a16="http://schemas.microsoft.com/office/drawing/2014/main" id="{419DE5AB-8AE6-CF40-AE33-6DBE74836426}"/>
              </a:ext>
            </a:extLst>
          </p:cNvPr>
          <p:cNvSpPr/>
          <p:nvPr/>
        </p:nvSpPr>
        <p:spPr>
          <a:xfrm>
            <a:off x="22713963" y="14798455"/>
            <a:ext cx="3059125" cy="2518685"/>
          </a:xfrm>
          <a:prstGeom prst="triangle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2" name="Oval 121">
            <a:extLst>
              <a:ext uri="{FF2B5EF4-FFF2-40B4-BE49-F238E27FC236}">
                <a16:creationId xmlns:a16="http://schemas.microsoft.com/office/drawing/2014/main" id="{FAAD9326-8EB8-7245-B598-64F7547E05B9}"/>
              </a:ext>
            </a:extLst>
          </p:cNvPr>
          <p:cNvSpPr/>
          <p:nvPr/>
        </p:nvSpPr>
        <p:spPr>
          <a:xfrm>
            <a:off x="24212707" y="16323447"/>
            <a:ext cx="1033248" cy="72087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sp>
        <p:nvSpPr>
          <p:cNvPr id="123" name="Hexagon 122">
            <a:extLst>
              <a:ext uri="{FF2B5EF4-FFF2-40B4-BE49-F238E27FC236}">
                <a16:creationId xmlns:a16="http://schemas.microsoft.com/office/drawing/2014/main" id="{50489E05-4FB2-D240-B342-37A8ACCEDB9D}"/>
              </a:ext>
            </a:extLst>
          </p:cNvPr>
          <p:cNvSpPr/>
          <p:nvPr/>
        </p:nvSpPr>
        <p:spPr>
          <a:xfrm>
            <a:off x="28904294" y="14793320"/>
            <a:ext cx="2903578" cy="2518685"/>
          </a:xfrm>
          <a:prstGeom prst="hexagon">
            <a:avLst/>
          </a:prstGeom>
          <a:solidFill>
            <a:schemeClr val="accent1">
              <a:lumMod val="20000"/>
              <a:lumOff val="80000"/>
              <a:alpha val="75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24" name="Oval 123">
            <a:extLst>
              <a:ext uri="{FF2B5EF4-FFF2-40B4-BE49-F238E27FC236}">
                <a16:creationId xmlns:a16="http://schemas.microsoft.com/office/drawing/2014/main" id="{86974814-3DF1-AC4D-BC72-BE0D6E6FBDE9}"/>
              </a:ext>
            </a:extLst>
          </p:cNvPr>
          <p:cNvSpPr/>
          <p:nvPr/>
        </p:nvSpPr>
        <p:spPr>
          <a:xfrm>
            <a:off x="23396623" y="16444083"/>
            <a:ext cx="1033248" cy="72087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sp>
        <p:nvSpPr>
          <p:cNvPr id="126" name="TextBox 38">
            <a:extLst>
              <a:ext uri="{FF2B5EF4-FFF2-40B4-BE49-F238E27FC236}">
                <a16:creationId xmlns:a16="http://schemas.microsoft.com/office/drawing/2014/main" id="{5A05D187-1A1F-0446-8058-18B2E7DFB1A9}"/>
              </a:ext>
            </a:extLst>
          </p:cNvPr>
          <p:cNvSpPr txBox="1"/>
          <p:nvPr/>
        </p:nvSpPr>
        <p:spPr>
          <a:xfrm>
            <a:off x="22743520" y="3647676"/>
            <a:ext cx="9064534" cy="615553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zh-CN" altLang="en-US" b="1">
                <a:latin typeface="+mj-lt"/>
              </a:rPr>
              <a:t> </a:t>
            </a:r>
            <a:r>
              <a:rPr lang="en-US" b="1">
                <a:latin typeface="+mj-lt"/>
              </a:rPr>
              <a:t>5. Applications</a:t>
            </a:r>
            <a:endParaRPr b="1">
              <a:latin typeface="+mj-lt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7" name="TextBox 39">
                <a:extLst>
                  <a:ext uri="{FF2B5EF4-FFF2-40B4-BE49-F238E27FC236}">
                    <a16:creationId xmlns:a16="http://schemas.microsoft.com/office/drawing/2014/main" id="{A653147D-FA3A-984F-B6B0-304F8786D84E}"/>
                  </a:ext>
                </a:extLst>
              </p:cNvPr>
              <p:cNvSpPr txBox="1"/>
              <p:nvPr/>
            </p:nvSpPr>
            <p:spPr>
              <a:xfrm>
                <a:off x="22743520" y="4430587"/>
                <a:ext cx="9064352" cy="10125849"/>
              </a:xfrm>
              <a:prstGeom prst="rect">
                <a:avLst/>
              </a:prstGeom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val="1"/>
                </a:ext>
              </a:extLst>
            </p:spPr>
            <p:txBody>
              <a:bodyPr wrap="square" lIns="45719" rIns="45719">
                <a:spAutoFit/>
              </a:bodyPr>
              <a:lstStyle>
                <a:lvl1pPr>
                  <a:lnSpc>
                    <a:spcPct val="120000"/>
                  </a:lnSpc>
                  <a:defRPr sz="2100">
                    <a:solidFill>
                      <a:srgbClr val="344854"/>
                    </a:solidFill>
                    <a:latin typeface="Arial"/>
                    <a:ea typeface="Arial"/>
                    <a:cs typeface="Arial"/>
                    <a:sym typeface="Arial"/>
                  </a:defRPr>
                </a:lvl1pPr>
              </a:lstStyle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To show the application of separation, we study several cases: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+mj-lt"/>
                  </a:rPr>
                  <a:t>Known Transition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The simplest case is when the conditional distribution of </a:t>
                </a:r>
                <a14:m>
                  <m:oMath xmlns:m="http://schemas.openxmlformats.org/officeDocument/2006/math">
                    <m:r>
                      <a:rPr lang="en-US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sz="2400" i="1"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sz="2400" dirty="0"/>
                  <a:t> is fully known to the learner. In this case,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reduces to a point and separation only requires these points to be different.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+mj-lt"/>
                  </a:rPr>
                  <a:t>Concentration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The </a:t>
                </a:r>
                <a:r>
                  <a:rPr lang="en-US" sz="2400" i="1" dirty="0">
                    <a:latin typeface="+mj-lt"/>
                  </a:rPr>
                  <a:t>concentration</a:t>
                </a:r>
                <a:r>
                  <a:rPr lang="en-US" sz="2400" dirty="0">
                    <a:latin typeface="+mj-lt"/>
                  </a:rPr>
                  <a:t> condition requires the distributions in different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r>
                  <a:rPr lang="en-US" sz="2400" dirty="0">
                    <a:latin typeface="+mj-lt"/>
                  </a:rPr>
                  <a:t> is concentrated on some different sets of </a:t>
                </a:r>
                <a14:m>
                  <m:oMath xmlns:m="http://schemas.openxmlformats.org/officeDocument/2006/math">
                    <m:r>
                      <a:rPr lang="en-US" sz="24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en-US" sz="2400" dirty="0">
                    <a:latin typeface="+mj-lt"/>
                  </a:rPr>
                  <a:t>. 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/>
                  <a:t>This condition helps to recover and extend many previously known results about learnability with partial and noisy labels.</a:t>
                </a:r>
                <a:endParaRPr lang="en-US" sz="2400" strike="sngStrike" dirty="0">
                  <a:latin typeface="+mj-lt"/>
                </a:endParaRP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b="1" dirty="0">
                    <a:latin typeface="+mj-lt"/>
                  </a:rPr>
                  <a:t>Joint Supervision</a:t>
                </a:r>
              </a:p>
              <a:p>
                <a:pPr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400" dirty="0">
                    <a:latin typeface="+mj-lt"/>
                  </a:rPr>
                  <a:t>If a single source of supervision signal cannot ensure learnability, it should be used jointly with other signals. We show that a joint supervision can: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Harm the separation if supervision signals are simply mixed. This is due to the convexity of the KL-divergence. </a:t>
                </a:r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>
                    <a:latin typeface="+mj-lt"/>
                  </a:rPr>
                  <a:t>Preserve the </a:t>
                </a:r>
                <a:r>
                  <a:rPr lang="en-US" sz="2400" dirty="0"/>
                  <a:t>pairwise</a:t>
                </a:r>
                <a:r>
                  <a:rPr lang="en-US" sz="2400" dirty="0">
                    <a:latin typeface="+mj-lt"/>
                  </a:rPr>
                  <a:t> separation if modelled properly. This effect is visualized in the following figure, where each signal cannot separate one pair of labels, but can be combined to ensure global separation.</a:t>
                </a:r>
                <a:endParaRPr lang="en-US" sz="2400" dirty="0"/>
              </a:p>
              <a:p>
                <a:pPr marL="342900" indent="-342900">
                  <a:lnSpc>
                    <a:spcPct val="10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:r>
                  <a:rPr lang="en-US" sz="2400" dirty="0"/>
                  <a:t>Create new separation: If there are additional constraints between different signals, these constraints can be utilized to supervise the learning. </a:t>
                </a:r>
              </a:p>
            </p:txBody>
          </p:sp>
        </mc:Choice>
        <mc:Fallback xmlns="">
          <p:sp>
            <p:nvSpPr>
              <p:cNvPr id="127" name="TextBox 39">
                <a:extLst>
                  <a:ext uri="{FF2B5EF4-FFF2-40B4-BE49-F238E27FC236}">
                    <a16:creationId xmlns:a16="http://schemas.microsoft.com/office/drawing/2014/main" id="{A653147D-FA3A-984F-B6B0-304F8786D8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43520" y="4430587"/>
                <a:ext cx="9064352" cy="10125849"/>
              </a:xfrm>
              <a:prstGeom prst="rect">
                <a:avLst/>
              </a:prstGeom>
              <a:blipFill>
                <a:blip r:embed="rId27"/>
                <a:stretch>
                  <a:fillRect l="-1538" t="-375" r="-559" b="-375"/>
                </a:stretch>
              </a:blipFill>
              <a:ln w="12700">
                <a:miter lim="400000"/>
              </a:ln>
              <a:extLst>
                <a:ext uri="{C572A759-6A51-4108-AA02-DFA0A04FC94B}">
                  <ma14:wrappingTextBoxFlag xmlns="" xmlns:m="http://schemas.openxmlformats.org/officeDocument/2006/math" xmlns:ma14="http://schemas.microsoft.com/office/mac/drawingml/2011/main" xmlns:a14="http://schemas.microsoft.com/office/drawing/2010/main" val="1"/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8" name="TextBox 38">
            <a:extLst>
              <a:ext uri="{FF2B5EF4-FFF2-40B4-BE49-F238E27FC236}">
                <a16:creationId xmlns:a16="http://schemas.microsoft.com/office/drawing/2014/main" id="{A4E4F36C-8A60-9144-A69E-A1DDA1D70648}"/>
              </a:ext>
            </a:extLst>
          </p:cNvPr>
          <p:cNvSpPr txBox="1"/>
          <p:nvPr/>
        </p:nvSpPr>
        <p:spPr>
          <a:xfrm>
            <a:off x="22713963" y="18001118"/>
            <a:ext cx="9064534" cy="584775"/>
          </a:xfrm>
          <a:prstGeom prst="rect">
            <a:avLst/>
          </a:prstGeom>
          <a:solidFill>
            <a:srgbClr val="BBBFD6"/>
          </a:solidFill>
          <a:ln w="12700">
            <a:noFill/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34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lang="en-US" sz="3200" b="1">
                <a:latin typeface="+mj-lt"/>
              </a:rPr>
              <a:t> Acknowledgments</a:t>
            </a:r>
            <a:endParaRPr sz="3200" b="1">
              <a:latin typeface="+mj-lt"/>
            </a:endParaRPr>
          </a:p>
        </p:txBody>
      </p:sp>
      <p:sp>
        <p:nvSpPr>
          <p:cNvPr id="129" name="TextBox 39">
            <a:extLst>
              <a:ext uri="{FF2B5EF4-FFF2-40B4-BE49-F238E27FC236}">
                <a16:creationId xmlns:a16="http://schemas.microsoft.com/office/drawing/2014/main" id="{BB5520B1-E206-F444-AD8D-C8041623917C}"/>
              </a:ext>
            </a:extLst>
          </p:cNvPr>
          <p:cNvSpPr txBox="1"/>
          <p:nvPr/>
        </p:nvSpPr>
        <p:spPr>
          <a:xfrm>
            <a:off x="22713963" y="18706529"/>
            <a:ext cx="9064352" cy="156966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>
              <a:lnSpc>
                <a:spcPct val="120000"/>
              </a:lnSpc>
              <a:defRPr sz="2100">
                <a:solidFill>
                  <a:srgbClr val="344854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This work was supported by the Army Research Office under Grant Number W911NF-20-1-0080 and by contract FA8750-19-2-0201 with the US Defense Advanced Research Projects Agency (DARPA).</a:t>
            </a:r>
            <a:endParaRPr lang="en-US" sz="2400" dirty="0"/>
          </a:p>
        </p:txBody>
      </p:sp>
      <p:pic>
        <p:nvPicPr>
          <p:cNvPr id="130" name="Picture 129">
            <a:extLst>
              <a:ext uri="{FF2B5EF4-FFF2-40B4-BE49-F238E27FC236}">
                <a16:creationId xmlns:a16="http://schemas.microsoft.com/office/drawing/2014/main" id="{DB0CF946-94D9-5F4E-A7F1-A2C199F9BFE2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2950117" y="16990706"/>
            <a:ext cx="350649" cy="239016"/>
          </a:xfrm>
          <a:prstGeom prst="rect">
            <a:avLst/>
          </a:prstGeom>
        </p:spPr>
      </p:pic>
      <p:pic>
        <p:nvPicPr>
          <p:cNvPr id="133" name="Picture 132">
            <a:extLst>
              <a:ext uri="{FF2B5EF4-FFF2-40B4-BE49-F238E27FC236}">
                <a16:creationId xmlns:a16="http://schemas.microsoft.com/office/drawing/2014/main" id="{0AA8C504-9A25-B343-B1FE-567BCEAC69D1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614770" y="16700862"/>
            <a:ext cx="513214" cy="230590"/>
          </a:xfrm>
          <a:prstGeom prst="rect">
            <a:avLst/>
          </a:prstGeom>
        </p:spPr>
      </p:pic>
      <p:sp>
        <p:nvSpPr>
          <p:cNvPr id="137" name="Oval 136">
            <a:extLst>
              <a:ext uri="{FF2B5EF4-FFF2-40B4-BE49-F238E27FC236}">
                <a16:creationId xmlns:a16="http://schemas.microsoft.com/office/drawing/2014/main" id="{2F0587E2-1693-5D41-97C3-1A1029632ABB}"/>
              </a:ext>
            </a:extLst>
          </p:cNvPr>
          <p:cNvSpPr/>
          <p:nvPr/>
        </p:nvSpPr>
        <p:spPr>
          <a:xfrm>
            <a:off x="29730110" y="14968349"/>
            <a:ext cx="1067515" cy="831462"/>
          </a:xfrm>
          <a:prstGeom prst="ellipse">
            <a:avLst/>
          </a:prstGeom>
          <a:solidFill>
            <a:srgbClr val="B3B7CC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8" name="Picture 137">
            <a:extLst>
              <a:ext uri="{FF2B5EF4-FFF2-40B4-BE49-F238E27FC236}">
                <a16:creationId xmlns:a16="http://schemas.microsoft.com/office/drawing/2014/main" id="{AA5330D4-FA3A-FD40-8F39-D44E33BAA43F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9989215" y="15271171"/>
            <a:ext cx="491148" cy="254625"/>
          </a:xfrm>
          <a:prstGeom prst="rect">
            <a:avLst/>
          </a:prstGeom>
        </p:spPr>
      </p:pic>
      <p:sp>
        <p:nvSpPr>
          <p:cNvPr id="139" name="Oval 138">
            <a:extLst>
              <a:ext uri="{FF2B5EF4-FFF2-40B4-BE49-F238E27FC236}">
                <a16:creationId xmlns:a16="http://schemas.microsoft.com/office/drawing/2014/main" id="{B60AD6F1-F3E2-B047-B9E2-408969460E10}"/>
              </a:ext>
            </a:extLst>
          </p:cNvPr>
          <p:cNvSpPr/>
          <p:nvPr/>
        </p:nvSpPr>
        <p:spPr>
          <a:xfrm>
            <a:off x="29519358" y="15998757"/>
            <a:ext cx="978462" cy="885544"/>
          </a:xfrm>
          <a:prstGeom prst="ellipse">
            <a:avLst/>
          </a:prstGeom>
          <a:solidFill>
            <a:srgbClr val="B3B7CC">
              <a:alpha val="50000"/>
            </a:srgbClr>
          </a:solidFill>
          <a:ln w="9525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0" name="Picture 139">
            <a:extLst>
              <a:ext uri="{FF2B5EF4-FFF2-40B4-BE49-F238E27FC236}">
                <a16:creationId xmlns:a16="http://schemas.microsoft.com/office/drawing/2014/main" id="{97CCF31C-F0A5-D94C-95E6-CDF0F18B3D70}"/>
              </a:ext>
            </a:extLst>
      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29743913" y="16302288"/>
            <a:ext cx="490876" cy="254484"/>
          </a:xfrm>
          <a:prstGeom prst="rect">
            <a:avLst/>
          </a:prstGeom>
        </p:spPr>
      </p:pic>
      <p:pic>
        <p:nvPicPr>
          <p:cNvPr id="142" name="Picture 141">
            <a:extLst>
              <a:ext uri="{FF2B5EF4-FFF2-40B4-BE49-F238E27FC236}">
                <a16:creationId xmlns:a16="http://schemas.microsoft.com/office/drawing/2014/main" id="{E3615427-F3FB-0645-8063-13761C6E2D07}"/>
              </a:ext>
            </a:extLst>
      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29563749" y="16970487"/>
            <a:ext cx="425466" cy="262588"/>
          </a:xfrm>
          <a:prstGeom prst="rect">
            <a:avLst/>
          </a:prstGeom>
        </p:spPr>
      </p:pic>
      <p:sp>
        <p:nvSpPr>
          <p:cNvPr id="144" name="Oval 143">
            <a:extLst>
              <a:ext uri="{FF2B5EF4-FFF2-40B4-BE49-F238E27FC236}">
                <a16:creationId xmlns:a16="http://schemas.microsoft.com/office/drawing/2014/main" id="{C2CDD049-330E-5C4E-8CB3-0404F3F2A027}"/>
              </a:ext>
            </a:extLst>
          </p:cNvPr>
          <p:cNvSpPr/>
          <p:nvPr/>
        </p:nvSpPr>
        <p:spPr>
          <a:xfrm>
            <a:off x="23783424" y="15577618"/>
            <a:ext cx="858566" cy="617439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145" name="Graphic 144">
            <a:extLst>
              <a:ext uri="{FF2B5EF4-FFF2-40B4-BE49-F238E27FC236}">
                <a16:creationId xmlns:a16="http://schemas.microsoft.com/office/drawing/2014/main" id="{5BE984C1-B349-6E44-BA9D-EF487A931B01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4525728" y="16605528"/>
            <a:ext cx="526379" cy="215337"/>
          </a:xfrm>
          <a:prstGeom prst="rect">
            <a:avLst/>
          </a:prstGeom>
        </p:spPr>
      </p:pic>
      <p:pic>
        <p:nvPicPr>
          <p:cNvPr id="146" name="Picture 145">
            <a:extLst>
              <a:ext uri="{FF2B5EF4-FFF2-40B4-BE49-F238E27FC236}">
                <a16:creationId xmlns:a16="http://schemas.microsoft.com/office/drawing/2014/main" id="{78714B1B-A685-4E4C-9478-2C133895D50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3913247" y="15741757"/>
            <a:ext cx="554613" cy="249190"/>
          </a:xfrm>
          <a:prstGeom prst="rect">
            <a:avLst/>
          </a:prstGeom>
        </p:spPr>
      </p:pic>
      <p:sp>
        <p:nvSpPr>
          <p:cNvPr id="147" name="Triangle 146">
            <a:extLst>
              <a:ext uri="{FF2B5EF4-FFF2-40B4-BE49-F238E27FC236}">
                <a16:creationId xmlns:a16="http://schemas.microsoft.com/office/drawing/2014/main" id="{906B049F-E803-E34D-B951-D7BFD687E2D7}"/>
              </a:ext>
            </a:extLst>
          </p:cNvPr>
          <p:cNvSpPr/>
          <p:nvPr/>
        </p:nvSpPr>
        <p:spPr>
          <a:xfrm>
            <a:off x="25884385" y="14798455"/>
            <a:ext cx="3059125" cy="2518685"/>
          </a:xfrm>
          <a:prstGeom prst="triangle">
            <a:avLst/>
          </a:prstGeom>
          <a:solidFill>
            <a:schemeClr val="accent1">
              <a:lumMod val="20000"/>
              <a:lumOff val="80000"/>
              <a:alpha val="73000"/>
            </a:schemeClr>
          </a:solidFill>
          <a:ln w="12700" cap="flat">
            <a:noFill/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marL="0" marR="0" indent="0" algn="l" defTabSz="326532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n-lt"/>
              <a:ea typeface="+mn-ea"/>
              <a:cs typeface="+mn-cs"/>
              <a:sym typeface="Calibri"/>
            </a:endParaRPr>
          </a:p>
        </p:txBody>
      </p:sp>
      <p:sp>
        <p:nvSpPr>
          <p:cNvPr id="148" name="Oval 147">
            <a:extLst>
              <a:ext uri="{FF2B5EF4-FFF2-40B4-BE49-F238E27FC236}">
                <a16:creationId xmlns:a16="http://schemas.microsoft.com/office/drawing/2014/main" id="{6A771AB7-B380-1B4B-9194-2CD6270AEE8B}"/>
              </a:ext>
            </a:extLst>
          </p:cNvPr>
          <p:cNvSpPr/>
          <p:nvPr/>
        </p:nvSpPr>
        <p:spPr>
          <a:xfrm>
            <a:off x="27522291" y="16455718"/>
            <a:ext cx="1033248" cy="72087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sp>
        <p:nvSpPr>
          <p:cNvPr id="152" name="Oval 151">
            <a:extLst>
              <a:ext uri="{FF2B5EF4-FFF2-40B4-BE49-F238E27FC236}">
                <a16:creationId xmlns:a16="http://schemas.microsoft.com/office/drawing/2014/main" id="{F5AE50CC-E702-8343-80A7-210DEC505FC2}"/>
              </a:ext>
            </a:extLst>
          </p:cNvPr>
          <p:cNvSpPr/>
          <p:nvPr/>
        </p:nvSpPr>
        <p:spPr>
          <a:xfrm>
            <a:off x="26558472" y="15998757"/>
            <a:ext cx="1033248" cy="720877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153" name="Picture 152">
            <a:extLst>
              <a:ext uri="{FF2B5EF4-FFF2-40B4-BE49-F238E27FC236}">
                <a16:creationId xmlns:a16="http://schemas.microsoft.com/office/drawing/2014/main" id="{AE35D2DD-B10D-7144-9679-34033501E790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6120539" y="16990706"/>
            <a:ext cx="350649" cy="239016"/>
          </a:xfrm>
          <a:prstGeom prst="rect">
            <a:avLst/>
          </a:prstGeom>
        </p:spPr>
      </p:pic>
      <p:pic>
        <p:nvPicPr>
          <p:cNvPr id="154" name="Picture 153">
            <a:extLst>
              <a:ext uri="{FF2B5EF4-FFF2-40B4-BE49-F238E27FC236}">
                <a16:creationId xmlns:a16="http://schemas.microsoft.com/office/drawing/2014/main" id="{94C9996F-A876-D345-8CDD-698E72A54542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6783775" y="16263220"/>
            <a:ext cx="513214" cy="230590"/>
          </a:xfrm>
          <a:prstGeom prst="rect">
            <a:avLst/>
          </a:prstGeom>
        </p:spPr>
      </p:pic>
      <p:sp>
        <p:nvSpPr>
          <p:cNvPr id="155" name="Oval 154">
            <a:extLst>
              <a:ext uri="{FF2B5EF4-FFF2-40B4-BE49-F238E27FC236}">
                <a16:creationId xmlns:a16="http://schemas.microsoft.com/office/drawing/2014/main" id="{04B515CE-F391-AB4D-AB8B-7E833E08FD6E}"/>
              </a:ext>
            </a:extLst>
          </p:cNvPr>
          <p:cNvSpPr/>
          <p:nvPr/>
        </p:nvSpPr>
        <p:spPr>
          <a:xfrm>
            <a:off x="26953846" y="15577618"/>
            <a:ext cx="858566" cy="617439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156" name="Graphic 155">
            <a:extLst>
              <a:ext uri="{FF2B5EF4-FFF2-40B4-BE49-F238E27FC236}">
                <a16:creationId xmlns:a16="http://schemas.microsoft.com/office/drawing/2014/main" id="{D3BFF432-5B17-4348-AA06-2868AD964E7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27761439" y="16773329"/>
            <a:ext cx="526379" cy="215337"/>
          </a:xfrm>
          <a:prstGeom prst="rect">
            <a:avLst/>
          </a:prstGeom>
        </p:spPr>
      </p:pic>
      <p:pic>
        <p:nvPicPr>
          <p:cNvPr id="157" name="Picture 156">
            <a:extLst>
              <a:ext uri="{FF2B5EF4-FFF2-40B4-BE49-F238E27FC236}">
                <a16:creationId xmlns:a16="http://schemas.microsoft.com/office/drawing/2014/main" id="{F2E14891-D24B-CF42-A690-DA200900278B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27083669" y="15741757"/>
            <a:ext cx="554613" cy="249190"/>
          </a:xfrm>
          <a:prstGeom prst="rect">
            <a:avLst/>
          </a:prstGeom>
        </p:spPr>
      </p:pic>
      <p:sp>
        <p:nvSpPr>
          <p:cNvPr id="159" name="TextBox 158">
            <a:extLst>
              <a:ext uri="{FF2B5EF4-FFF2-40B4-BE49-F238E27FC236}">
                <a16:creationId xmlns:a16="http://schemas.microsoft.com/office/drawing/2014/main" id="{03C4DAC1-C430-0A4D-BC73-085DDF2AD739}"/>
              </a:ext>
            </a:extLst>
          </p:cNvPr>
          <p:cNvSpPr txBox="1"/>
          <p:nvPr/>
        </p:nvSpPr>
        <p:spPr>
          <a:xfrm>
            <a:off x="25591478" y="15820429"/>
            <a:ext cx="43179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+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33D5936F-AFDA-624F-9D05-244249D3E232}"/>
              </a:ext>
            </a:extLst>
          </p:cNvPr>
          <p:cNvSpPr txBox="1"/>
          <p:nvPr/>
        </p:nvSpPr>
        <p:spPr>
          <a:xfrm>
            <a:off x="28377980" y="15831646"/>
            <a:ext cx="431795" cy="46166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sz="2400">
                <a:latin typeface="+mj-lt"/>
              </a:rPr>
              <a:t>=</a:t>
            </a:r>
          </a:p>
        </p:txBody>
      </p:sp>
      <p:sp>
        <p:nvSpPr>
          <p:cNvPr id="165" name="Oval 164">
            <a:extLst>
              <a:ext uri="{FF2B5EF4-FFF2-40B4-BE49-F238E27FC236}">
                <a16:creationId xmlns:a16="http://schemas.microsoft.com/office/drawing/2014/main" id="{8FF8E125-0303-374D-B625-B2C5281BA81C}"/>
              </a:ext>
            </a:extLst>
          </p:cNvPr>
          <p:cNvSpPr/>
          <p:nvPr/>
        </p:nvSpPr>
        <p:spPr>
          <a:xfrm>
            <a:off x="30758736" y="15804379"/>
            <a:ext cx="716581" cy="1000396"/>
          </a:xfrm>
          <a:prstGeom prst="ellipse">
            <a:avLst/>
          </a:prstGeom>
          <a:solidFill>
            <a:srgbClr val="B3B7CC">
              <a:alpha val="50000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BBBFD6"/>
              </a:solidFill>
            </a:endParaRPr>
          </a:p>
        </p:txBody>
      </p:sp>
      <p:pic>
        <p:nvPicPr>
          <p:cNvPr id="166" name="Graphic 165">
            <a:extLst>
              <a:ext uri="{FF2B5EF4-FFF2-40B4-BE49-F238E27FC236}">
                <a16:creationId xmlns:a16="http://schemas.microsoft.com/office/drawing/2014/main" id="{66F2BD00-C284-B54B-A54E-D54ED92FED3B}"/>
              </a:ext>
            </a:extLst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2"/>
              </a:ext>
            </a:extLst>
          </a:blip>
          <a:stretch>
            <a:fillRect/>
          </a:stretch>
        </p:blipFill>
        <p:spPr>
          <a:xfrm>
            <a:off x="30872360" y="16215733"/>
            <a:ext cx="555737" cy="269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15235"/>
      </p:ext>
    </p:extLst>
  </p:cSld>
  <p:clrMapOvr>
    <a:masterClrMapping/>
  </p:clrMapOvr>
  <p:transition spd="med"/>
  <p:extLst>
    <p:ext uri="{6950BFC3-D8DA-4A85-94F7-54DA5524770B}">
      <p188:commentRel xmlns:p188="http://schemas.microsoft.com/office/powerpoint/2018/8/main" r:id="rId3"/>
    </p:ext>
  </p:extLst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326532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2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681</Words>
  <Application>Microsoft Macintosh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Cambria Math</vt:lpstr>
      <vt:lpstr>Helvetica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Wang, Kaifu</cp:lastModifiedBy>
  <cp:revision>28</cp:revision>
  <dcterms:modified xsi:type="dcterms:W3CDTF">2023-04-25T03:24:00Z</dcterms:modified>
</cp:coreProperties>
</file>