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9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2.xml" ContentType="application/vnd.openxmlformats-officedocument.themeOverride+xml"/>
  <Override PartName="/ppt/notesSlides/notesSlide5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3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4.xml" ContentType="application/vnd.openxmlformats-officedocument.themeOverride+xml"/>
  <Override PartName="/ppt/notesSlides/notesSlide51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74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75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9" r:id="rId1"/>
  </p:sldMasterIdLst>
  <p:notesMasterIdLst>
    <p:notesMasterId r:id="rId102"/>
  </p:notesMasterIdLst>
  <p:handoutMasterIdLst>
    <p:handoutMasterId r:id="rId103"/>
  </p:handoutMasterIdLst>
  <p:sldIdLst>
    <p:sldId id="392" r:id="rId2"/>
    <p:sldId id="258" r:id="rId3"/>
    <p:sldId id="256" r:id="rId4"/>
    <p:sldId id="261" r:id="rId5"/>
    <p:sldId id="808" r:id="rId6"/>
    <p:sldId id="274" r:id="rId7"/>
    <p:sldId id="713" r:id="rId8"/>
    <p:sldId id="725" r:id="rId9"/>
    <p:sldId id="835" r:id="rId10"/>
    <p:sldId id="838" r:id="rId11"/>
    <p:sldId id="263" r:id="rId12"/>
    <p:sldId id="266" r:id="rId13"/>
    <p:sldId id="268" r:id="rId14"/>
    <p:sldId id="271" r:id="rId15"/>
    <p:sldId id="273" r:id="rId16"/>
    <p:sldId id="790" r:id="rId17"/>
    <p:sldId id="482" r:id="rId18"/>
    <p:sldId id="612" r:id="rId19"/>
    <p:sldId id="828" r:id="rId20"/>
    <p:sldId id="829" r:id="rId21"/>
    <p:sldId id="430" r:id="rId22"/>
    <p:sldId id="844" r:id="rId23"/>
    <p:sldId id="702" r:id="rId24"/>
    <p:sldId id="617" r:id="rId25"/>
    <p:sldId id="784" r:id="rId26"/>
    <p:sldId id="812" r:id="rId27"/>
    <p:sldId id="785" r:id="rId28"/>
    <p:sldId id="818" r:id="rId29"/>
    <p:sldId id="786" r:id="rId30"/>
    <p:sldId id="810" r:id="rId31"/>
    <p:sldId id="819" r:id="rId32"/>
    <p:sldId id="744" r:id="rId33"/>
    <p:sldId id="745" r:id="rId34"/>
    <p:sldId id="840" r:id="rId35"/>
    <p:sldId id="620" r:id="rId36"/>
    <p:sldId id="437" r:id="rId37"/>
    <p:sldId id="438" r:id="rId38"/>
    <p:sldId id="586" r:id="rId39"/>
    <p:sldId id="824" r:id="rId40"/>
    <p:sldId id="813" r:id="rId41"/>
    <p:sldId id="788" r:id="rId42"/>
    <p:sldId id="870" r:id="rId43"/>
    <p:sldId id="730" r:id="rId44"/>
    <p:sldId id="751" r:id="rId45"/>
    <p:sldId id="789" r:id="rId46"/>
    <p:sldId id="448" r:id="rId47"/>
    <p:sldId id="584" r:id="rId48"/>
    <p:sldId id="456" r:id="rId49"/>
    <p:sldId id="281" r:id="rId50"/>
    <p:sldId id="282" r:id="rId51"/>
    <p:sldId id="283" r:id="rId52"/>
    <p:sldId id="284" r:id="rId53"/>
    <p:sldId id="588" r:id="rId54"/>
    <p:sldId id="459" r:id="rId55"/>
    <p:sldId id="732" r:id="rId56"/>
    <p:sldId id="731" r:id="rId57"/>
    <p:sldId id="461" r:id="rId58"/>
    <p:sldId id="814" r:id="rId59"/>
    <p:sldId id="815" r:id="rId60"/>
    <p:sldId id="816" r:id="rId61"/>
    <p:sldId id="590" r:id="rId62"/>
    <p:sldId id="677" r:id="rId63"/>
    <p:sldId id="817" r:id="rId64"/>
    <p:sldId id="830" r:id="rId65"/>
    <p:sldId id="545" r:id="rId66"/>
    <p:sldId id="791" r:id="rId67"/>
    <p:sldId id="735" r:id="rId68"/>
    <p:sldId id="594" r:id="rId69"/>
    <p:sldId id="624" r:id="rId70"/>
    <p:sldId id="754" r:id="rId71"/>
    <p:sldId id="792" r:id="rId72"/>
    <p:sldId id="793" r:id="rId73"/>
    <p:sldId id="794" r:id="rId74"/>
    <p:sldId id="795" r:id="rId75"/>
    <p:sldId id="834" r:id="rId76"/>
    <p:sldId id="841" r:id="rId77"/>
    <p:sldId id="842" r:id="rId78"/>
    <p:sldId id="843" r:id="rId79"/>
    <p:sldId id="872" r:id="rId80"/>
    <p:sldId id="871" r:id="rId81"/>
    <p:sldId id="846" r:id="rId82"/>
    <p:sldId id="654" r:id="rId83"/>
    <p:sldId id="869" r:id="rId84"/>
    <p:sldId id="856" r:id="rId85"/>
    <p:sldId id="857" r:id="rId86"/>
    <p:sldId id="749" r:id="rId87"/>
    <p:sldId id="861" r:id="rId88"/>
    <p:sldId id="860" r:id="rId89"/>
    <p:sldId id="568" r:id="rId90"/>
    <p:sldId id="560" r:id="rId91"/>
    <p:sldId id="566" r:id="rId92"/>
    <p:sldId id="865" r:id="rId93"/>
    <p:sldId id="868" r:id="rId94"/>
    <p:sldId id="853" r:id="rId95"/>
    <p:sldId id="855" r:id="rId96"/>
    <p:sldId id="854" r:id="rId97"/>
    <p:sldId id="742" r:id="rId98"/>
    <p:sldId id="833" r:id="rId99"/>
    <p:sldId id="845" r:id="rId100"/>
    <p:sldId id="653" r:id="rId10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AE413F7-FCE9-4DF7-A811-15A837271141}">
          <p14:sldIdLst>
            <p14:sldId id="392"/>
            <p14:sldId id="258"/>
            <p14:sldId id="256"/>
            <p14:sldId id="261"/>
            <p14:sldId id="808"/>
            <p14:sldId id="274"/>
            <p14:sldId id="713"/>
            <p14:sldId id="725"/>
            <p14:sldId id="835"/>
            <p14:sldId id="838"/>
            <p14:sldId id="263"/>
            <p14:sldId id="266"/>
            <p14:sldId id="268"/>
            <p14:sldId id="271"/>
            <p14:sldId id="273"/>
            <p14:sldId id="790"/>
          </p14:sldIdLst>
        </p14:section>
        <p14:section name="intro on time" id="{E1B3E0C8-6AA5-BD4D-B7D7-35CA02927C15}">
          <p14:sldIdLst>
            <p14:sldId id="482"/>
            <p14:sldId id="612"/>
            <p14:sldId id="828"/>
            <p14:sldId id="829"/>
            <p14:sldId id="430"/>
            <p14:sldId id="844"/>
            <p14:sldId id="702"/>
          </p14:sldIdLst>
        </p14:section>
        <p14:section name="structure" id="{8B5F7323-73AB-784A-8EA5-DA40F00F9D10}">
          <p14:sldIdLst>
            <p14:sldId id="617"/>
            <p14:sldId id="784"/>
            <p14:sldId id="812"/>
            <p14:sldId id="785"/>
            <p14:sldId id="818"/>
            <p14:sldId id="786"/>
            <p14:sldId id="810"/>
            <p14:sldId id="819"/>
            <p14:sldId id="744"/>
            <p14:sldId id="745"/>
            <p14:sldId id="840"/>
            <p14:sldId id="620"/>
            <p14:sldId id="437"/>
            <p14:sldId id="438"/>
            <p14:sldId id="586"/>
            <p14:sldId id="824"/>
            <p14:sldId id="813"/>
            <p14:sldId id="788"/>
          </p14:sldIdLst>
        </p14:section>
        <p14:section name="commonsense" id="{0DAEDA8F-25AA-2F49-9721-C063C82FF5F8}">
          <p14:sldIdLst>
            <p14:sldId id="870"/>
            <p14:sldId id="730"/>
            <p14:sldId id="751"/>
            <p14:sldId id="789"/>
            <p14:sldId id="448"/>
            <p14:sldId id="584"/>
            <p14:sldId id="456"/>
            <p14:sldId id="281"/>
            <p14:sldId id="282"/>
            <p14:sldId id="283"/>
            <p14:sldId id="284"/>
            <p14:sldId id="588"/>
            <p14:sldId id="459"/>
            <p14:sldId id="732"/>
          </p14:sldIdLst>
        </p14:section>
        <p14:section name="data" id="{2A524990-8308-4F49-B077-4602C61A301E}">
          <p14:sldIdLst>
            <p14:sldId id="731"/>
            <p14:sldId id="461"/>
            <p14:sldId id="814"/>
            <p14:sldId id="815"/>
            <p14:sldId id="816"/>
            <p14:sldId id="590"/>
            <p14:sldId id="677"/>
            <p14:sldId id="817"/>
            <p14:sldId id="830"/>
            <p14:sldId id="545"/>
            <p14:sldId id="791"/>
          </p14:sldIdLst>
        </p14:section>
        <p14:section name="all" id="{4079DC54-5E09-4643-BD98-334F9CB24160}">
          <p14:sldIdLst>
            <p14:sldId id="735"/>
            <p14:sldId id="594"/>
            <p14:sldId id="624"/>
            <p14:sldId id="754"/>
            <p14:sldId id="792"/>
            <p14:sldId id="793"/>
            <p14:sldId id="794"/>
            <p14:sldId id="795"/>
            <p14:sldId id="834"/>
            <p14:sldId id="841"/>
            <p14:sldId id="842"/>
          </p14:sldIdLst>
        </p14:section>
        <p14:section name="partial" id="{8C365CBE-CAC2-4249-8C19-9BBFC0AF519A}">
          <p14:sldIdLst>
            <p14:sldId id="843"/>
            <p14:sldId id="872"/>
            <p14:sldId id="871"/>
            <p14:sldId id="846"/>
            <p14:sldId id="654"/>
            <p14:sldId id="869"/>
            <p14:sldId id="856"/>
            <p14:sldId id="857"/>
            <p14:sldId id="749"/>
            <p14:sldId id="861"/>
            <p14:sldId id="860"/>
            <p14:sldId id="568"/>
            <p14:sldId id="560"/>
            <p14:sldId id="566"/>
          </p14:sldIdLst>
        </p14:section>
        <p14:section name="Future" id="{4675AE86-9218-0B45-80E0-D02330CB98FE}">
          <p14:sldIdLst>
            <p14:sldId id="865"/>
            <p14:sldId id="868"/>
            <p14:sldId id="853"/>
            <p14:sldId id="855"/>
            <p14:sldId id="854"/>
            <p14:sldId id="742"/>
          </p14:sldIdLst>
        </p14:section>
        <p14:section name="summary" id="{AACFC7D9-4D21-154C-8ABF-F199BE30741F}">
          <p14:sldIdLst>
            <p14:sldId id="833"/>
            <p14:sldId id="845"/>
            <p14:sldId id="6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7990"/>
    <a:srgbClr val="6881B4"/>
    <a:srgbClr val="F2CEC2"/>
    <a:srgbClr val="95A28E"/>
    <a:srgbClr val="665E8A"/>
    <a:srgbClr val="544F65"/>
    <a:srgbClr val="E6E5CE"/>
    <a:srgbClr val="C17A90"/>
    <a:srgbClr val="E6E5CF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702" autoAdjust="0"/>
    <p:restoredTop sz="74691" autoAdjust="0"/>
  </p:normalViewPr>
  <p:slideViewPr>
    <p:cSldViewPr>
      <p:cViewPr varScale="1">
        <p:scale>
          <a:sx n="104" d="100"/>
          <a:sy n="104" d="100"/>
        </p:scale>
        <p:origin x="33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-7200"/>
    </p:cViewPr>
  </p:sorterViewPr>
  <p:notesViewPr>
    <p:cSldViewPr>
      <p:cViewPr varScale="1">
        <p:scale>
          <a:sx n="84" d="100"/>
          <a:sy n="84" d="100"/>
        </p:scale>
        <p:origin x="39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dirty="0">
                <a:latin typeface="Century Gothic" panose="020B0502020202020204" pitchFamily="34" charset="0"/>
              </a:rPr>
              <a:t>TempEval2013, Task C—Relation Only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UTTime</c:v>
                </c:pt>
              </c:strCache>
            </c:strRef>
          </c:tx>
          <c:spPr>
            <a:solidFill>
              <a:srgbClr val="F1CEC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B5-4344-BBAD-97662DB311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Perceptron</c:v>
                </c:pt>
              </c:strCache>
            </c:strRef>
          </c:tx>
          <c:spPr>
            <a:solidFill>
              <a:srgbClr val="7792CB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5-4344-BBAD-97662DB311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Perceptron+ILP</c:v>
                </c:pt>
              </c:strCache>
            </c:strRef>
          </c:tx>
          <c:spPr>
            <a:solidFill>
              <a:srgbClr val="C17A9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B5-4344-BBAD-97662DB311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StructuredPerceptron+ILP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B5-4344-BBAD-97662DB31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1471368800"/>
        <c:axId val="-1472026992"/>
      </c:barChart>
      <c:catAx>
        <c:axId val="-1471368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472026992"/>
        <c:crosses val="autoZero"/>
        <c:auto val="1"/>
        <c:lblAlgn val="ctr"/>
        <c:lblOffset val="100"/>
        <c:noMultiLvlLbl val="0"/>
      </c:catAx>
      <c:valAx>
        <c:axId val="-1472026992"/>
        <c:scaling>
          <c:orientation val="minMax"/>
          <c:max val="70"/>
          <c:min val="5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7136880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200" dirty="0"/>
              <a:t>Before “grant”</a:t>
            </a:r>
          </a:p>
        </c:rich>
      </c:tx>
      <c:layout>
        <c:manualLayout>
          <c:xMode val="edge"/>
          <c:yMode val="edge"/>
          <c:x val="0.307973241293372"/>
          <c:y val="2.7252059014655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"mourn"</c:v>
                </c:pt>
              </c:strCache>
            </c:strRef>
          </c:tx>
          <c:spPr>
            <a:solidFill>
              <a:srgbClr val="665E8A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seek</c:v>
                </c:pt>
                <c:pt idx="1">
                  <c:v>know</c:v>
                </c:pt>
                <c:pt idx="2">
                  <c:v>need</c:v>
                </c:pt>
                <c:pt idx="3">
                  <c:v>zone</c:v>
                </c:pt>
                <c:pt idx="4">
                  <c:v>request</c:v>
                </c:pt>
                <c:pt idx="5">
                  <c:v>involve</c:v>
                </c:pt>
                <c:pt idx="6">
                  <c:v>write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4.7958707102964206</c:v>
                </c:pt>
                <c:pt idx="1">
                  <c:v>2.9974300723258311</c:v>
                </c:pt>
                <c:pt idx="2">
                  <c:v>2.3578620064902331</c:v>
                </c:pt>
                <c:pt idx="3">
                  <c:v>1.989245217265162</c:v>
                </c:pt>
                <c:pt idx="4">
                  <c:v>1.989245217265162</c:v>
                </c:pt>
                <c:pt idx="5">
                  <c:v>1.989245217265162</c:v>
                </c:pt>
                <c:pt idx="6">
                  <c:v>1.9112457966326371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E8-4631-B497-C09F863AC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471261936"/>
        <c:axId val="-1471259616"/>
      </c:barChart>
      <c:catAx>
        <c:axId val="-147126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1259616"/>
        <c:crosses val="autoZero"/>
        <c:auto val="1"/>
        <c:lblAlgn val="ctr"/>
        <c:lblOffset val="100"/>
        <c:noMultiLvlLbl val="0"/>
      </c:catAx>
      <c:valAx>
        <c:axId val="-147125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900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126193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After “mourn”</a:t>
            </a:r>
          </a:p>
        </c:rich>
      </c:tx>
      <c:layout>
        <c:manualLayout>
          <c:xMode val="edge"/>
          <c:yMode val="edge"/>
          <c:x val="0.33328910836612802"/>
          <c:y val="2.58558033384524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After "bomb"</c:v>
                </c:pt>
              </c:strCache>
            </c:strRef>
          </c:tx>
          <c:spPr>
            <a:solidFill>
              <a:srgbClr val="544F65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send</c:v>
                </c:pt>
                <c:pt idx="1">
                  <c:v>offer</c:v>
                </c:pt>
                <c:pt idx="2">
                  <c:v>play</c:v>
                </c:pt>
                <c:pt idx="3">
                  <c:v>remember</c:v>
                </c:pt>
                <c:pt idx="4">
                  <c:v>return</c:v>
                </c:pt>
                <c:pt idx="5">
                  <c:v>sign</c:v>
                </c:pt>
                <c:pt idx="6">
                  <c:v>share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16.08287882258843</c:v>
                </c:pt>
                <c:pt idx="1">
                  <c:v>9.3722695270060594</c:v>
                </c:pt>
                <c:pt idx="2">
                  <c:v>7.9070540515934384</c:v>
                </c:pt>
                <c:pt idx="3">
                  <c:v>7.6733652878954857</c:v>
                </c:pt>
                <c:pt idx="4">
                  <c:v>3.3126725448998751</c:v>
                </c:pt>
                <c:pt idx="5">
                  <c:v>3.1197575141649949</c:v>
                </c:pt>
                <c:pt idx="6">
                  <c:v>2.739444818768368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49-4D1F-8FD4-3F88F5961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473620912"/>
        <c:axId val="-1473618592"/>
      </c:barChart>
      <c:catAx>
        <c:axId val="-147362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3618592"/>
        <c:crosses val="autoZero"/>
        <c:auto val="1"/>
        <c:lblAlgn val="ctr"/>
        <c:lblOffset val="100"/>
        <c:noMultiLvlLbl val="0"/>
      </c:catAx>
      <c:valAx>
        <c:axId val="-147361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900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362091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Before “mourn”</a:t>
            </a:r>
          </a:p>
        </c:rich>
      </c:tx>
      <c:layout>
        <c:manualLayout>
          <c:xMode val="edge"/>
          <c:yMode val="edge"/>
          <c:x val="0.307973241293372"/>
          <c:y val="2.7252059014655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"mourn"</c:v>
                </c:pt>
              </c:strCache>
            </c:strRef>
          </c:tx>
          <c:spPr>
            <a:solidFill>
              <a:srgbClr val="544F65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pass</c:v>
                </c:pt>
                <c:pt idx="1">
                  <c:v>serve</c:v>
                </c:pt>
                <c:pt idx="2">
                  <c:v>respect</c:v>
                </c:pt>
                <c:pt idx="3">
                  <c:v>value</c:v>
                </c:pt>
                <c:pt idx="4">
                  <c:v>score</c:v>
                </c:pt>
                <c:pt idx="5">
                  <c:v>trust</c:v>
                </c:pt>
                <c:pt idx="6">
                  <c:v>retire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52.339705948432382</c:v>
                </c:pt>
                <c:pt idx="1">
                  <c:v>15.9228515045117</c:v>
                </c:pt>
                <c:pt idx="2">
                  <c:v>9.5616019305435049</c:v>
                </c:pt>
                <c:pt idx="3">
                  <c:v>7.9865212659555027</c:v>
                </c:pt>
                <c:pt idx="4">
                  <c:v>7.5970140275775346</c:v>
                </c:pt>
                <c:pt idx="5">
                  <c:v>4.0461073832221999</c:v>
                </c:pt>
                <c:pt idx="6">
                  <c:v>3.1827807965096668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E8-4631-B497-C09F863AC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473391424"/>
        <c:axId val="-1473389104"/>
      </c:barChart>
      <c:catAx>
        <c:axId val="-147339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3389104"/>
        <c:crosses val="autoZero"/>
        <c:auto val="1"/>
        <c:lblAlgn val="ctr"/>
        <c:lblOffset val="100"/>
        <c:noMultiLvlLbl val="0"/>
      </c:catAx>
      <c:valAx>
        <c:axId val="-147338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900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339142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After “bomb”</a:t>
            </a:r>
          </a:p>
        </c:rich>
      </c:tx>
      <c:layout>
        <c:manualLayout>
          <c:xMode val="edge"/>
          <c:yMode val="edge"/>
          <c:x val="0.33658256768858902"/>
          <c:y val="2.7777777777777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After "bomb"</c:v>
                </c:pt>
              </c:strCache>
            </c:strRef>
          </c:tx>
          <c:spPr>
            <a:solidFill>
              <a:srgbClr val="C2799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kill</c:v>
                </c:pt>
                <c:pt idx="1">
                  <c:v>destroy</c:v>
                </c:pt>
                <c:pt idx="2">
                  <c:v>suspect</c:v>
                </c:pt>
                <c:pt idx="3">
                  <c:v>strafe</c:v>
                </c:pt>
                <c:pt idx="4">
                  <c:v>include</c:v>
                </c:pt>
                <c:pt idx="5">
                  <c:v>shell</c:v>
                </c:pt>
                <c:pt idx="6">
                  <c:v>wound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27.05184686635042</c:v>
                </c:pt>
                <c:pt idx="1">
                  <c:v>8.8264710397267248</c:v>
                </c:pt>
                <c:pt idx="2">
                  <c:v>6.4737483182894051</c:v>
                </c:pt>
                <c:pt idx="3">
                  <c:v>6.4737483182894051</c:v>
                </c:pt>
                <c:pt idx="4">
                  <c:v>5.5720068149199866</c:v>
                </c:pt>
                <c:pt idx="5">
                  <c:v>4.9915939069102171</c:v>
                </c:pt>
                <c:pt idx="6">
                  <c:v>4.7009061075832763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D8-7146-8ADB-C84287F4D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585480352"/>
        <c:axId val="-1585488240"/>
      </c:barChart>
      <c:catAx>
        <c:axId val="-158548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85488240"/>
        <c:crosses val="autoZero"/>
        <c:auto val="1"/>
        <c:lblAlgn val="ctr"/>
        <c:lblOffset val="100"/>
        <c:noMultiLvlLbl val="0"/>
      </c:catAx>
      <c:valAx>
        <c:axId val="-158548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8548035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Before “bomb”</a:t>
            </a:r>
          </a:p>
        </c:rich>
      </c:tx>
      <c:layout>
        <c:manualLayout>
          <c:xMode val="edge"/>
          <c:yMode val="edge"/>
          <c:x val="0.294747374630347"/>
          <c:y val="2.7252059014655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bomb</c:v>
                </c:pt>
              </c:strCache>
            </c:strRef>
          </c:tx>
          <c:spPr>
            <a:solidFill>
              <a:srgbClr val="C2799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report</c:v>
                </c:pt>
                <c:pt idx="1">
                  <c:v>fire</c:v>
                </c:pt>
                <c:pt idx="2">
                  <c:v>come</c:v>
                </c:pt>
                <c:pt idx="3">
                  <c:v>continue</c:v>
                </c:pt>
                <c:pt idx="4">
                  <c:v>lead</c:v>
                </c:pt>
                <c:pt idx="5">
                  <c:v>describe</c:v>
                </c:pt>
                <c:pt idx="6">
                  <c:v>refuse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6.1580198871688818</c:v>
                </c:pt>
                <c:pt idx="1">
                  <c:v>6.1580198871688818</c:v>
                </c:pt>
                <c:pt idx="2">
                  <c:v>4.2112321579970349</c:v>
                </c:pt>
                <c:pt idx="3">
                  <c:v>3.447865276103125</c:v>
                </c:pt>
                <c:pt idx="4">
                  <c:v>2.3111732106021292</c:v>
                </c:pt>
                <c:pt idx="5">
                  <c:v>2.3111732106021292</c:v>
                </c:pt>
                <c:pt idx="6">
                  <c:v>1.9112457966326371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65-694F-B682-8A82E6314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585558880"/>
        <c:axId val="-1585561712"/>
      </c:barChart>
      <c:catAx>
        <c:axId val="-158555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85561712"/>
        <c:crosses val="autoZero"/>
        <c:auto val="1"/>
        <c:lblAlgn val="ctr"/>
        <c:lblOffset val="100"/>
        <c:noMultiLvlLbl val="0"/>
      </c:catAx>
      <c:valAx>
        <c:axId val="-158556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8555888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After “investigate”</a:t>
            </a:r>
          </a:p>
        </c:rich>
      </c:tx>
      <c:layout>
        <c:manualLayout>
          <c:xMode val="edge"/>
          <c:yMode val="edge"/>
          <c:x val="0.27770157642497101"/>
          <c:y val="2.691561847640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Investigate</c:v>
                </c:pt>
              </c:strCache>
            </c:strRef>
          </c:tx>
          <c:spPr>
            <a:solidFill>
              <a:srgbClr val="95A28E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report</c:v>
                </c:pt>
                <c:pt idx="1">
                  <c:v>prosecute</c:v>
                </c:pt>
                <c:pt idx="2">
                  <c:v>violate</c:v>
                </c:pt>
                <c:pt idx="3">
                  <c:v>occur</c:v>
                </c:pt>
                <c:pt idx="4">
                  <c:v>pay</c:v>
                </c:pt>
                <c:pt idx="5">
                  <c:v>tell</c:v>
                </c:pt>
                <c:pt idx="6">
                  <c:v>punish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7.6733652878954857</c:v>
                </c:pt>
                <c:pt idx="1">
                  <c:v>7.0834089290521183</c:v>
                </c:pt>
                <c:pt idx="2">
                  <c:v>4.8927537252394764</c:v>
                </c:pt>
                <c:pt idx="3">
                  <c:v>4.4716402113483404</c:v>
                </c:pt>
                <c:pt idx="4">
                  <c:v>3.8487763976105431</c:v>
                </c:pt>
                <c:pt idx="5">
                  <c:v>2.9974300723258311</c:v>
                </c:pt>
                <c:pt idx="6">
                  <c:v>2.9974300723258311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32-6F40-A1F5-5B09EFC4A6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570791872"/>
        <c:axId val="-1468029808"/>
      </c:barChart>
      <c:catAx>
        <c:axId val="-157079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68029808"/>
        <c:crosses val="autoZero"/>
        <c:auto val="1"/>
        <c:lblAlgn val="ctr"/>
        <c:lblOffset val="100"/>
        <c:noMultiLvlLbl val="0"/>
      </c:catAx>
      <c:valAx>
        <c:axId val="-1468029808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7079187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Before “investigate”</a:t>
            </a:r>
          </a:p>
        </c:rich>
      </c:tx>
      <c:layout>
        <c:manualLayout>
          <c:xMode val="edge"/>
          <c:yMode val="edge"/>
          <c:x val="0.24412604635947199"/>
          <c:y val="2.7252059014655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Investigate</c:v>
                </c:pt>
              </c:strCache>
            </c:strRef>
          </c:tx>
          <c:spPr>
            <a:solidFill>
              <a:srgbClr val="95A28E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involve</c:v>
                </c:pt>
                <c:pt idx="1">
                  <c:v>kill</c:v>
                </c:pt>
                <c:pt idx="2">
                  <c:v>suspect</c:v>
                </c:pt>
                <c:pt idx="3">
                  <c:v>know</c:v>
                </c:pt>
                <c:pt idx="4">
                  <c:v>link</c:v>
                </c:pt>
                <c:pt idx="5">
                  <c:v>raise</c:v>
                </c:pt>
                <c:pt idx="6">
                  <c:v>steal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7.5214224749932699</c:v>
                </c:pt>
                <c:pt idx="1">
                  <c:v>5.6845688192195762</c:v>
                </c:pt>
                <c:pt idx="2">
                  <c:v>5.4616736876407801</c:v>
                </c:pt>
                <c:pt idx="3">
                  <c:v>3.0275547453758151</c:v>
                </c:pt>
                <c:pt idx="4">
                  <c:v>1.8922285832099399</c:v>
                </c:pt>
                <c:pt idx="5">
                  <c:v>1.5647957103941661</c:v>
                </c:pt>
                <c:pt idx="6">
                  <c:v>1.3878492948359289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32-FC4A-BAA8-2E48657F1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470332624"/>
        <c:axId val="-1470330848"/>
      </c:barChart>
      <c:catAx>
        <c:axId val="-147033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0330848"/>
        <c:crosses val="autoZero"/>
        <c:auto val="1"/>
        <c:lblAlgn val="ctr"/>
        <c:lblOffset val="100"/>
        <c:noMultiLvlLbl val="0"/>
      </c:catAx>
      <c:valAx>
        <c:axId val="-1470330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033262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After “grant”</a:t>
            </a:r>
          </a:p>
        </c:rich>
      </c:tx>
      <c:layout>
        <c:manualLayout>
          <c:xMode val="edge"/>
          <c:yMode val="edge"/>
          <c:x val="0.33328910836612802"/>
          <c:y val="2.58558033384524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After "bomb"</c:v>
                </c:pt>
              </c:strCache>
            </c:strRef>
          </c:tx>
          <c:spPr>
            <a:solidFill>
              <a:srgbClr val="665E8A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use</c:v>
                </c:pt>
                <c:pt idx="1">
                  <c:v>pay</c:v>
                </c:pt>
                <c:pt idx="2">
                  <c:v>include</c:v>
                </c:pt>
                <c:pt idx="3">
                  <c:v>leave</c:v>
                </c:pt>
                <c:pt idx="4">
                  <c:v>speak</c:v>
                </c:pt>
                <c:pt idx="5">
                  <c:v>help</c:v>
                </c:pt>
                <c:pt idx="6">
                  <c:v>work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5.1436105730303776</c:v>
                </c:pt>
                <c:pt idx="1">
                  <c:v>4.0867714384640701</c:v>
                </c:pt>
                <c:pt idx="2">
                  <c:v>3.5175167749121301</c:v>
                </c:pt>
                <c:pt idx="3">
                  <c:v>3.3459654574712721</c:v>
                </c:pt>
                <c:pt idx="4">
                  <c:v>3.2470772336105869</c:v>
                </c:pt>
                <c:pt idx="5">
                  <c:v>2.9676051447809439</c:v>
                </c:pt>
                <c:pt idx="6">
                  <c:v>2.879899158088242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92-DE48-B680-0BDF824AA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570941184"/>
        <c:axId val="-1570946672"/>
      </c:barChart>
      <c:catAx>
        <c:axId val="-157094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70946672"/>
        <c:crosses val="autoZero"/>
        <c:auto val="1"/>
        <c:lblAlgn val="ctr"/>
        <c:lblOffset val="100"/>
        <c:noMultiLvlLbl val="0"/>
      </c:catAx>
      <c:valAx>
        <c:axId val="-157094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7094118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Before “grant”</a:t>
            </a:r>
          </a:p>
        </c:rich>
      </c:tx>
      <c:layout>
        <c:manualLayout>
          <c:xMode val="edge"/>
          <c:yMode val="edge"/>
          <c:x val="0.307973241293372"/>
          <c:y val="2.7252059014655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"mourn"</c:v>
                </c:pt>
              </c:strCache>
            </c:strRef>
          </c:tx>
          <c:spPr>
            <a:solidFill>
              <a:srgbClr val="665E8A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seek</c:v>
                </c:pt>
                <c:pt idx="1">
                  <c:v>know</c:v>
                </c:pt>
                <c:pt idx="2">
                  <c:v>need</c:v>
                </c:pt>
                <c:pt idx="3">
                  <c:v>zone</c:v>
                </c:pt>
                <c:pt idx="4">
                  <c:v>request</c:v>
                </c:pt>
                <c:pt idx="5">
                  <c:v>involve</c:v>
                </c:pt>
                <c:pt idx="6">
                  <c:v>write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4.7958707102964206</c:v>
                </c:pt>
                <c:pt idx="1">
                  <c:v>2.9974300723258311</c:v>
                </c:pt>
                <c:pt idx="2">
                  <c:v>2.3578620064902331</c:v>
                </c:pt>
                <c:pt idx="3">
                  <c:v>1.989245217265162</c:v>
                </c:pt>
                <c:pt idx="4">
                  <c:v>1.989245217265162</c:v>
                </c:pt>
                <c:pt idx="5">
                  <c:v>1.989245217265162</c:v>
                </c:pt>
                <c:pt idx="6">
                  <c:v>1.9112457966326371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FC-A644-A2C3-A2C749E02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571022736"/>
        <c:axId val="-1571033088"/>
      </c:barChart>
      <c:catAx>
        <c:axId val="-157102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71033088"/>
        <c:crosses val="autoZero"/>
        <c:auto val="1"/>
        <c:lblAlgn val="ctr"/>
        <c:lblOffset val="100"/>
        <c:noMultiLvlLbl val="0"/>
      </c:catAx>
      <c:valAx>
        <c:axId val="-157103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57102273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CAEVO</c:v>
                </c:pt>
              </c:strCache>
            </c:strRef>
          </c:tx>
          <c:spPr>
            <a:solidFill>
              <a:srgbClr val="F1CEC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2A-6D40-9B32-4726FDC889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EMNLP'17</c:v>
                </c:pt>
              </c:strCache>
            </c:strRef>
          </c:tx>
          <c:spPr>
            <a:solidFill>
              <a:srgbClr val="7792CB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2A-6D40-9B32-4726FDC889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EMNLP'17+TemProb</c:v>
                </c:pt>
              </c:strCache>
            </c:strRef>
          </c:tx>
          <c:spPr>
            <a:solidFill>
              <a:srgbClr val="CD95A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2A-6D40-9B32-4726FDC88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1470280848"/>
        <c:axId val="-1470278528"/>
      </c:barChart>
      <c:catAx>
        <c:axId val="-1470280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470278528"/>
        <c:crosses val="autoZero"/>
        <c:auto val="1"/>
        <c:lblAlgn val="ctr"/>
        <c:lblOffset val="100"/>
        <c:noMultiLvlLbl val="0"/>
      </c:catAx>
      <c:valAx>
        <c:axId val="-1470278528"/>
        <c:scaling>
          <c:orientation val="minMax"/>
          <c:max val="60"/>
          <c:min val="4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470280848"/>
        <c:crosses val="autoZero"/>
        <c:crossBetween val="between"/>
        <c:majorUnit val="10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pPr>
            <a:r>
              <a:rPr lang="en-US" dirty="0">
                <a:latin typeface="Century Gothic" panose="020B0502020202020204" pitchFamily="34" charset="0"/>
              </a:rPr>
              <a:t>TempEval2013, Task C—Relation Only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UTTime</c:v>
                </c:pt>
              </c:strCache>
            </c:strRef>
          </c:tx>
          <c:spPr>
            <a:solidFill>
              <a:srgbClr val="F1CEC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B5-4344-BBAD-97662DB311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Perceptron</c:v>
                </c:pt>
              </c:strCache>
            </c:strRef>
          </c:tx>
          <c:spPr>
            <a:solidFill>
              <a:srgbClr val="7792CB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5-4344-BBAD-97662DB311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Perceptron+ILP</c:v>
                </c:pt>
              </c:strCache>
            </c:strRef>
          </c:tx>
          <c:spPr>
            <a:solidFill>
              <a:srgbClr val="C17A9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B5-4344-BBAD-97662DB311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StructuredPerceptron+ILP</c:v>
                </c:pt>
              </c:strCache>
            </c:strRef>
          </c:tx>
          <c:spPr>
            <a:solidFill>
              <a:srgbClr val="757D78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B5-4344-BBAD-97662DB31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1471301584"/>
        <c:axId val="-1471298320"/>
      </c:barChart>
      <c:catAx>
        <c:axId val="-1471301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471298320"/>
        <c:crosses val="autoZero"/>
        <c:auto val="1"/>
        <c:lblAlgn val="ctr"/>
        <c:lblOffset val="100"/>
        <c:noMultiLvlLbl val="0"/>
      </c:catAx>
      <c:valAx>
        <c:axId val="-1471298320"/>
        <c:scaling>
          <c:orientation val="minMax"/>
          <c:max val="70"/>
          <c:min val="5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7130158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Old</c:v>
                </c:pt>
              </c:strCache>
            </c:strRef>
          </c:tx>
          <c:spPr>
            <a:solidFill>
              <a:srgbClr val="F1CEC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Training F1</c:v>
                </c:pt>
                <c:pt idx="1">
                  <c:v>Testing F1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53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2A-6D40-9B32-4726FDC889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rgbClr val="7792CB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Training F1</c:v>
                </c:pt>
                <c:pt idx="1">
                  <c:v>Testing F1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77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2A-6D40-9B32-4726FDC88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1585835856"/>
        <c:axId val="-1585861936"/>
      </c:barChart>
      <c:catAx>
        <c:axId val="-1585835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585861936"/>
        <c:crosses val="autoZero"/>
        <c:auto val="1"/>
        <c:lblAlgn val="ctr"/>
        <c:lblOffset val="100"/>
        <c:noMultiLvlLbl val="0"/>
      </c:catAx>
      <c:valAx>
        <c:axId val="-1585861936"/>
        <c:scaling>
          <c:orientation val="minMax"/>
          <c:max val="80"/>
          <c:min val="4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585835856"/>
        <c:crosses val="autoZero"/>
        <c:crossBetween val="between"/>
        <c:majorUnit val="10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CAEVO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3B-6646-80D4-BE3961523A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EMNLP'17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3B-6646-80D4-BE3961523A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TemProb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3B-6646-80D4-BE3961523A9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CogCompTime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66.599999999999994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3B-6646-80D4-BE3961523A9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LSTM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3B-6646-80D4-BE3961523A9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LSTM (BERT)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3B-6646-80D4-BE3961523A9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LSTM+Siamese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C3B-6646-80D4-BE3961523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1586146448"/>
        <c:axId val="-1586144128"/>
      </c:barChart>
      <c:catAx>
        <c:axId val="-1586146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586144128"/>
        <c:crosses val="autoZero"/>
        <c:auto val="1"/>
        <c:lblAlgn val="ctr"/>
        <c:lblOffset val="100"/>
        <c:noMultiLvlLbl val="0"/>
      </c:catAx>
      <c:valAx>
        <c:axId val="-1586144128"/>
        <c:scaling>
          <c:orientation val="minMax"/>
          <c:max val="80"/>
          <c:min val="4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8614644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CAEVO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3B-6646-80D4-BE3961523A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EMNLP'17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3B-6646-80D4-BE3961523A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TemProb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3B-6646-80D4-BE3961523A9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CogCompTime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66.599999999999994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3B-6646-80D4-BE3961523A9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LSTM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3B-6646-80D4-BE3961523A9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LSTM (BERT)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73.8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3B-6646-80D4-BE3961523A9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LSTM+Siamese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76.5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C3B-6646-80D4-BE3961523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1475744544"/>
        <c:axId val="-1475761216"/>
      </c:barChart>
      <c:catAx>
        <c:axId val="-1475744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475761216"/>
        <c:crosses val="autoZero"/>
        <c:auto val="1"/>
        <c:lblAlgn val="ctr"/>
        <c:lblOffset val="100"/>
        <c:noMultiLvlLbl val="0"/>
      </c:catAx>
      <c:valAx>
        <c:axId val="-1475761216"/>
        <c:scaling>
          <c:orientation val="minMax"/>
          <c:max val="80"/>
          <c:min val="4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7574454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CAEVO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3B-6646-80D4-BE3961523A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EMNLP'17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3B-6646-80D4-BE3961523A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TemProb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3B-6646-80D4-BE3961523A9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CogCompTime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66.599999999999994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3B-6646-80D4-BE3961523A9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LSTM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3B-6646-80D4-BE3961523A9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LSTM (BERT)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73.8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3B-6646-80D4-BE3961523A9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LSTM+Siamese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76.5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C3B-6646-80D4-BE3961523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1475914752"/>
        <c:axId val="-1475919616"/>
      </c:barChart>
      <c:catAx>
        <c:axId val="-1475914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475919616"/>
        <c:crosses val="autoZero"/>
        <c:auto val="1"/>
        <c:lblAlgn val="ctr"/>
        <c:lblOffset val="100"/>
        <c:noMultiLvlLbl val="0"/>
      </c:catAx>
      <c:valAx>
        <c:axId val="-1475919616"/>
        <c:scaling>
          <c:orientation val="minMax"/>
          <c:max val="80"/>
          <c:min val="4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7591475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CAEVO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3B-6646-80D4-BE3961523A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EMNLP'17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3B-6646-80D4-BE3961523A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TemProb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3B-6646-80D4-BE3961523A9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CogCompTime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66.599999999999994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3B-6646-80D4-BE3961523A9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LSTM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3B-6646-80D4-BE3961523A9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LSTM (BERT)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73.8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3B-6646-80D4-BE3961523A9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LSTM+Siamese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76.5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C3B-6646-80D4-BE3961523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1470361824"/>
        <c:axId val="-1470358960"/>
      </c:barChart>
      <c:catAx>
        <c:axId val="-1470361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470358960"/>
        <c:crosses val="autoZero"/>
        <c:auto val="1"/>
        <c:lblAlgn val="ctr"/>
        <c:lblOffset val="100"/>
        <c:noMultiLvlLbl val="0"/>
      </c:catAx>
      <c:valAx>
        <c:axId val="-1470358960"/>
        <c:scaling>
          <c:orientation val="minMax"/>
          <c:max val="80"/>
          <c:min val="4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7036182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pPr>
            <a:r>
              <a:rPr lang="en-US" dirty="0">
                <a:latin typeface="Century Gothic" panose="020B0502020202020204" pitchFamily="34" charset="0"/>
              </a:rPr>
              <a:t>TempEval2013, Task C—Relation Only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UTTime</c:v>
                </c:pt>
              </c:strCache>
            </c:strRef>
          </c:tx>
          <c:spPr>
            <a:solidFill>
              <a:srgbClr val="F1CEC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B5-4344-BBAD-97662DB311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Perceptron</c:v>
                </c:pt>
              </c:strCache>
            </c:strRef>
          </c:tx>
          <c:spPr>
            <a:solidFill>
              <a:srgbClr val="7792CB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B5-4344-BBAD-97662DB311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Perceptron+ILP</c:v>
                </c:pt>
              </c:strCache>
            </c:strRef>
          </c:tx>
          <c:spPr>
            <a:solidFill>
              <a:srgbClr val="C17A9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B5-4344-BBAD-97662DB311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StructuredPerceptron+ILP</c:v>
                </c:pt>
              </c:strCache>
            </c:strRef>
          </c:tx>
          <c:spPr>
            <a:solidFill>
              <a:srgbClr val="757D78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67.2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B5-4344-BBAD-97662DB31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1470717392"/>
        <c:axId val="-1470714560"/>
      </c:barChart>
      <c:catAx>
        <c:axId val="-1470717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470714560"/>
        <c:crosses val="autoZero"/>
        <c:auto val="1"/>
        <c:lblAlgn val="ctr"/>
        <c:lblOffset val="100"/>
        <c:noMultiLvlLbl val="0"/>
      </c:catAx>
      <c:valAx>
        <c:axId val="-1470714560"/>
        <c:scaling>
          <c:orientation val="minMax"/>
          <c:max val="70"/>
          <c:min val="5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707173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pPr>
            <a:r>
              <a:rPr lang="en-US" sz="2400" b="1" i="0" baseline="0" dirty="0">
                <a:effectLst/>
              </a:rPr>
              <a:t>TempEval2013, Task C</a:t>
            </a:r>
            <a:endParaRPr lang="en-US" sz="2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CAEVO</c:v>
                </c:pt>
              </c:strCache>
            </c:strRef>
          </c:tx>
          <c:spPr>
            <a:solidFill>
              <a:srgbClr val="F1CEC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2A-6D40-9B32-4726FDC889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EMNLP'17</c:v>
                </c:pt>
              </c:strCache>
            </c:strRef>
          </c:tx>
          <c:spPr>
            <a:solidFill>
              <a:srgbClr val="7792CB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2A-6D40-9B32-4726FDC889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EMNLP'17+TemProb</c:v>
                </c:pt>
              </c:strCache>
            </c:strRef>
          </c:tx>
          <c:spPr>
            <a:solidFill>
              <a:srgbClr val="CD95A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2A-6D40-9B32-4726FDC88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1468139456"/>
        <c:axId val="-1468136976"/>
      </c:barChart>
      <c:catAx>
        <c:axId val="-1468139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468136976"/>
        <c:crosses val="autoZero"/>
        <c:auto val="1"/>
        <c:lblAlgn val="ctr"/>
        <c:lblOffset val="100"/>
        <c:noMultiLvlLbl val="0"/>
      </c:catAx>
      <c:valAx>
        <c:axId val="-1468136976"/>
        <c:scaling>
          <c:orientation val="minMax"/>
          <c:max val="60"/>
          <c:min val="4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1468139456"/>
        <c:crosses val="autoZero"/>
        <c:crossBetween val="between"/>
        <c:majorUnit val="10"/>
        <c:minorUnit val="1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200" dirty="0"/>
              <a:t>After “bomb”</a:t>
            </a:r>
          </a:p>
        </c:rich>
      </c:tx>
      <c:layout>
        <c:manualLayout>
          <c:xMode val="edge"/>
          <c:yMode val="edge"/>
          <c:x val="0.33658256768858902"/>
          <c:y val="2.7777777777777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After "bomb"</c:v>
                </c:pt>
              </c:strCache>
            </c:strRef>
          </c:tx>
          <c:spPr>
            <a:solidFill>
              <a:srgbClr val="C2799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kill</c:v>
                </c:pt>
                <c:pt idx="1">
                  <c:v>destroy</c:v>
                </c:pt>
                <c:pt idx="2">
                  <c:v>suspect</c:v>
                </c:pt>
                <c:pt idx="3">
                  <c:v>strafe</c:v>
                </c:pt>
                <c:pt idx="4">
                  <c:v>include</c:v>
                </c:pt>
                <c:pt idx="5">
                  <c:v>shell</c:v>
                </c:pt>
                <c:pt idx="6">
                  <c:v>wound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27.05184686635042</c:v>
                </c:pt>
                <c:pt idx="1">
                  <c:v>8.8264710397267248</c:v>
                </c:pt>
                <c:pt idx="2">
                  <c:v>6.4737483182894051</c:v>
                </c:pt>
                <c:pt idx="3">
                  <c:v>6.4737483182894051</c:v>
                </c:pt>
                <c:pt idx="4">
                  <c:v>5.5720068149199866</c:v>
                </c:pt>
                <c:pt idx="5">
                  <c:v>4.9915939069102171</c:v>
                </c:pt>
                <c:pt idx="6">
                  <c:v>4.7009061075832763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49-4D1F-8FD4-3F88F5961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470559456"/>
        <c:axId val="-1470557136"/>
      </c:barChart>
      <c:catAx>
        <c:axId val="-147055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0557136"/>
        <c:crosses val="autoZero"/>
        <c:auto val="1"/>
        <c:lblAlgn val="ctr"/>
        <c:lblOffset val="100"/>
        <c:noMultiLvlLbl val="0"/>
      </c:catAx>
      <c:valAx>
        <c:axId val="-147055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900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055945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Before “bomb”</a:t>
            </a:r>
          </a:p>
        </c:rich>
      </c:tx>
      <c:layout>
        <c:manualLayout>
          <c:xMode val="edge"/>
          <c:yMode val="edge"/>
          <c:x val="0.294747374630347"/>
          <c:y val="2.7252059014655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bomb</c:v>
                </c:pt>
              </c:strCache>
            </c:strRef>
          </c:tx>
          <c:spPr>
            <a:solidFill>
              <a:srgbClr val="C2799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report</c:v>
                </c:pt>
                <c:pt idx="1">
                  <c:v>fire</c:v>
                </c:pt>
                <c:pt idx="2">
                  <c:v>come</c:v>
                </c:pt>
                <c:pt idx="3">
                  <c:v>continue</c:v>
                </c:pt>
                <c:pt idx="4">
                  <c:v>lead</c:v>
                </c:pt>
                <c:pt idx="5">
                  <c:v>describe</c:v>
                </c:pt>
                <c:pt idx="6">
                  <c:v>refuse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6.1580198871688818</c:v>
                </c:pt>
                <c:pt idx="1">
                  <c:v>6.1580198871688818</c:v>
                </c:pt>
                <c:pt idx="2">
                  <c:v>4.2112321579970349</c:v>
                </c:pt>
                <c:pt idx="3">
                  <c:v>3.447865276103125</c:v>
                </c:pt>
                <c:pt idx="4">
                  <c:v>2.3111732106021292</c:v>
                </c:pt>
                <c:pt idx="5">
                  <c:v>2.3111732106021292</c:v>
                </c:pt>
                <c:pt idx="6">
                  <c:v>1.9112457966326371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E8-4631-B497-C09F863AC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471243072"/>
        <c:axId val="-1471240320"/>
      </c:barChart>
      <c:catAx>
        <c:axId val="-147124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1240320"/>
        <c:crosses val="autoZero"/>
        <c:auto val="1"/>
        <c:lblAlgn val="ctr"/>
        <c:lblOffset val="100"/>
        <c:noMultiLvlLbl val="0"/>
      </c:catAx>
      <c:valAx>
        <c:axId val="-147124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900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124307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After “investigate”</a:t>
            </a:r>
          </a:p>
        </c:rich>
      </c:tx>
      <c:layout>
        <c:manualLayout>
          <c:xMode val="edge"/>
          <c:yMode val="edge"/>
          <c:x val="0.27770157642497101"/>
          <c:y val="2.691561847640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Investigate</c:v>
                </c:pt>
              </c:strCache>
            </c:strRef>
          </c:tx>
          <c:spPr>
            <a:solidFill>
              <a:srgbClr val="95A28E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report</c:v>
                </c:pt>
                <c:pt idx="1">
                  <c:v>prosecute</c:v>
                </c:pt>
                <c:pt idx="2">
                  <c:v>violate</c:v>
                </c:pt>
                <c:pt idx="3">
                  <c:v>occur</c:v>
                </c:pt>
                <c:pt idx="4">
                  <c:v>pay</c:v>
                </c:pt>
                <c:pt idx="5">
                  <c:v>tell</c:v>
                </c:pt>
                <c:pt idx="6">
                  <c:v>punish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7.6733652878954857</c:v>
                </c:pt>
                <c:pt idx="1">
                  <c:v>7.0834089290521183</c:v>
                </c:pt>
                <c:pt idx="2">
                  <c:v>4.8927537252394764</c:v>
                </c:pt>
                <c:pt idx="3">
                  <c:v>4.4716402113483404</c:v>
                </c:pt>
                <c:pt idx="4">
                  <c:v>3.8487763976105431</c:v>
                </c:pt>
                <c:pt idx="5">
                  <c:v>2.9974300723258311</c:v>
                </c:pt>
                <c:pt idx="6">
                  <c:v>2.9974300723258311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6E-48EE-8EC5-395323238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470533328"/>
        <c:axId val="-1470531008"/>
      </c:barChart>
      <c:catAx>
        <c:axId val="-147053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0531008"/>
        <c:crosses val="autoZero"/>
        <c:auto val="1"/>
        <c:lblAlgn val="ctr"/>
        <c:lblOffset val="100"/>
        <c:noMultiLvlLbl val="0"/>
      </c:catAx>
      <c:valAx>
        <c:axId val="-1470531008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900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053332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200" dirty="0"/>
              <a:t>Before “investigate”</a:t>
            </a:r>
          </a:p>
        </c:rich>
      </c:tx>
      <c:layout>
        <c:manualLayout>
          <c:xMode val="edge"/>
          <c:yMode val="edge"/>
          <c:x val="0.24412604635947199"/>
          <c:y val="2.72520590146556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Investigate</c:v>
                </c:pt>
              </c:strCache>
            </c:strRef>
          </c:tx>
          <c:spPr>
            <a:solidFill>
              <a:srgbClr val="95A28E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involve</c:v>
                </c:pt>
                <c:pt idx="1">
                  <c:v>kill</c:v>
                </c:pt>
                <c:pt idx="2">
                  <c:v>suspect</c:v>
                </c:pt>
                <c:pt idx="3">
                  <c:v>know</c:v>
                </c:pt>
                <c:pt idx="4">
                  <c:v>link</c:v>
                </c:pt>
                <c:pt idx="5">
                  <c:v>raise</c:v>
                </c:pt>
                <c:pt idx="6">
                  <c:v>steal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7.5214224749932699</c:v>
                </c:pt>
                <c:pt idx="1">
                  <c:v>5.6845688192195762</c:v>
                </c:pt>
                <c:pt idx="2">
                  <c:v>5.4616736876407801</c:v>
                </c:pt>
                <c:pt idx="3">
                  <c:v>3.0275547453758151</c:v>
                </c:pt>
                <c:pt idx="4">
                  <c:v>1.8922285832099399</c:v>
                </c:pt>
                <c:pt idx="5">
                  <c:v>1.5647957103941661</c:v>
                </c:pt>
                <c:pt idx="6">
                  <c:v>1.3878492948359289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8E-4B3C-A255-8AB206E08E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470511088"/>
        <c:axId val="-1470508768"/>
      </c:barChart>
      <c:catAx>
        <c:axId val="-147051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0508768"/>
        <c:crosses val="autoZero"/>
        <c:auto val="1"/>
        <c:lblAlgn val="ctr"/>
        <c:lblOffset val="100"/>
        <c:noMultiLvlLbl val="0"/>
      </c:catAx>
      <c:valAx>
        <c:axId val="-147050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900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051108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After “grant”</a:t>
            </a:r>
          </a:p>
        </c:rich>
      </c:tx>
      <c:layout>
        <c:manualLayout>
          <c:xMode val="edge"/>
          <c:yMode val="edge"/>
          <c:x val="0.33328910836612802"/>
          <c:y val="2.58558033384524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Century Gothic" panose="020B05020202020202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After "bomb"</c:v>
                </c:pt>
              </c:strCache>
            </c:strRef>
          </c:tx>
          <c:spPr>
            <a:solidFill>
              <a:srgbClr val="665E8A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use</c:v>
                </c:pt>
                <c:pt idx="1">
                  <c:v>pay</c:v>
                </c:pt>
                <c:pt idx="2">
                  <c:v>include</c:v>
                </c:pt>
                <c:pt idx="3">
                  <c:v>leave</c:v>
                </c:pt>
                <c:pt idx="4">
                  <c:v>speak</c:v>
                </c:pt>
                <c:pt idx="5">
                  <c:v>help</c:v>
                </c:pt>
                <c:pt idx="6">
                  <c:v>work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5.1436105730303776</c:v>
                </c:pt>
                <c:pt idx="1">
                  <c:v>4.0867714384640701</c:v>
                </c:pt>
                <c:pt idx="2">
                  <c:v>3.5175167749121301</c:v>
                </c:pt>
                <c:pt idx="3">
                  <c:v>3.3459654574712721</c:v>
                </c:pt>
                <c:pt idx="4">
                  <c:v>3.2470772336105869</c:v>
                </c:pt>
                <c:pt idx="5">
                  <c:v>2.9676051447809439</c:v>
                </c:pt>
                <c:pt idx="6">
                  <c:v>2.879899158088242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49-4D1F-8FD4-3F88F5961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19"/>
        <c:axId val="-1473571536"/>
        <c:axId val="-1473569760"/>
      </c:barChart>
      <c:catAx>
        <c:axId val="-147357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3569760"/>
        <c:crosses val="autoZero"/>
        <c:auto val="1"/>
        <c:lblAlgn val="ctr"/>
        <c:lblOffset val="100"/>
        <c:noMultiLvlLbl val="0"/>
      </c:catAx>
      <c:valAx>
        <c:axId val="-147356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/>
                    </a:solidFill>
                    <a:latin typeface="Century Gothic" panose="020B05020202020202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900"/>
                  <a:t>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/>
                  </a:solidFill>
                  <a:latin typeface="Century Gothic" panose="020B05020202020202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47357153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2"/>
          </a:solidFill>
          <a:latin typeface="Century Gothic" panose="020B0502020202020204" pitchFamily="34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0.48715</cdr:x>
      <cdr:y>0.91667</cdr:y>
    </cdr:from>
    <cdr:to>
      <cdr:x>0.94227</cdr:x>
      <cdr:y>0.98039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F0555ACD-677D-3A40-98F7-2E699A47D7DE}"/>
            </a:ext>
          </a:extLst>
        </cdr:cNvPr>
        <cdr:cNvSpPr/>
      </cdr:nvSpPr>
      <cdr:spPr>
        <a:xfrm xmlns:a="http://schemas.openxmlformats.org/drawingml/2006/main">
          <a:off x="3387968" y="4384446"/>
          <a:ext cx="3165232" cy="304774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  <a:ln xmlns:a="http://schemas.openxmlformats.org/drawingml/2006/main" w="3810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2F32DC-4741-2842-9503-8FA304F096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DD9F5-1011-F740-B157-FFB747B81C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03380-269B-6F43-843B-D5D4B2B98FEE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C1C79-6DAC-934C-A422-6120DBD3EB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FA3D4-7BFB-D942-B57F-7E1207CD90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A46EA-72AE-4042-BF83-EE5894A2C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70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F7D9C7A-1E92-449D-A064-B8AFA531E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827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B753E5-623F-4C67-8206-272E28AD2ED8}" type="slidenum">
              <a:rPr lang="en-US" altLang="en-US"/>
              <a:pPr/>
              <a:t>0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1021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102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991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663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331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03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18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D9C7A-1E92-449D-A064-B8AFA531E95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239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481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0456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584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2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500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482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960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955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243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503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701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386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879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52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44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201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9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500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917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4836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9139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851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88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1207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437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8955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6971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090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223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5849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2060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3862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4C183-30E9-E641-89DC-C5768775E5D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861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5916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D9C7A-1E92-449D-A064-B8AFA531E95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0935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D9C7A-1E92-449D-A064-B8AFA531E95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301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1995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D9C7A-1E92-449D-A064-B8AFA531E95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009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D9C7A-1E92-449D-A064-B8AFA531E95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4082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8285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2085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3509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0764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6014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7515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856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548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D9C7A-1E92-449D-A064-B8AFA531E95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0660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6255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989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6810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3499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3654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0221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2631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8110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5365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101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8070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3337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056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4381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1313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916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1860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83536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28099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4570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282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5771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08506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1721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656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675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16097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32915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88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47913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37542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8020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91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845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90681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1229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93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5053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94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98546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95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11806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96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72594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97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58953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D9C7A-1E92-449D-A064-B8AFA531E953}" type="slidenum">
              <a:rPr lang="en-US" altLang="en-US" smtClean="0"/>
              <a:pPr>
                <a:defRPr/>
              </a:pPr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92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penn-1-A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2A1A4DA9-C618-C347-A8F8-7F7552A5C3F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526571" y="6475072"/>
            <a:ext cx="617427" cy="0"/>
          </a:xfrm>
          <a:prstGeom prst="line">
            <a:avLst/>
          </a:prstGeom>
          <a:noFill/>
          <a:ln w="12700">
            <a:solidFill>
              <a:srgbClr val="A8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49AF8940-A5DD-EB43-9FC7-C00AAEF0D0B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5550256" y="6475072"/>
            <a:ext cx="1383944" cy="0"/>
          </a:xfrm>
          <a:prstGeom prst="line">
            <a:avLst/>
          </a:prstGeom>
          <a:noFill/>
          <a:ln w="12700">
            <a:solidFill>
              <a:srgbClr val="A8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rtl="0"/>
            <a:endParaRPr lang="en-US" dirty="0"/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EC827BF2-3CB8-9844-87F5-63E4166EB18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362200" y="6475072"/>
            <a:ext cx="1371600" cy="0"/>
          </a:xfrm>
          <a:prstGeom prst="line">
            <a:avLst/>
          </a:prstGeom>
          <a:noFill/>
          <a:ln w="12700">
            <a:solidFill>
              <a:srgbClr val="A8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E4A6E229-32C0-CA49-995F-F3B996D193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475072"/>
            <a:ext cx="457200" cy="0"/>
          </a:xfrm>
          <a:prstGeom prst="line">
            <a:avLst/>
          </a:prstGeom>
          <a:noFill/>
          <a:ln w="12700">
            <a:solidFill>
              <a:srgbClr val="A8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459643" y="6577752"/>
            <a:ext cx="457200" cy="204048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617430" y="6136384"/>
            <a:ext cx="7909141" cy="583757"/>
            <a:chOff x="674086" y="6136384"/>
            <a:chExt cx="7909141" cy="5837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831C99-0458-DE4E-A174-1CE53B05FB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086" y="6221786"/>
              <a:ext cx="1675702" cy="457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4CFCCF-0316-4943-B915-87B3874D7E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677" y="6136384"/>
              <a:ext cx="1701235" cy="583757"/>
            </a:xfrm>
            <a:prstGeom prst="rect">
              <a:avLst/>
            </a:prstGeom>
          </p:spPr>
        </p:pic>
        <p:pic>
          <p:nvPicPr>
            <p:cNvPr id="6" name="Picture 5" descr="A picture containing clipart&#13;&#10;&#13;&#10;Description automatically generated">
              <a:extLst>
                <a:ext uri="{FF2B5EF4-FFF2-40B4-BE49-F238E27FC236}">
                  <a16:creationId xmlns:a16="http://schemas.microsoft.com/office/drawing/2014/main" id="{34E2DC30-6B04-054F-856D-59E1109290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2800" y="6248400"/>
              <a:ext cx="1420427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812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148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457200"/>
            <a:ext cx="21336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457200"/>
            <a:ext cx="6248400" cy="5943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934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045A-FD6C-7B4E-8808-15B6E80C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2300"/>
            <a:ext cx="9144000" cy="533400"/>
          </a:xfrm>
        </p:spPr>
        <p:txBody>
          <a:bodyPr/>
          <a:lstStyle>
            <a:lvl1pPr algn="ctr">
              <a:defRPr lang="en-US" cap="none" baseline="0" dirty="0" smtClean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907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045A-FD6C-7B4E-8808-15B6E80C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2300"/>
            <a:ext cx="9144000" cy="533400"/>
          </a:xfrm>
        </p:spPr>
        <p:txBody>
          <a:bodyPr/>
          <a:lstStyle>
            <a:lvl1pPr algn="ctr">
              <a:defRPr lang="en-US" cap="none" baseline="0" dirty="0" smtClean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48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00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783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191000" cy="5181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19200"/>
            <a:ext cx="4191000" cy="5181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11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4524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133600"/>
            <a:ext cx="3868737" cy="4056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4524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33600"/>
            <a:ext cx="3887788" cy="4056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8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793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9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32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63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534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76274" y="2286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 Click to Edit Master Title Style</a:t>
            </a:r>
          </a:p>
        </p:txBody>
      </p:sp>
      <p:sp>
        <p:nvSpPr>
          <p:cNvPr id="1030" name="Rectangle 6"/>
          <p:cNvSpPr>
            <a:spLocks noChangeArrowheads="1"/>
          </p:cNvSpPr>
          <p:nvPr userDrawn="1"/>
        </p:nvSpPr>
        <p:spPr bwMode="auto">
          <a:xfrm>
            <a:off x="8494030" y="6491233"/>
            <a:ext cx="452048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0308F2-B355-B943-A2CF-451A9FDD88CE}" type="slidenum">
              <a:rPr lang="zh-CN" altLang="en-US" sz="1800" smtClean="0">
                <a:solidFill>
                  <a:srgbClr val="A7001B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‹#›</a:t>
            </a:fld>
            <a:endParaRPr lang="en-US" altLang="zh-CN" sz="1800" dirty="0">
              <a:solidFill>
                <a:srgbClr val="A7001B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74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0" kern="1200" cap="none" baseline="0">
          <a:solidFill>
            <a:schemeClr val="bg2">
              <a:lumMod val="95000"/>
              <a:lumOff val="5000"/>
            </a:schemeClr>
          </a:solidFill>
          <a:latin typeface="Century Gothic" panose="020B050202020202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 Rounded MT Bold" panose="020F07040305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 Rounded MT Bold" panose="020F07040305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 Rounded MT Bold" panose="020F07040305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 Rounded MT Bold" panose="020F07040305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 Rounded MT Bold" panose="020F07040305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 Rounded MT Bold" panose="020F07040305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 Rounded MT Bold" panose="020F07040305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 Rounded MT Bold" panose="020F07040305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45164"/>
        </a:buClr>
        <a:buSzPct val="65000"/>
        <a:buFont typeface="Wingdings" pitchFamily="2" charset="2"/>
        <a:buChar char="q"/>
        <a:defRPr sz="2800" kern="1200">
          <a:solidFill>
            <a:schemeClr val="bg2">
              <a:lumMod val="85000"/>
              <a:lumOff val="15000"/>
            </a:schemeClr>
          </a:solidFill>
          <a:latin typeface="Century Gothic" panose="020B0502020202020204" pitchFamily="34" charset="0"/>
          <a:ea typeface="+mn-ea"/>
          <a:cs typeface="Calibri" panose="020F0502020204030204" pitchFamily="34" charset="0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Clr>
          <a:srgbClr val="545164"/>
        </a:buClr>
        <a:buSzPct val="65000"/>
        <a:buFont typeface="Wingdings" pitchFamily="2" charset="2"/>
        <a:buChar char="q"/>
        <a:defRPr sz="2400" kern="1200">
          <a:solidFill>
            <a:schemeClr val="bg2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Calibri" panose="020F0502020204030204" pitchFamily="34" charset="0"/>
        </a:defRPr>
      </a:lvl2pPr>
      <a:lvl3pPr marL="1143000" indent="-285750" algn="l" rtl="0" eaLnBrk="0" fontAlgn="base" hangingPunct="0">
        <a:spcBef>
          <a:spcPct val="20000"/>
        </a:spcBef>
        <a:spcAft>
          <a:spcPct val="0"/>
        </a:spcAft>
        <a:buClr>
          <a:srgbClr val="545164"/>
        </a:buClr>
        <a:buSzPct val="65000"/>
        <a:buFont typeface="Wingdings" pitchFamily="2" charset="2"/>
        <a:buChar char="q"/>
        <a:defRPr sz="2000" kern="1200">
          <a:solidFill>
            <a:schemeClr val="bg2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Calibri" panose="020F0502020204030204" pitchFamily="34" charset="0"/>
        </a:defRPr>
      </a:lvl3pPr>
      <a:lvl4pPr marL="1485900" indent="-285750" algn="l" rtl="0" eaLnBrk="0" fontAlgn="base" hangingPunct="0">
        <a:spcBef>
          <a:spcPct val="20000"/>
        </a:spcBef>
        <a:spcAft>
          <a:spcPct val="0"/>
        </a:spcAft>
        <a:buClr>
          <a:srgbClr val="545164"/>
        </a:buClr>
        <a:buSzPct val="65000"/>
        <a:buFont typeface="Wingdings" pitchFamily="2" charset="2"/>
        <a:buChar char="q"/>
        <a:defRPr sz="1800" kern="1200">
          <a:solidFill>
            <a:schemeClr val="bg2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Calibri" panose="020F0502020204030204" pitchFamily="34" charset="0"/>
        </a:defRPr>
      </a:lvl4pPr>
      <a:lvl5pPr marL="1828800" indent="-285750" algn="l" rtl="0" eaLnBrk="0" fontAlgn="base" hangingPunct="0">
        <a:spcBef>
          <a:spcPct val="20000"/>
        </a:spcBef>
        <a:spcAft>
          <a:spcPct val="0"/>
        </a:spcAft>
        <a:buClr>
          <a:srgbClr val="545164"/>
        </a:buClr>
        <a:buSzPct val="65000"/>
        <a:buFont typeface="Wingdings" pitchFamily="2" charset="2"/>
        <a:buChar char="q"/>
        <a:defRPr sz="1600" kern="1200">
          <a:solidFill>
            <a:schemeClr val="bg2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microsoft.com/office/2007/relationships/hdphoto" Target="../media/hdphoto2.wdp"/><Relationship Id="rId10" Type="http://schemas.openxmlformats.org/officeDocument/2006/relationships/image" Target="../media/image9.tiff"/><Relationship Id="rId4" Type="http://schemas.microsoft.com/office/2007/relationships/hdphoto" Target="../media/hdphoto1.wdp"/><Relationship Id="rId9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7" Type="http://schemas.openxmlformats.org/officeDocument/2006/relationships/image" Target="NUL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NUL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5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6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1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Grp="1" noChangeArrowheads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/>
            <a:r>
              <a:rPr lang="en-US" sz="4000" dirty="0"/>
              <a:t>Understanding Events In Natural Language:</a:t>
            </a:r>
            <a:br>
              <a:rPr lang="en-US" sz="4000" dirty="0"/>
            </a:br>
            <a:r>
              <a:rPr lang="en-US" sz="2800" dirty="0"/>
              <a:t>-- Learning, Common Sense, Data Annotation, and What’s Next</a:t>
            </a:r>
            <a:endParaRPr lang="en-US" altLang="en-US" sz="4000" dirty="0"/>
          </a:p>
        </p:txBody>
      </p:sp>
      <p:sp>
        <p:nvSpPr>
          <p:cNvPr id="307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114800"/>
            <a:ext cx="9144000" cy="1447800"/>
          </a:xfrm>
        </p:spPr>
        <p:txBody>
          <a:bodyPr/>
          <a:lstStyle/>
          <a:p>
            <a:r>
              <a:rPr lang="en-US" dirty="0"/>
              <a:t>Qiang Ning</a:t>
            </a:r>
          </a:p>
          <a:p>
            <a:r>
              <a:rPr lang="en-US" dirty="0"/>
              <a:t>Electrical and Computer Engineering</a:t>
            </a:r>
          </a:p>
          <a:p>
            <a:r>
              <a:rPr lang="en-US" dirty="0"/>
              <a:t>University of Illinois at Urbana-Champaign</a:t>
            </a:r>
          </a:p>
        </p:txBody>
      </p:sp>
    </p:spTree>
    <p:extLst>
      <p:ext uri="{BB962C8B-B14F-4D97-AF65-F5344CB8AC3E}">
        <p14:creationId xmlns:p14="http://schemas.microsoft.com/office/powerpoint/2010/main" val="3168569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4038600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b="1" i="1" dirty="0"/>
              <a:t>Public Radio International (1998/02/13 Friday)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In Los Angeles that lesson was brought home Friday when tons of earth cascaded down a hillside, ripping two houses from their foundations. No one was hurt, but firefighters ordered the evacuation of nearby homes and said they'll monitor the shifting ground until March 23</a:t>
            </a:r>
            <a:r>
              <a:rPr lang="en-US" sz="2000" baseline="30000" dirty="0"/>
              <a:t>rd</a:t>
            </a:r>
            <a:r>
              <a:rPr lang="en-US" sz="2000" dirty="0"/>
              <a:t>.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A1C9E7F4-E30C-B24C-BA27-35E162585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48800" cy="533400"/>
          </a:xfrm>
        </p:spPr>
        <p:txBody>
          <a:bodyPr/>
          <a:lstStyle/>
          <a:p>
            <a:r>
              <a:rPr lang="en-US" dirty="0"/>
              <a:t>Natural language is </a:t>
            </a:r>
            <a:r>
              <a:rPr lang="en-US" dirty="0">
                <a:solidFill>
                  <a:srgbClr val="C17A90"/>
                </a:solidFill>
              </a:rPr>
              <a:t>not</a:t>
            </a:r>
            <a:r>
              <a:rPr lang="en-US" dirty="0"/>
              <a:t> natural for </a:t>
            </a:r>
            <a:r>
              <a:rPr lang="en-US" dirty="0">
                <a:solidFill>
                  <a:srgbClr val="C17A90"/>
                </a:solidFill>
              </a:rPr>
              <a:t>computers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633DCF-1E6C-C04F-8508-8BE3308C84B2}"/>
              </a:ext>
            </a:extLst>
          </p:cNvPr>
          <p:cNvSpPr/>
          <p:nvPr/>
        </p:nvSpPr>
        <p:spPr>
          <a:xfrm>
            <a:off x="5181602" y="2057399"/>
            <a:ext cx="838200" cy="462987"/>
          </a:xfrm>
          <a:prstGeom prst="roundRect">
            <a:avLst/>
          </a:prstGeom>
          <a:noFill/>
          <a:ln w="38100">
            <a:solidFill>
              <a:srgbClr val="C1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08A866E6-EFFE-9B47-970C-4CD32D858CF7}"/>
              </a:ext>
            </a:extLst>
          </p:cNvPr>
          <p:cNvSpPr/>
          <p:nvPr/>
        </p:nvSpPr>
        <p:spPr>
          <a:xfrm>
            <a:off x="3200400" y="3859192"/>
            <a:ext cx="914400" cy="487102"/>
          </a:xfrm>
          <a:prstGeom prst="roundRect">
            <a:avLst/>
          </a:prstGeom>
          <a:noFill/>
          <a:ln w="38100">
            <a:solidFill>
              <a:srgbClr val="C1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E940E84-698E-1D4C-B449-11802F596241}"/>
              </a:ext>
            </a:extLst>
          </p:cNvPr>
          <p:cNvSpPr/>
          <p:nvPr/>
        </p:nvSpPr>
        <p:spPr>
          <a:xfrm>
            <a:off x="1981200" y="4437926"/>
            <a:ext cx="1371600" cy="517967"/>
          </a:xfrm>
          <a:prstGeom prst="roundRect">
            <a:avLst/>
          </a:prstGeom>
          <a:noFill/>
          <a:ln w="38100">
            <a:solidFill>
              <a:srgbClr val="688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A55E6D1-981D-A04E-B54C-2AAED620E991}"/>
              </a:ext>
            </a:extLst>
          </p:cNvPr>
          <p:cNvSpPr/>
          <p:nvPr/>
        </p:nvSpPr>
        <p:spPr>
          <a:xfrm>
            <a:off x="5225970" y="3893916"/>
            <a:ext cx="565232" cy="441541"/>
          </a:xfrm>
          <a:prstGeom prst="roundRect">
            <a:avLst/>
          </a:prstGeom>
          <a:noFill/>
          <a:ln w="38100">
            <a:solidFill>
              <a:srgbClr val="757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C9FECEC8-CBD0-0A41-A110-02CC31A99200}"/>
              </a:ext>
            </a:extLst>
          </p:cNvPr>
          <p:cNvSpPr/>
          <p:nvPr/>
        </p:nvSpPr>
        <p:spPr>
          <a:xfrm>
            <a:off x="457200" y="2655425"/>
            <a:ext cx="2054505" cy="533400"/>
          </a:xfrm>
          <a:prstGeom prst="roundRect">
            <a:avLst/>
          </a:prstGeom>
          <a:noFill/>
          <a:ln w="38100">
            <a:solidFill>
              <a:srgbClr val="666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955F000-BB71-5743-AACB-67C9DCE7DC05}"/>
              </a:ext>
            </a:extLst>
          </p:cNvPr>
          <p:cNvSpPr/>
          <p:nvPr/>
        </p:nvSpPr>
        <p:spPr>
          <a:xfrm>
            <a:off x="7494609" y="3859192"/>
            <a:ext cx="887392" cy="533400"/>
          </a:xfrm>
          <a:prstGeom prst="roundRect">
            <a:avLst/>
          </a:prstGeom>
          <a:noFill/>
          <a:ln w="38100">
            <a:solidFill>
              <a:srgbClr val="666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6B539AC9-7C4F-C048-9CA0-DBE0E364B644}"/>
              </a:ext>
            </a:extLst>
          </p:cNvPr>
          <p:cNvSpPr/>
          <p:nvPr/>
        </p:nvSpPr>
        <p:spPr>
          <a:xfrm>
            <a:off x="422477" y="4437927"/>
            <a:ext cx="949124" cy="533400"/>
          </a:xfrm>
          <a:prstGeom prst="roundRect">
            <a:avLst/>
          </a:prstGeom>
          <a:noFill/>
          <a:ln w="38100">
            <a:solidFill>
              <a:srgbClr val="666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25061-A074-EB48-98B9-344CC39F254A}"/>
              </a:ext>
            </a:extLst>
          </p:cNvPr>
          <p:cNvSpPr txBox="1"/>
          <p:nvPr/>
        </p:nvSpPr>
        <p:spPr>
          <a:xfrm>
            <a:off x="3425390" y="4439627"/>
            <a:ext cx="519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17A90"/>
                </a:solidFill>
                <a:latin typeface="Century Gothic" panose="020B0502020202020204" pitchFamily="34" charset="0"/>
              </a:rPr>
              <a:t>Plural form of “home” as in “brought home”?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C9A096-EC8A-C543-9843-B6D9172D4F8C}"/>
              </a:ext>
            </a:extLst>
          </p:cNvPr>
          <p:cNvSpPr txBox="1"/>
          <p:nvPr/>
        </p:nvSpPr>
        <p:spPr>
          <a:xfrm>
            <a:off x="2174111" y="4992638"/>
            <a:ext cx="398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881B4"/>
                </a:solidFill>
                <a:latin typeface="Century Gothic" panose="020B0502020202020204" pitchFamily="34" charset="0"/>
              </a:rPr>
              <a:t>Will they monitor until </a:t>
            </a:r>
            <a:r>
              <a:rPr lang="en-US" b="1" dirty="0">
                <a:solidFill>
                  <a:srgbClr val="6881B4"/>
                </a:solidFill>
                <a:latin typeface="Century Gothic" panose="020B0502020202020204" pitchFamily="34" charset="0"/>
              </a:rPr>
              <a:t>2019/03/23</a:t>
            </a:r>
            <a:r>
              <a:rPr lang="en-US" dirty="0">
                <a:solidFill>
                  <a:srgbClr val="6881B4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755574-3FE7-494C-ACB1-CBF22D65C53E}"/>
              </a:ext>
            </a:extLst>
          </p:cNvPr>
          <p:cNvSpPr txBox="1"/>
          <p:nvPr/>
        </p:nvSpPr>
        <p:spPr>
          <a:xfrm>
            <a:off x="5600702" y="3573342"/>
            <a:ext cx="367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57D78"/>
                </a:solidFill>
                <a:latin typeface="Century Gothic" panose="020B0502020202020204" pitchFamily="34" charset="0"/>
              </a:rPr>
              <a:t>Who are they? Nearby homes?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3C7217-4982-1B4B-867B-01A75115F88A}"/>
              </a:ext>
            </a:extLst>
          </p:cNvPr>
          <p:cNvSpPr txBox="1"/>
          <p:nvPr/>
        </p:nvSpPr>
        <p:spPr>
          <a:xfrm>
            <a:off x="385823" y="511373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6089"/>
                </a:solidFill>
                <a:latin typeface="Century Gothic" panose="020B0502020202020204" pitchFamily="34" charset="0"/>
              </a:rPr>
              <a:t>Same</a:t>
            </a: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8DD5DBB4-2664-2F4A-B76D-E12BD42B5C14}"/>
              </a:ext>
            </a:extLst>
          </p:cNvPr>
          <p:cNvSpPr txBox="1">
            <a:spLocks/>
          </p:cNvSpPr>
          <p:nvPr/>
        </p:nvSpPr>
        <p:spPr bwMode="auto">
          <a:xfrm>
            <a:off x="152400" y="5979287"/>
            <a:ext cx="8763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0" kern="1200" cap="none" baseline="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NLP is to help computers resolve the </a:t>
            </a:r>
            <a:r>
              <a:rPr lang="en-US" b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ambiguity</a:t>
            </a:r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 that are seemingly easy for humans</a:t>
            </a:r>
            <a:endParaRPr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0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5200"/>
            <a:ext cx="9144000" cy="49134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05800" y="6172200"/>
            <a:ext cx="838200" cy="6858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>
            <a:extLst>
              <a:ext uri="{FF2B5EF4-FFF2-40B4-BE49-F238E27FC236}">
                <a16:creationId xmlns:a16="http://schemas.microsoft.com/office/drawing/2014/main" id="{F7DC9E12-84B9-D542-BB2D-F925103A20E8}"/>
              </a:ext>
            </a:extLst>
          </p:cNvPr>
          <p:cNvSpPr/>
          <p:nvPr/>
        </p:nvSpPr>
        <p:spPr>
          <a:xfrm>
            <a:off x="3423253" y="1229210"/>
            <a:ext cx="897436" cy="825062"/>
          </a:xfrm>
          <a:custGeom>
            <a:avLst/>
            <a:gdLst>
              <a:gd name="connsiteX0" fmla="*/ 614319 w 1228638"/>
              <a:gd name="connsiteY0" fmla="*/ 0 h 1129554"/>
              <a:gd name="connsiteX1" fmla="*/ 1228638 w 1228638"/>
              <a:gd name="connsiteY1" fmla="*/ 1129554 h 1129554"/>
              <a:gd name="connsiteX2" fmla="*/ 0 w 1228638"/>
              <a:gd name="connsiteY2" fmla="*/ 1129554 h 1129554"/>
              <a:gd name="connsiteX3" fmla="*/ 614319 w 1228638"/>
              <a:gd name="connsiteY3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38" h="1129554">
                <a:moveTo>
                  <a:pt x="614319" y="0"/>
                </a:moveTo>
                <a:lnTo>
                  <a:pt x="1228638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66608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978E545B-EB76-8148-A35B-150C48ADB264}"/>
              </a:ext>
            </a:extLst>
          </p:cNvPr>
          <p:cNvSpPr/>
          <p:nvPr/>
        </p:nvSpPr>
        <p:spPr>
          <a:xfrm>
            <a:off x="2926459" y="2142670"/>
            <a:ext cx="1891025" cy="825062"/>
          </a:xfrm>
          <a:custGeom>
            <a:avLst/>
            <a:gdLst>
              <a:gd name="connsiteX0" fmla="*/ 614319 w 2588914"/>
              <a:gd name="connsiteY0" fmla="*/ 0 h 1129554"/>
              <a:gd name="connsiteX1" fmla="*/ 1974595 w 2588914"/>
              <a:gd name="connsiteY1" fmla="*/ 0 h 1129554"/>
              <a:gd name="connsiteX2" fmla="*/ 2588914 w 2588914"/>
              <a:gd name="connsiteY2" fmla="*/ 1129554 h 1129554"/>
              <a:gd name="connsiteX3" fmla="*/ 0 w 2588914"/>
              <a:gd name="connsiteY3" fmla="*/ 1129554 h 1129554"/>
              <a:gd name="connsiteX4" fmla="*/ 614319 w 2588914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8914" h="1129554">
                <a:moveTo>
                  <a:pt x="614319" y="0"/>
                </a:moveTo>
                <a:lnTo>
                  <a:pt x="1974595" y="0"/>
                </a:lnTo>
                <a:lnTo>
                  <a:pt x="2588914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7792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6CB448AD-9002-E140-A24C-AFF375496F61}"/>
              </a:ext>
            </a:extLst>
          </p:cNvPr>
          <p:cNvSpPr/>
          <p:nvPr/>
        </p:nvSpPr>
        <p:spPr>
          <a:xfrm>
            <a:off x="2429664" y="3056131"/>
            <a:ext cx="2884614" cy="825062"/>
          </a:xfrm>
          <a:custGeom>
            <a:avLst/>
            <a:gdLst>
              <a:gd name="connsiteX0" fmla="*/ 614319 w 3949190"/>
              <a:gd name="connsiteY0" fmla="*/ 0 h 1129554"/>
              <a:gd name="connsiteX1" fmla="*/ 3334871 w 3949190"/>
              <a:gd name="connsiteY1" fmla="*/ 0 h 1129554"/>
              <a:gd name="connsiteX2" fmla="*/ 3949190 w 3949190"/>
              <a:gd name="connsiteY2" fmla="*/ 1129554 h 1129554"/>
              <a:gd name="connsiteX3" fmla="*/ 0 w 3949190"/>
              <a:gd name="connsiteY3" fmla="*/ 1129554 h 1129554"/>
              <a:gd name="connsiteX4" fmla="*/ 614319 w 3949190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190" h="1129554">
                <a:moveTo>
                  <a:pt x="614319" y="0"/>
                </a:moveTo>
                <a:lnTo>
                  <a:pt x="3334871" y="0"/>
                </a:lnTo>
                <a:lnTo>
                  <a:pt x="3949190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C17A9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1A54A3CF-BC91-5C43-8730-A8564FAEDE43}"/>
              </a:ext>
            </a:extLst>
          </p:cNvPr>
          <p:cNvSpPr/>
          <p:nvPr/>
        </p:nvSpPr>
        <p:spPr>
          <a:xfrm>
            <a:off x="1932870" y="3969591"/>
            <a:ext cx="3878202" cy="825062"/>
          </a:xfrm>
          <a:custGeom>
            <a:avLst/>
            <a:gdLst>
              <a:gd name="connsiteX0" fmla="*/ 614319 w 5309465"/>
              <a:gd name="connsiteY0" fmla="*/ 0 h 1129554"/>
              <a:gd name="connsiteX1" fmla="*/ 4695147 w 5309465"/>
              <a:gd name="connsiteY1" fmla="*/ 0 h 1129554"/>
              <a:gd name="connsiteX2" fmla="*/ 5309465 w 5309465"/>
              <a:gd name="connsiteY2" fmla="*/ 1129554 h 1129554"/>
              <a:gd name="connsiteX3" fmla="*/ 0 w 5309465"/>
              <a:gd name="connsiteY3" fmla="*/ 1129554 h 1129554"/>
              <a:gd name="connsiteX4" fmla="*/ 614319 w 5309465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9465" h="1129554">
                <a:moveTo>
                  <a:pt x="614319" y="0"/>
                </a:moveTo>
                <a:lnTo>
                  <a:pt x="4695147" y="0"/>
                </a:lnTo>
                <a:lnTo>
                  <a:pt x="5309465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F1C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2B6AC4F5-A568-3B49-B6A4-D98D933D56BE}"/>
              </a:ext>
            </a:extLst>
          </p:cNvPr>
          <p:cNvSpPr/>
          <p:nvPr/>
        </p:nvSpPr>
        <p:spPr>
          <a:xfrm>
            <a:off x="1436076" y="4883052"/>
            <a:ext cx="4871791" cy="825062"/>
          </a:xfrm>
          <a:custGeom>
            <a:avLst/>
            <a:gdLst>
              <a:gd name="connsiteX0" fmla="*/ 614319 w 6669741"/>
              <a:gd name="connsiteY0" fmla="*/ 0 h 1129554"/>
              <a:gd name="connsiteX1" fmla="*/ 6055422 w 6669741"/>
              <a:gd name="connsiteY1" fmla="*/ 0 h 1129554"/>
              <a:gd name="connsiteX2" fmla="*/ 6669741 w 6669741"/>
              <a:gd name="connsiteY2" fmla="*/ 1129554 h 1129554"/>
              <a:gd name="connsiteX3" fmla="*/ 0 w 6669741"/>
              <a:gd name="connsiteY3" fmla="*/ 1129554 h 1129554"/>
              <a:gd name="connsiteX4" fmla="*/ 614319 w 6669741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9741" h="1129554">
                <a:moveTo>
                  <a:pt x="614319" y="0"/>
                </a:moveTo>
                <a:lnTo>
                  <a:pt x="6055422" y="0"/>
                </a:lnTo>
                <a:lnTo>
                  <a:pt x="6669741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E6E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578E08-3306-D141-9336-BE27C3B572BE}"/>
              </a:ext>
            </a:extLst>
          </p:cNvPr>
          <p:cNvSpPr txBox="1"/>
          <p:nvPr/>
        </p:nvSpPr>
        <p:spPr>
          <a:xfrm>
            <a:off x="2983776" y="5134052"/>
            <a:ext cx="187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Methodology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3384142" y="4203486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Token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88526CA-D4E4-FB49-89F2-2806E3495275}"/>
              </a:ext>
            </a:extLst>
          </p:cNvPr>
          <p:cNvSpPr txBox="1"/>
          <p:nvPr/>
        </p:nvSpPr>
        <p:spPr>
          <a:xfrm>
            <a:off x="3198995" y="3281075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Sentence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959E80-D18F-244D-9D76-4CE865449B00}"/>
              </a:ext>
            </a:extLst>
          </p:cNvPr>
          <p:cNvSpPr txBox="1"/>
          <p:nvPr/>
        </p:nvSpPr>
        <p:spPr>
          <a:xfrm>
            <a:off x="3251894" y="2388673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Situation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AA7B7CC-C790-A545-89A7-FA40D780D755}"/>
              </a:ext>
            </a:extLst>
          </p:cNvPr>
          <p:cNvSpPr txBox="1"/>
          <p:nvPr/>
        </p:nvSpPr>
        <p:spPr>
          <a:xfrm>
            <a:off x="6449455" y="143333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…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7DAE2-E902-D740-B555-1E19FAEAD5E8}"/>
              </a:ext>
            </a:extLst>
          </p:cNvPr>
          <p:cNvSpPr txBox="1"/>
          <p:nvPr/>
        </p:nvSpPr>
        <p:spPr>
          <a:xfrm>
            <a:off x="3699336" y="1525669"/>
            <a:ext cx="440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…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76929319-9B86-4842-96F1-0CFDF5989586}"/>
              </a:ext>
            </a:extLst>
          </p:cNvPr>
          <p:cNvSpPr txBox="1">
            <a:spLocks/>
          </p:cNvSpPr>
          <p:nvPr/>
        </p:nvSpPr>
        <p:spPr bwMode="auto">
          <a:xfrm>
            <a:off x="676274" y="2286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0" kern="1200" cap="none" baseline="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A brief overview of NLP</a:t>
            </a:r>
            <a:endParaRPr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16032E-3D1B-3945-AEC6-8B477BEEEF3B}"/>
              </a:ext>
            </a:extLst>
          </p:cNvPr>
          <p:cNvCxnSpPr>
            <a:cxnSpLocks/>
          </p:cNvCxnSpPr>
          <p:nvPr/>
        </p:nvCxnSpPr>
        <p:spPr>
          <a:xfrm>
            <a:off x="4093563" y="1675997"/>
            <a:ext cx="2290289" cy="0"/>
          </a:xfrm>
          <a:prstGeom prst="line">
            <a:avLst/>
          </a:prstGeom>
          <a:ln w="19050">
            <a:solidFill>
              <a:schemeClr val="tx1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62C1B77-516B-7441-9CC6-302A4DE9AD7A}"/>
              </a:ext>
            </a:extLst>
          </p:cNvPr>
          <p:cNvSpPr/>
          <p:nvPr/>
        </p:nvSpPr>
        <p:spPr>
          <a:xfrm>
            <a:off x="6384852" y="1493117"/>
            <a:ext cx="45719" cy="365760"/>
          </a:xfrm>
          <a:prstGeom prst="rect">
            <a:avLst/>
          </a:prstGeom>
          <a:solidFill>
            <a:srgbClr val="666089">
              <a:alpha val="80392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52595" y="2353667"/>
            <a:ext cx="4422827" cy="584775"/>
            <a:chOff x="4652595" y="2412230"/>
            <a:chExt cx="4422827" cy="58477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F4D6A67-4F31-644F-91DE-F9A8D8255F94}"/>
                </a:ext>
              </a:extLst>
            </p:cNvPr>
            <p:cNvSpPr txBox="1"/>
            <p:nvPr/>
          </p:nvSpPr>
          <p:spPr>
            <a:xfrm>
              <a:off x="6426595" y="2412230"/>
              <a:ext cx="2648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Events, Q&amp;A, reasoning, </a:t>
              </a:r>
              <a:r>
                <a:rPr lang="mr-IN" sz="1600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…</a:t>
              </a:r>
              <a:endPara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65F5AF8-2701-6848-9257-11144BCBE7EB}"/>
                </a:ext>
              </a:extLst>
            </p:cNvPr>
            <p:cNvSpPr/>
            <p:nvPr/>
          </p:nvSpPr>
          <p:spPr>
            <a:xfrm>
              <a:off x="6384852" y="2495807"/>
              <a:ext cx="45719" cy="457200"/>
            </a:xfrm>
            <a:prstGeom prst="rect">
              <a:avLst/>
            </a:prstGeom>
            <a:solidFill>
              <a:srgbClr val="8FA4D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790ABA-E141-D54C-A3B1-4383305D7629}"/>
                </a:ext>
              </a:extLst>
            </p:cNvPr>
            <p:cNvCxnSpPr>
              <a:cxnSpLocks/>
            </p:cNvCxnSpPr>
            <p:nvPr/>
          </p:nvCxnSpPr>
          <p:spPr>
            <a:xfrm>
              <a:off x="4652595" y="2672459"/>
              <a:ext cx="1731257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105400" y="3165215"/>
            <a:ext cx="4040701" cy="830997"/>
            <a:chOff x="5105400" y="3165215"/>
            <a:chExt cx="4040701" cy="83099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FD3B948-62D0-D44B-9EC7-771836A4E4C4}"/>
                </a:ext>
              </a:extLst>
            </p:cNvPr>
            <p:cNvSpPr txBox="1"/>
            <p:nvPr/>
          </p:nvSpPr>
          <p:spPr>
            <a:xfrm>
              <a:off x="6426595" y="3165215"/>
              <a:ext cx="27195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Syntactic parsing, semantic role labeling, language modeling, …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A42FABA-CF1B-4C4C-95F6-29CDDBAF18F8}"/>
                </a:ext>
              </a:extLst>
            </p:cNvPr>
            <p:cNvSpPr/>
            <p:nvPr/>
          </p:nvSpPr>
          <p:spPr>
            <a:xfrm>
              <a:off x="6384852" y="3279120"/>
              <a:ext cx="45719" cy="640080"/>
            </a:xfrm>
            <a:prstGeom prst="rect">
              <a:avLst/>
            </a:prstGeom>
            <a:solidFill>
              <a:srgbClr val="CD95A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77132F1-1BB7-4848-89AF-03E4F2D0A017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3481351"/>
              <a:ext cx="1278452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562600" y="4092792"/>
            <a:ext cx="3608445" cy="830997"/>
            <a:chOff x="5562600" y="4092792"/>
            <a:chExt cx="3608445" cy="83099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DC14C06-9282-CA48-B2A7-9C4C4A92D4BC}"/>
                </a:ext>
              </a:extLst>
            </p:cNvPr>
            <p:cNvSpPr txBox="1"/>
            <p:nvPr/>
          </p:nvSpPr>
          <p:spPr>
            <a:xfrm>
              <a:off x="6469339" y="4092792"/>
              <a:ext cx="27017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Tokenization, lemmatization, POS tagging, chunking, …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B047353-15FD-5D42-9EA1-2ADAA9E8C476}"/>
                </a:ext>
              </a:extLst>
            </p:cNvPr>
            <p:cNvSpPr/>
            <p:nvPr/>
          </p:nvSpPr>
          <p:spPr>
            <a:xfrm>
              <a:off x="6383852" y="4179313"/>
              <a:ext cx="45719" cy="640080"/>
            </a:xfrm>
            <a:prstGeom prst="rect">
              <a:avLst/>
            </a:prstGeom>
            <a:solidFill>
              <a:srgbClr val="F1CE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AD4553-47FA-C742-AB31-8E4526073504}"/>
                </a:ext>
              </a:extLst>
            </p:cNvPr>
            <p:cNvCxnSpPr>
              <a:cxnSpLocks/>
            </p:cNvCxnSpPr>
            <p:nvPr/>
          </p:nvCxnSpPr>
          <p:spPr>
            <a:xfrm>
              <a:off x="5562600" y="4360581"/>
              <a:ext cx="821252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6096000" y="5020370"/>
            <a:ext cx="2392679" cy="584775"/>
            <a:chOff x="6096000" y="5020370"/>
            <a:chExt cx="2392679" cy="58477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D0DEEB9-74B1-0C47-9C02-E52DAA56675B}"/>
                </a:ext>
              </a:extLst>
            </p:cNvPr>
            <p:cNvSpPr txBox="1"/>
            <p:nvPr/>
          </p:nvSpPr>
          <p:spPr>
            <a:xfrm>
              <a:off x="6449454" y="5020370"/>
              <a:ext cx="20392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Machine learning, linguistics, …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3561EAD-ED1D-EE4E-ADF0-15BA112B9F86}"/>
                </a:ext>
              </a:extLst>
            </p:cNvPr>
            <p:cNvSpPr/>
            <p:nvPr/>
          </p:nvSpPr>
          <p:spPr>
            <a:xfrm>
              <a:off x="6383851" y="5099100"/>
              <a:ext cx="45719" cy="435062"/>
            </a:xfrm>
            <a:prstGeom prst="rect">
              <a:avLst/>
            </a:prstGeom>
            <a:solidFill>
              <a:srgbClr val="DDDFE0">
                <a:alpha val="80392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393D08-7F8C-D642-8CE8-3A7F9FB7340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321874"/>
              <a:ext cx="287852" cy="0"/>
            </a:xfrm>
            <a:prstGeom prst="line">
              <a:avLst/>
            </a:prstGeom>
            <a:ln w="19050">
              <a:solidFill>
                <a:schemeClr val="tx1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8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7" grpId="0"/>
      <p:bldP spid="58" grpId="0"/>
      <p:bldP spid="59" grpId="0"/>
      <p:bldP spid="60" grpId="0"/>
      <p:bldP spid="61" grpId="0"/>
      <p:bldP spid="6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50">
            <a:extLst>
              <a:ext uri="{FF2B5EF4-FFF2-40B4-BE49-F238E27FC236}">
                <a16:creationId xmlns:a16="http://schemas.microsoft.com/office/drawing/2014/main" id="{978E545B-EB76-8148-A35B-150C48ADB264}"/>
              </a:ext>
            </a:extLst>
          </p:cNvPr>
          <p:cNvSpPr/>
          <p:nvPr/>
        </p:nvSpPr>
        <p:spPr>
          <a:xfrm>
            <a:off x="2660523" y="1529542"/>
            <a:ext cx="3794456" cy="1409445"/>
          </a:xfrm>
          <a:custGeom>
            <a:avLst/>
            <a:gdLst>
              <a:gd name="connsiteX0" fmla="*/ 614319 w 2588914"/>
              <a:gd name="connsiteY0" fmla="*/ 0 h 1129554"/>
              <a:gd name="connsiteX1" fmla="*/ 1974595 w 2588914"/>
              <a:gd name="connsiteY1" fmla="*/ 0 h 1129554"/>
              <a:gd name="connsiteX2" fmla="*/ 2588914 w 2588914"/>
              <a:gd name="connsiteY2" fmla="*/ 1129554 h 1129554"/>
              <a:gd name="connsiteX3" fmla="*/ 0 w 2588914"/>
              <a:gd name="connsiteY3" fmla="*/ 1129554 h 1129554"/>
              <a:gd name="connsiteX4" fmla="*/ 614319 w 2588914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8914" h="1129554">
                <a:moveTo>
                  <a:pt x="614319" y="0"/>
                </a:moveTo>
                <a:lnTo>
                  <a:pt x="1974595" y="0"/>
                </a:lnTo>
                <a:lnTo>
                  <a:pt x="2588914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7792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6CB448AD-9002-E140-A24C-AFF375496F61}"/>
              </a:ext>
            </a:extLst>
          </p:cNvPr>
          <p:cNvSpPr/>
          <p:nvPr/>
        </p:nvSpPr>
        <p:spPr>
          <a:xfrm>
            <a:off x="1663674" y="3089998"/>
            <a:ext cx="5788153" cy="1409445"/>
          </a:xfrm>
          <a:custGeom>
            <a:avLst/>
            <a:gdLst>
              <a:gd name="connsiteX0" fmla="*/ 614319 w 3949190"/>
              <a:gd name="connsiteY0" fmla="*/ 0 h 1129554"/>
              <a:gd name="connsiteX1" fmla="*/ 3334871 w 3949190"/>
              <a:gd name="connsiteY1" fmla="*/ 0 h 1129554"/>
              <a:gd name="connsiteX2" fmla="*/ 3949190 w 3949190"/>
              <a:gd name="connsiteY2" fmla="*/ 1129554 h 1129554"/>
              <a:gd name="connsiteX3" fmla="*/ 0 w 3949190"/>
              <a:gd name="connsiteY3" fmla="*/ 1129554 h 1129554"/>
              <a:gd name="connsiteX4" fmla="*/ 614319 w 3949190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190" h="1129554">
                <a:moveTo>
                  <a:pt x="614319" y="0"/>
                </a:moveTo>
                <a:lnTo>
                  <a:pt x="3334871" y="0"/>
                </a:lnTo>
                <a:lnTo>
                  <a:pt x="3949190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C17A9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1A54A3CF-BC91-5C43-8730-A8564FAEDE43}"/>
              </a:ext>
            </a:extLst>
          </p:cNvPr>
          <p:cNvSpPr/>
          <p:nvPr/>
        </p:nvSpPr>
        <p:spPr>
          <a:xfrm>
            <a:off x="666827" y="4650452"/>
            <a:ext cx="7781847" cy="1409445"/>
          </a:xfrm>
          <a:custGeom>
            <a:avLst/>
            <a:gdLst>
              <a:gd name="connsiteX0" fmla="*/ 614319 w 5309465"/>
              <a:gd name="connsiteY0" fmla="*/ 0 h 1129554"/>
              <a:gd name="connsiteX1" fmla="*/ 4695147 w 5309465"/>
              <a:gd name="connsiteY1" fmla="*/ 0 h 1129554"/>
              <a:gd name="connsiteX2" fmla="*/ 5309465 w 5309465"/>
              <a:gd name="connsiteY2" fmla="*/ 1129554 h 1129554"/>
              <a:gd name="connsiteX3" fmla="*/ 0 w 5309465"/>
              <a:gd name="connsiteY3" fmla="*/ 1129554 h 1129554"/>
              <a:gd name="connsiteX4" fmla="*/ 614319 w 5309465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9465" h="1129554">
                <a:moveTo>
                  <a:pt x="614319" y="0"/>
                </a:moveTo>
                <a:lnTo>
                  <a:pt x="4695147" y="0"/>
                </a:lnTo>
                <a:lnTo>
                  <a:pt x="5309465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F1C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1117277" y="6210906"/>
            <a:ext cx="7145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76929319-9B86-4842-96F1-0CFDF5989586}"/>
              </a:ext>
            </a:extLst>
          </p:cNvPr>
          <p:cNvSpPr txBox="1">
            <a:spLocks/>
          </p:cNvSpPr>
          <p:nvPr/>
        </p:nvSpPr>
        <p:spPr bwMode="auto">
          <a:xfrm>
            <a:off x="676274" y="2286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0" kern="1200" cap="none" baseline="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A brief overview of NLP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1117277" y="6210906"/>
            <a:ext cx="834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159946" y="1188070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Level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7750890" y="1188070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Accuracy</a:t>
            </a:r>
            <a:endParaRPr lang="en-US" sz="16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3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50">
            <a:extLst>
              <a:ext uri="{FF2B5EF4-FFF2-40B4-BE49-F238E27FC236}">
                <a16:creationId xmlns:a16="http://schemas.microsoft.com/office/drawing/2014/main" id="{978E545B-EB76-8148-A35B-150C48ADB264}"/>
              </a:ext>
            </a:extLst>
          </p:cNvPr>
          <p:cNvSpPr/>
          <p:nvPr/>
        </p:nvSpPr>
        <p:spPr>
          <a:xfrm>
            <a:off x="2660523" y="1529542"/>
            <a:ext cx="3794456" cy="1409445"/>
          </a:xfrm>
          <a:custGeom>
            <a:avLst/>
            <a:gdLst>
              <a:gd name="connsiteX0" fmla="*/ 614319 w 2588914"/>
              <a:gd name="connsiteY0" fmla="*/ 0 h 1129554"/>
              <a:gd name="connsiteX1" fmla="*/ 1974595 w 2588914"/>
              <a:gd name="connsiteY1" fmla="*/ 0 h 1129554"/>
              <a:gd name="connsiteX2" fmla="*/ 2588914 w 2588914"/>
              <a:gd name="connsiteY2" fmla="*/ 1129554 h 1129554"/>
              <a:gd name="connsiteX3" fmla="*/ 0 w 2588914"/>
              <a:gd name="connsiteY3" fmla="*/ 1129554 h 1129554"/>
              <a:gd name="connsiteX4" fmla="*/ 614319 w 2588914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8914" h="1129554">
                <a:moveTo>
                  <a:pt x="614319" y="0"/>
                </a:moveTo>
                <a:lnTo>
                  <a:pt x="1974595" y="0"/>
                </a:lnTo>
                <a:lnTo>
                  <a:pt x="2588914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7792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6CB448AD-9002-E140-A24C-AFF375496F61}"/>
              </a:ext>
            </a:extLst>
          </p:cNvPr>
          <p:cNvSpPr/>
          <p:nvPr/>
        </p:nvSpPr>
        <p:spPr>
          <a:xfrm>
            <a:off x="1663674" y="3089998"/>
            <a:ext cx="5788153" cy="1409445"/>
          </a:xfrm>
          <a:custGeom>
            <a:avLst/>
            <a:gdLst>
              <a:gd name="connsiteX0" fmla="*/ 614319 w 3949190"/>
              <a:gd name="connsiteY0" fmla="*/ 0 h 1129554"/>
              <a:gd name="connsiteX1" fmla="*/ 3334871 w 3949190"/>
              <a:gd name="connsiteY1" fmla="*/ 0 h 1129554"/>
              <a:gd name="connsiteX2" fmla="*/ 3949190 w 3949190"/>
              <a:gd name="connsiteY2" fmla="*/ 1129554 h 1129554"/>
              <a:gd name="connsiteX3" fmla="*/ 0 w 3949190"/>
              <a:gd name="connsiteY3" fmla="*/ 1129554 h 1129554"/>
              <a:gd name="connsiteX4" fmla="*/ 614319 w 3949190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190" h="1129554">
                <a:moveTo>
                  <a:pt x="614319" y="0"/>
                </a:moveTo>
                <a:lnTo>
                  <a:pt x="3334871" y="0"/>
                </a:lnTo>
                <a:lnTo>
                  <a:pt x="3949190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C17A9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1A54A3CF-BC91-5C43-8730-A8564FAEDE43}"/>
              </a:ext>
            </a:extLst>
          </p:cNvPr>
          <p:cNvSpPr/>
          <p:nvPr/>
        </p:nvSpPr>
        <p:spPr>
          <a:xfrm>
            <a:off x="666827" y="4650452"/>
            <a:ext cx="7781847" cy="1409445"/>
          </a:xfrm>
          <a:custGeom>
            <a:avLst/>
            <a:gdLst>
              <a:gd name="connsiteX0" fmla="*/ 614319 w 5309465"/>
              <a:gd name="connsiteY0" fmla="*/ 0 h 1129554"/>
              <a:gd name="connsiteX1" fmla="*/ 4695147 w 5309465"/>
              <a:gd name="connsiteY1" fmla="*/ 0 h 1129554"/>
              <a:gd name="connsiteX2" fmla="*/ 5309465 w 5309465"/>
              <a:gd name="connsiteY2" fmla="*/ 1129554 h 1129554"/>
              <a:gd name="connsiteX3" fmla="*/ 0 w 5309465"/>
              <a:gd name="connsiteY3" fmla="*/ 1129554 h 1129554"/>
              <a:gd name="connsiteX4" fmla="*/ 614319 w 5309465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9465" h="1129554">
                <a:moveTo>
                  <a:pt x="614319" y="0"/>
                </a:moveTo>
                <a:lnTo>
                  <a:pt x="4695147" y="0"/>
                </a:lnTo>
                <a:lnTo>
                  <a:pt x="5309465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F1C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1117277" y="6210906"/>
            <a:ext cx="7145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141141" y="5185897"/>
            <a:ext cx="76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Token</a:t>
            </a:r>
          </a:p>
          <a:p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(POS)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76929319-9B86-4842-96F1-0CFDF5989586}"/>
              </a:ext>
            </a:extLst>
          </p:cNvPr>
          <p:cNvSpPr txBox="1">
            <a:spLocks/>
          </p:cNvSpPr>
          <p:nvPr/>
        </p:nvSpPr>
        <p:spPr bwMode="auto">
          <a:xfrm>
            <a:off x="676274" y="2286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0" kern="1200" cap="none" baseline="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A brief overview of NLP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1117277" y="5124341"/>
            <a:ext cx="834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92601" y="5159676"/>
            <a:ext cx="985334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NNP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209519" y="5159676"/>
            <a:ext cx="683311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NNP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924414" y="5159676"/>
            <a:ext cx="650059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VBD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12083" y="5159676"/>
            <a:ext cx="1500830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166158" y="5159676"/>
            <a:ext cx="610017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IN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829419" y="5159676"/>
            <a:ext cx="154733" cy="6921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2765" y="5505726"/>
            <a:ext cx="68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DT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050997" y="5159676"/>
            <a:ext cx="1209774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JJ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305844" y="5159676"/>
            <a:ext cx="683311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8228585" y="5261402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&gt;95%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159946" y="1188070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Level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7750890" y="1188070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Accuracy</a:t>
            </a:r>
            <a:endParaRPr lang="en-US" sz="16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1117277" y="5124341"/>
            <a:ext cx="7145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</p:spTree>
    <p:extLst>
      <p:ext uri="{BB962C8B-B14F-4D97-AF65-F5344CB8AC3E}">
        <p14:creationId xmlns:p14="http://schemas.microsoft.com/office/powerpoint/2010/main" val="788961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7" grpId="0"/>
      <p:bldP spid="44" grpId="0" animBg="1"/>
      <p:bldP spid="45" grpId="0" animBg="1"/>
      <p:bldP spid="46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50">
            <a:extLst>
              <a:ext uri="{FF2B5EF4-FFF2-40B4-BE49-F238E27FC236}">
                <a16:creationId xmlns:a16="http://schemas.microsoft.com/office/drawing/2014/main" id="{978E545B-EB76-8148-A35B-150C48ADB264}"/>
              </a:ext>
            </a:extLst>
          </p:cNvPr>
          <p:cNvSpPr/>
          <p:nvPr/>
        </p:nvSpPr>
        <p:spPr>
          <a:xfrm>
            <a:off x="2660523" y="1529542"/>
            <a:ext cx="3794456" cy="1409445"/>
          </a:xfrm>
          <a:custGeom>
            <a:avLst/>
            <a:gdLst>
              <a:gd name="connsiteX0" fmla="*/ 614319 w 2588914"/>
              <a:gd name="connsiteY0" fmla="*/ 0 h 1129554"/>
              <a:gd name="connsiteX1" fmla="*/ 1974595 w 2588914"/>
              <a:gd name="connsiteY1" fmla="*/ 0 h 1129554"/>
              <a:gd name="connsiteX2" fmla="*/ 2588914 w 2588914"/>
              <a:gd name="connsiteY2" fmla="*/ 1129554 h 1129554"/>
              <a:gd name="connsiteX3" fmla="*/ 0 w 2588914"/>
              <a:gd name="connsiteY3" fmla="*/ 1129554 h 1129554"/>
              <a:gd name="connsiteX4" fmla="*/ 614319 w 2588914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8914" h="1129554">
                <a:moveTo>
                  <a:pt x="614319" y="0"/>
                </a:moveTo>
                <a:lnTo>
                  <a:pt x="1974595" y="0"/>
                </a:lnTo>
                <a:lnTo>
                  <a:pt x="2588914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7792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6CB448AD-9002-E140-A24C-AFF375496F61}"/>
              </a:ext>
            </a:extLst>
          </p:cNvPr>
          <p:cNvSpPr/>
          <p:nvPr/>
        </p:nvSpPr>
        <p:spPr>
          <a:xfrm>
            <a:off x="1663674" y="3089998"/>
            <a:ext cx="5788153" cy="1409445"/>
          </a:xfrm>
          <a:custGeom>
            <a:avLst/>
            <a:gdLst>
              <a:gd name="connsiteX0" fmla="*/ 614319 w 3949190"/>
              <a:gd name="connsiteY0" fmla="*/ 0 h 1129554"/>
              <a:gd name="connsiteX1" fmla="*/ 3334871 w 3949190"/>
              <a:gd name="connsiteY1" fmla="*/ 0 h 1129554"/>
              <a:gd name="connsiteX2" fmla="*/ 3949190 w 3949190"/>
              <a:gd name="connsiteY2" fmla="*/ 1129554 h 1129554"/>
              <a:gd name="connsiteX3" fmla="*/ 0 w 3949190"/>
              <a:gd name="connsiteY3" fmla="*/ 1129554 h 1129554"/>
              <a:gd name="connsiteX4" fmla="*/ 614319 w 3949190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190" h="1129554">
                <a:moveTo>
                  <a:pt x="614319" y="0"/>
                </a:moveTo>
                <a:lnTo>
                  <a:pt x="3334871" y="0"/>
                </a:lnTo>
                <a:lnTo>
                  <a:pt x="3949190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C17A9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1A54A3CF-BC91-5C43-8730-A8564FAEDE43}"/>
              </a:ext>
            </a:extLst>
          </p:cNvPr>
          <p:cNvSpPr/>
          <p:nvPr/>
        </p:nvSpPr>
        <p:spPr>
          <a:xfrm>
            <a:off x="666827" y="4650452"/>
            <a:ext cx="7781847" cy="1409445"/>
          </a:xfrm>
          <a:custGeom>
            <a:avLst/>
            <a:gdLst>
              <a:gd name="connsiteX0" fmla="*/ 614319 w 5309465"/>
              <a:gd name="connsiteY0" fmla="*/ 0 h 1129554"/>
              <a:gd name="connsiteX1" fmla="*/ 4695147 w 5309465"/>
              <a:gd name="connsiteY1" fmla="*/ 0 h 1129554"/>
              <a:gd name="connsiteX2" fmla="*/ 5309465 w 5309465"/>
              <a:gd name="connsiteY2" fmla="*/ 1129554 h 1129554"/>
              <a:gd name="connsiteX3" fmla="*/ 0 w 5309465"/>
              <a:gd name="connsiteY3" fmla="*/ 1129554 h 1129554"/>
              <a:gd name="connsiteX4" fmla="*/ 614319 w 5309465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9465" h="1129554">
                <a:moveTo>
                  <a:pt x="614319" y="0"/>
                </a:moveTo>
                <a:lnTo>
                  <a:pt x="4695147" y="0"/>
                </a:lnTo>
                <a:lnTo>
                  <a:pt x="5309465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F1C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1117277" y="6210906"/>
            <a:ext cx="7145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141141" y="5185897"/>
            <a:ext cx="76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Token</a:t>
            </a:r>
          </a:p>
          <a:p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(POS)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76929319-9B86-4842-96F1-0CFDF5989586}"/>
              </a:ext>
            </a:extLst>
          </p:cNvPr>
          <p:cNvSpPr txBox="1">
            <a:spLocks/>
          </p:cNvSpPr>
          <p:nvPr/>
        </p:nvSpPr>
        <p:spPr bwMode="auto">
          <a:xfrm>
            <a:off x="676274" y="2286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0" kern="1200" cap="none" baseline="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A brief overview of NLP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1117277" y="5124341"/>
            <a:ext cx="834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92601" y="5159676"/>
            <a:ext cx="985334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NNP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209519" y="5159676"/>
            <a:ext cx="683311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NNP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924414" y="5159676"/>
            <a:ext cx="650059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VBD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12083" y="5159676"/>
            <a:ext cx="1500830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166158" y="5159676"/>
            <a:ext cx="610017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IN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829419" y="5159676"/>
            <a:ext cx="154733" cy="6921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2765" y="5505726"/>
            <a:ext cx="68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DT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050997" y="5159676"/>
            <a:ext cx="1209774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JJ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305844" y="5159676"/>
            <a:ext cx="683311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8228585" y="5261402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&gt;95%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159946" y="1188070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Level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7750890" y="1188070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Accuracy</a:t>
            </a:r>
            <a:endParaRPr lang="en-US" sz="16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2358552" y="3440223"/>
            <a:ext cx="4398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8526CA-D4E4-FB49-89F2-2806E3495275}"/>
              </a:ext>
            </a:extLst>
          </p:cNvPr>
          <p:cNvSpPr txBox="1"/>
          <p:nvPr/>
        </p:nvSpPr>
        <p:spPr>
          <a:xfrm>
            <a:off x="159946" y="3638348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Sentence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(dependency)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2273155" y="3441383"/>
            <a:ext cx="4569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640671" y="3297792"/>
            <a:ext cx="635431" cy="228600"/>
            <a:chOff x="4633993" y="2250441"/>
            <a:chExt cx="635431" cy="228600"/>
          </a:xfrm>
        </p:grpSpPr>
        <p:sp>
          <p:nvSpPr>
            <p:cNvPr id="27" name="Rounded Rectangle 26"/>
            <p:cNvSpPr/>
            <p:nvPr/>
          </p:nvSpPr>
          <p:spPr>
            <a:xfrm>
              <a:off x="4726983" y="2250441"/>
              <a:ext cx="457200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633993" y="2265939"/>
              <a:ext cx="635431" cy="169277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SBJ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707071" y="3297792"/>
            <a:ext cx="789337" cy="228600"/>
            <a:chOff x="4633993" y="2242203"/>
            <a:chExt cx="789337" cy="228600"/>
          </a:xfrm>
        </p:grpSpPr>
        <p:sp>
          <p:nvSpPr>
            <p:cNvPr id="31" name="Rounded Rectangle 30"/>
            <p:cNvSpPr/>
            <p:nvPr/>
          </p:nvSpPr>
          <p:spPr>
            <a:xfrm>
              <a:off x="4735220" y="2242203"/>
              <a:ext cx="586053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633993" y="2265939"/>
              <a:ext cx="789337" cy="135681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NAME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486711" y="3297792"/>
            <a:ext cx="635431" cy="228600"/>
            <a:chOff x="4633993" y="2250441"/>
            <a:chExt cx="635431" cy="228600"/>
          </a:xfrm>
        </p:grpSpPr>
        <p:sp>
          <p:nvSpPr>
            <p:cNvPr id="34" name="Rounded Rectangle 33"/>
            <p:cNvSpPr/>
            <p:nvPr/>
          </p:nvSpPr>
          <p:spPr>
            <a:xfrm>
              <a:off x="4726983" y="2250441"/>
              <a:ext cx="457200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633993" y="2265939"/>
              <a:ext cx="635431" cy="169277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C00000"/>
                  </a:solidFill>
                </a:rPr>
                <a:t>TMP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948549" y="4169419"/>
            <a:ext cx="635431" cy="228600"/>
            <a:chOff x="4633993" y="2250441"/>
            <a:chExt cx="635431" cy="228600"/>
          </a:xfrm>
        </p:grpSpPr>
        <p:sp>
          <p:nvSpPr>
            <p:cNvPr id="37" name="Rounded Rectangle 36"/>
            <p:cNvSpPr/>
            <p:nvPr/>
          </p:nvSpPr>
          <p:spPr>
            <a:xfrm>
              <a:off x="4726983" y="2250441"/>
              <a:ext cx="457200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633993" y="2265939"/>
              <a:ext cx="635431" cy="169277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TMP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283851" y="3297792"/>
            <a:ext cx="789337" cy="228600"/>
            <a:chOff x="4633993" y="2242203"/>
            <a:chExt cx="789337" cy="228600"/>
          </a:xfrm>
        </p:grpSpPr>
        <p:sp>
          <p:nvSpPr>
            <p:cNvPr id="54" name="Rounded Rectangle 53"/>
            <p:cNvSpPr/>
            <p:nvPr/>
          </p:nvSpPr>
          <p:spPr>
            <a:xfrm>
              <a:off x="4735220" y="2242203"/>
              <a:ext cx="586053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633993" y="2265939"/>
              <a:ext cx="789337" cy="135681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ROOT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425087" y="4169419"/>
            <a:ext cx="899546" cy="228600"/>
            <a:chOff x="4601041" y="2242203"/>
            <a:chExt cx="899546" cy="228600"/>
          </a:xfrm>
        </p:grpSpPr>
        <p:sp>
          <p:nvSpPr>
            <p:cNvPr id="59" name="Rounded Rectangle 58"/>
            <p:cNvSpPr/>
            <p:nvPr/>
          </p:nvSpPr>
          <p:spPr>
            <a:xfrm>
              <a:off x="4735220" y="2242203"/>
              <a:ext cx="631595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4601041" y="2274177"/>
              <a:ext cx="899546" cy="136044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NMOD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258571" y="4169419"/>
            <a:ext cx="899546" cy="228600"/>
            <a:chOff x="4601041" y="2242203"/>
            <a:chExt cx="899546" cy="228600"/>
          </a:xfrm>
        </p:grpSpPr>
        <p:sp>
          <p:nvSpPr>
            <p:cNvPr id="62" name="Rounded Rectangle 61"/>
            <p:cNvSpPr/>
            <p:nvPr/>
          </p:nvSpPr>
          <p:spPr>
            <a:xfrm>
              <a:off x="4735220" y="2242203"/>
              <a:ext cx="631595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4601041" y="2274177"/>
              <a:ext cx="899546" cy="136044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NMOD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164960" y="4169419"/>
            <a:ext cx="899546" cy="228600"/>
            <a:chOff x="4601041" y="2242203"/>
            <a:chExt cx="899546" cy="228600"/>
          </a:xfrm>
        </p:grpSpPr>
        <p:sp>
          <p:nvSpPr>
            <p:cNvPr id="65" name="Rounded Rectangle 64"/>
            <p:cNvSpPr/>
            <p:nvPr/>
          </p:nvSpPr>
          <p:spPr>
            <a:xfrm>
              <a:off x="4735220" y="2242203"/>
              <a:ext cx="631595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4601041" y="2274177"/>
              <a:ext cx="899546" cy="136044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PMOD</a:t>
              </a:r>
            </a:p>
          </p:txBody>
        </p:sp>
      </p:grpSp>
      <p:cxnSp>
        <p:nvCxnSpPr>
          <p:cNvPr id="67" name="Curved Connector 66"/>
          <p:cNvCxnSpPr/>
          <p:nvPr/>
        </p:nvCxnSpPr>
        <p:spPr>
          <a:xfrm rot="16200000" flipH="1" flipV="1">
            <a:off x="3525945" y="2889085"/>
            <a:ext cx="8238" cy="856647"/>
          </a:xfrm>
          <a:prstGeom prst="curvedConnector3">
            <a:avLst>
              <a:gd name="adj1" fmla="val -2774945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6200000" flipV="1">
            <a:off x="4314335" y="2957342"/>
            <a:ext cx="8238" cy="720133"/>
          </a:xfrm>
          <a:prstGeom prst="curvedConnector3">
            <a:avLst>
              <a:gd name="adj1" fmla="val 2874945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5400000" flipH="1" flipV="1">
            <a:off x="5237354" y="2754456"/>
            <a:ext cx="8238" cy="1125907"/>
          </a:xfrm>
          <a:prstGeom prst="curvedConnector3">
            <a:avLst>
              <a:gd name="adj1" fmla="val 2874945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56" idx="0"/>
          </p:cNvCxnSpPr>
          <p:nvPr/>
        </p:nvCxnSpPr>
        <p:spPr>
          <a:xfrm rot="16200000" flipH="1" flipV="1">
            <a:off x="3456060" y="3131734"/>
            <a:ext cx="1032666" cy="1412254"/>
          </a:xfrm>
          <a:prstGeom prst="curvedConnector4">
            <a:avLst>
              <a:gd name="adj1" fmla="val -27586"/>
              <a:gd name="adj2" fmla="val 166573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/>
          <p:nvPr/>
        </p:nvCxnSpPr>
        <p:spPr>
          <a:xfrm rot="16200000" flipH="1">
            <a:off x="4418689" y="3201770"/>
            <a:ext cx="43825" cy="2348672"/>
          </a:xfrm>
          <a:prstGeom prst="curvedConnector3">
            <a:avLst>
              <a:gd name="adj1" fmla="val 621620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/>
          <p:nvPr/>
        </p:nvCxnSpPr>
        <p:spPr>
          <a:xfrm rot="5400000">
            <a:off x="5161743" y="3944825"/>
            <a:ext cx="12700" cy="906389"/>
          </a:xfrm>
          <a:prstGeom prst="curvedConnector3">
            <a:avLst>
              <a:gd name="adj1" fmla="val 1800000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/>
          <p:nvPr/>
        </p:nvCxnSpPr>
        <p:spPr>
          <a:xfrm rot="5400000">
            <a:off x="4745001" y="3528083"/>
            <a:ext cx="12700" cy="1739873"/>
          </a:xfrm>
          <a:prstGeom prst="curvedConnector3">
            <a:avLst>
              <a:gd name="adj1" fmla="val 1800000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8228811" y="3638348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~90%</a:t>
            </a:r>
            <a:endParaRPr lang="en-US" sz="1600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5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50">
            <a:extLst>
              <a:ext uri="{FF2B5EF4-FFF2-40B4-BE49-F238E27FC236}">
                <a16:creationId xmlns:a16="http://schemas.microsoft.com/office/drawing/2014/main" id="{978E545B-EB76-8148-A35B-150C48ADB264}"/>
              </a:ext>
            </a:extLst>
          </p:cNvPr>
          <p:cNvSpPr/>
          <p:nvPr/>
        </p:nvSpPr>
        <p:spPr>
          <a:xfrm>
            <a:off x="2660523" y="1529542"/>
            <a:ext cx="3794456" cy="1409445"/>
          </a:xfrm>
          <a:custGeom>
            <a:avLst/>
            <a:gdLst>
              <a:gd name="connsiteX0" fmla="*/ 614319 w 2588914"/>
              <a:gd name="connsiteY0" fmla="*/ 0 h 1129554"/>
              <a:gd name="connsiteX1" fmla="*/ 1974595 w 2588914"/>
              <a:gd name="connsiteY1" fmla="*/ 0 h 1129554"/>
              <a:gd name="connsiteX2" fmla="*/ 2588914 w 2588914"/>
              <a:gd name="connsiteY2" fmla="*/ 1129554 h 1129554"/>
              <a:gd name="connsiteX3" fmla="*/ 0 w 2588914"/>
              <a:gd name="connsiteY3" fmla="*/ 1129554 h 1129554"/>
              <a:gd name="connsiteX4" fmla="*/ 614319 w 2588914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8914" h="1129554">
                <a:moveTo>
                  <a:pt x="614319" y="0"/>
                </a:moveTo>
                <a:lnTo>
                  <a:pt x="1974595" y="0"/>
                </a:lnTo>
                <a:lnTo>
                  <a:pt x="2588914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7792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6CB448AD-9002-E140-A24C-AFF375496F61}"/>
              </a:ext>
            </a:extLst>
          </p:cNvPr>
          <p:cNvSpPr/>
          <p:nvPr/>
        </p:nvSpPr>
        <p:spPr>
          <a:xfrm>
            <a:off x="1663674" y="3089998"/>
            <a:ext cx="5788153" cy="1409445"/>
          </a:xfrm>
          <a:custGeom>
            <a:avLst/>
            <a:gdLst>
              <a:gd name="connsiteX0" fmla="*/ 614319 w 3949190"/>
              <a:gd name="connsiteY0" fmla="*/ 0 h 1129554"/>
              <a:gd name="connsiteX1" fmla="*/ 3334871 w 3949190"/>
              <a:gd name="connsiteY1" fmla="*/ 0 h 1129554"/>
              <a:gd name="connsiteX2" fmla="*/ 3949190 w 3949190"/>
              <a:gd name="connsiteY2" fmla="*/ 1129554 h 1129554"/>
              <a:gd name="connsiteX3" fmla="*/ 0 w 3949190"/>
              <a:gd name="connsiteY3" fmla="*/ 1129554 h 1129554"/>
              <a:gd name="connsiteX4" fmla="*/ 614319 w 3949190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190" h="1129554">
                <a:moveTo>
                  <a:pt x="614319" y="0"/>
                </a:moveTo>
                <a:lnTo>
                  <a:pt x="3334871" y="0"/>
                </a:lnTo>
                <a:lnTo>
                  <a:pt x="3949190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C17A9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1A54A3CF-BC91-5C43-8730-A8564FAEDE43}"/>
              </a:ext>
            </a:extLst>
          </p:cNvPr>
          <p:cNvSpPr/>
          <p:nvPr/>
        </p:nvSpPr>
        <p:spPr>
          <a:xfrm>
            <a:off x="666827" y="4650452"/>
            <a:ext cx="7781847" cy="1409445"/>
          </a:xfrm>
          <a:custGeom>
            <a:avLst/>
            <a:gdLst>
              <a:gd name="connsiteX0" fmla="*/ 614319 w 5309465"/>
              <a:gd name="connsiteY0" fmla="*/ 0 h 1129554"/>
              <a:gd name="connsiteX1" fmla="*/ 4695147 w 5309465"/>
              <a:gd name="connsiteY1" fmla="*/ 0 h 1129554"/>
              <a:gd name="connsiteX2" fmla="*/ 5309465 w 5309465"/>
              <a:gd name="connsiteY2" fmla="*/ 1129554 h 1129554"/>
              <a:gd name="connsiteX3" fmla="*/ 0 w 5309465"/>
              <a:gd name="connsiteY3" fmla="*/ 1129554 h 1129554"/>
              <a:gd name="connsiteX4" fmla="*/ 614319 w 5309465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9465" h="1129554">
                <a:moveTo>
                  <a:pt x="614319" y="0"/>
                </a:moveTo>
                <a:lnTo>
                  <a:pt x="4695147" y="0"/>
                </a:lnTo>
                <a:lnTo>
                  <a:pt x="5309465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F1C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1117277" y="6210906"/>
            <a:ext cx="7145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141141" y="5185897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Token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76929319-9B86-4842-96F1-0CFDF5989586}"/>
              </a:ext>
            </a:extLst>
          </p:cNvPr>
          <p:cNvSpPr txBox="1">
            <a:spLocks/>
          </p:cNvSpPr>
          <p:nvPr/>
        </p:nvSpPr>
        <p:spPr bwMode="auto">
          <a:xfrm>
            <a:off x="676274" y="2286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0" kern="1200" cap="none" baseline="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A brief overview of NLP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1117277" y="5124341"/>
            <a:ext cx="834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92601" y="5159676"/>
            <a:ext cx="985334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NNP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209519" y="5159676"/>
            <a:ext cx="683311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NNP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924414" y="5159676"/>
            <a:ext cx="650059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VBD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12083" y="5159676"/>
            <a:ext cx="1500830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166158" y="5159676"/>
            <a:ext cx="610017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IN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829419" y="5159676"/>
            <a:ext cx="154733" cy="6921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2765" y="5505726"/>
            <a:ext cx="68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DT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050997" y="5159676"/>
            <a:ext cx="1209774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JJ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305844" y="5159676"/>
            <a:ext cx="683311" cy="71119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NN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8264340" y="5261402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&gt;95%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159946" y="1188070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Level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7786645" y="1188070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Accuracy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2358552" y="3440223"/>
            <a:ext cx="4398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George Lowe died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Wednesday after a long-term</a:t>
            </a:r>
            <a:r>
              <a:rPr lang="zh-CN" alt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illness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8526CA-D4E4-FB49-89F2-2806E3495275}"/>
              </a:ext>
            </a:extLst>
          </p:cNvPr>
          <p:cNvSpPr txBox="1"/>
          <p:nvPr/>
        </p:nvSpPr>
        <p:spPr>
          <a:xfrm>
            <a:off x="159946" y="3638348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Sentence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640671" y="3297792"/>
            <a:ext cx="635431" cy="228600"/>
            <a:chOff x="4633993" y="2250441"/>
            <a:chExt cx="635431" cy="228600"/>
          </a:xfrm>
        </p:grpSpPr>
        <p:sp>
          <p:nvSpPr>
            <p:cNvPr id="27" name="Rounded Rectangle 26"/>
            <p:cNvSpPr/>
            <p:nvPr/>
          </p:nvSpPr>
          <p:spPr>
            <a:xfrm>
              <a:off x="4726983" y="2250441"/>
              <a:ext cx="457200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633993" y="2265939"/>
              <a:ext cx="635431" cy="169277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SBJ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707071" y="3297792"/>
            <a:ext cx="789337" cy="228600"/>
            <a:chOff x="4633993" y="2242203"/>
            <a:chExt cx="789337" cy="228600"/>
          </a:xfrm>
        </p:grpSpPr>
        <p:sp>
          <p:nvSpPr>
            <p:cNvPr id="31" name="Rounded Rectangle 30"/>
            <p:cNvSpPr/>
            <p:nvPr/>
          </p:nvSpPr>
          <p:spPr>
            <a:xfrm>
              <a:off x="4735220" y="2242203"/>
              <a:ext cx="586053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633993" y="2265939"/>
              <a:ext cx="789337" cy="135681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NAME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486711" y="3297792"/>
            <a:ext cx="635431" cy="228600"/>
            <a:chOff x="4633993" y="2250441"/>
            <a:chExt cx="635431" cy="228600"/>
          </a:xfrm>
        </p:grpSpPr>
        <p:sp>
          <p:nvSpPr>
            <p:cNvPr id="34" name="Rounded Rectangle 33"/>
            <p:cNvSpPr/>
            <p:nvPr/>
          </p:nvSpPr>
          <p:spPr>
            <a:xfrm>
              <a:off x="4726983" y="2250441"/>
              <a:ext cx="457200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633993" y="2265939"/>
              <a:ext cx="635431" cy="169277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C00000"/>
                  </a:solidFill>
                </a:rPr>
                <a:t>TMP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948549" y="4169419"/>
            <a:ext cx="635431" cy="228600"/>
            <a:chOff x="4633993" y="2250441"/>
            <a:chExt cx="635431" cy="228600"/>
          </a:xfrm>
        </p:grpSpPr>
        <p:sp>
          <p:nvSpPr>
            <p:cNvPr id="37" name="Rounded Rectangle 36"/>
            <p:cNvSpPr/>
            <p:nvPr/>
          </p:nvSpPr>
          <p:spPr>
            <a:xfrm>
              <a:off x="4726983" y="2250441"/>
              <a:ext cx="457200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633993" y="2265939"/>
              <a:ext cx="635431" cy="169277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TMP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283851" y="3297792"/>
            <a:ext cx="789337" cy="228600"/>
            <a:chOff x="4633993" y="2242203"/>
            <a:chExt cx="789337" cy="228600"/>
          </a:xfrm>
        </p:grpSpPr>
        <p:sp>
          <p:nvSpPr>
            <p:cNvPr id="54" name="Rounded Rectangle 53"/>
            <p:cNvSpPr/>
            <p:nvPr/>
          </p:nvSpPr>
          <p:spPr>
            <a:xfrm>
              <a:off x="4735220" y="2242203"/>
              <a:ext cx="586053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633993" y="2265939"/>
              <a:ext cx="789337" cy="135681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ROOT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425087" y="4169419"/>
            <a:ext cx="899546" cy="228600"/>
            <a:chOff x="4601041" y="2242203"/>
            <a:chExt cx="899546" cy="228600"/>
          </a:xfrm>
        </p:grpSpPr>
        <p:sp>
          <p:nvSpPr>
            <p:cNvPr id="59" name="Rounded Rectangle 58"/>
            <p:cNvSpPr/>
            <p:nvPr/>
          </p:nvSpPr>
          <p:spPr>
            <a:xfrm>
              <a:off x="4735220" y="2242203"/>
              <a:ext cx="631595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4601041" y="2274177"/>
              <a:ext cx="899546" cy="136044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NMOD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258571" y="4169419"/>
            <a:ext cx="899546" cy="228600"/>
            <a:chOff x="4601041" y="2242203"/>
            <a:chExt cx="899546" cy="228600"/>
          </a:xfrm>
        </p:grpSpPr>
        <p:sp>
          <p:nvSpPr>
            <p:cNvPr id="62" name="Rounded Rectangle 61"/>
            <p:cNvSpPr/>
            <p:nvPr/>
          </p:nvSpPr>
          <p:spPr>
            <a:xfrm>
              <a:off x="4735220" y="2242203"/>
              <a:ext cx="631595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4601041" y="2274177"/>
              <a:ext cx="899546" cy="136044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NMOD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164960" y="4169419"/>
            <a:ext cx="899546" cy="228600"/>
            <a:chOff x="4601041" y="2242203"/>
            <a:chExt cx="899546" cy="228600"/>
          </a:xfrm>
        </p:grpSpPr>
        <p:sp>
          <p:nvSpPr>
            <p:cNvPr id="65" name="Rounded Rectangle 64"/>
            <p:cNvSpPr/>
            <p:nvPr/>
          </p:nvSpPr>
          <p:spPr>
            <a:xfrm>
              <a:off x="4735220" y="2242203"/>
              <a:ext cx="631595" cy="228600"/>
            </a:xfrm>
            <a:prstGeom prst="roundRect">
              <a:avLst/>
            </a:prstGeom>
            <a:solidFill>
              <a:srgbClr val="D9ADB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4601041" y="2274177"/>
              <a:ext cx="899546" cy="136044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PMOD</a:t>
              </a:r>
            </a:p>
          </p:txBody>
        </p:sp>
      </p:grpSp>
      <p:cxnSp>
        <p:nvCxnSpPr>
          <p:cNvPr id="67" name="Curved Connector 66"/>
          <p:cNvCxnSpPr/>
          <p:nvPr/>
        </p:nvCxnSpPr>
        <p:spPr>
          <a:xfrm rot="16200000" flipH="1" flipV="1">
            <a:off x="3525945" y="2889085"/>
            <a:ext cx="8238" cy="856647"/>
          </a:xfrm>
          <a:prstGeom prst="curvedConnector3">
            <a:avLst>
              <a:gd name="adj1" fmla="val -2774945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6200000" flipV="1">
            <a:off x="4314335" y="2957342"/>
            <a:ext cx="8238" cy="720133"/>
          </a:xfrm>
          <a:prstGeom prst="curvedConnector3">
            <a:avLst>
              <a:gd name="adj1" fmla="val 2874945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5400000" flipH="1" flipV="1">
            <a:off x="5237354" y="2754456"/>
            <a:ext cx="8238" cy="1125907"/>
          </a:xfrm>
          <a:prstGeom prst="curvedConnector3">
            <a:avLst>
              <a:gd name="adj1" fmla="val 2874945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56" idx="0"/>
          </p:cNvCxnSpPr>
          <p:nvPr/>
        </p:nvCxnSpPr>
        <p:spPr>
          <a:xfrm rot="16200000" flipH="1" flipV="1">
            <a:off x="3456060" y="3131734"/>
            <a:ext cx="1032666" cy="1412254"/>
          </a:xfrm>
          <a:prstGeom prst="curvedConnector4">
            <a:avLst>
              <a:gd name="adj1" fmla="val -27586"/>
              <a:gd name="adj2" fmla="val 166573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/>
          <p:nvPr/>
        </p:nvCxnSpPr>
        <p:spPr>
          <a:xfrm rot="16200000" flipH="1">
            <a:off x="4418689" y="3201770"/>
            <a:ext cx="43825" cy="2348672"/>
          </a:xfrm>
          <a:prstGeom prst="curvedConnector3">
            <a:avLst>
              <a:gd name="adj1" fmla="val 621620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/>
          <p:nvPr/>
        </p:nvCxnSpPr>
        <p:spPr>
          <a:xfrm rot="5400000">
            <a:off x="5161743" y="3944825"/>
            <a:ext cx="12700" cy="906389"/>
          </a:xfrm>
          <a:prstGeom prst="curvedConnector3">
            <a:avLst>
              <a:gd name="adj1" fmla="val 1800000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urved Connector 72"/>
          <p:cNvCxnSpPr/>
          <p:nvPr/>
        </p:nvCxnSpPr>
        <p:spPr>
          <a:xfrm rot="5400000">
            <a:off x="4745001" y="3528083"/>
            <a:ext cx="12700" cy="1739873"/>
          </a:xfrm>
          <a:prstGeom prst="curvedConnector3">
            <a:avLst>
              <a:gd name="adj1" fmla="val 1800000"/>
            </a:avLst>
          </a:prstGeom>
          <a:ln w="28575"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8264340" y="3638348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~90%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0DEEB9-74B1-0C47-9C02-E52DAA56675B}"/>
              </a:ext>
            </a:extLst>
          </p:cNvPr>
          <p:cNvSpPr txBox="1"/>
          <p:nvPr/>
        </p:nvSpPr>
        <p:spPr>
          <a:xfrm>
            <a:off x="3120713" y="2080884"/>
            <a:ext cx="3016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Lowe: long-term illness --&gt; died on 03-20-2013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B959E80-D18F-244D-9D76-4CE865449B00}"/>
              </a:ext>
            </a:extLst>
          </p:cNvPr>
          <p:cNvSpPr txBox="1"/>
          <p:nvPr/>
        </p:nvSpPr>
        <p:spPr>
          <a:xfrm>
            <a:off x="159946" y="2030897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Situation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5930734" y="2830079"/>
            <a:ext cx="3174732" cy="330727"/>
          </a:xfrm>
          <a:prstGeom prst="roundRect">
            <a:avLst/>
          </a:prstGeom>
          <a:solidFill>
            <a:srgbClr val="B4C3E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916827" y="2817317"/>
            <a:ext cx="3221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no activities after death</a:t>
            </a:r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3943053" y="1564425"/>
            <a:ext cx="2405686" cy="616675"/>
            <a:chOff x="4049293" y="1414219"/>
            <a:chExt cx="2405686" cy="616675"/>
          </a:xfrm>
        </p:grpSpPr>
        <p:sp>
          <p:nvSpPr>
            <p:cNvPr id="80" name="Right Brace 79"/>
            <p:cNvSpPr/>
            <p:nvPr/>
          </p:nvSpPr>
          <p:spPr>
            <a:xfrm rot="16200000">
              <a:off x="5041678" y="939768"/>
              <a:ext cx="240309" cy="1941944"/>
            </a:xfrm>
            <a:prstGeom prst="rightBrace">
              <a:avLst>
                <a:gd name="adj1" fmla="val 31295"/>
                <a:gd name="adj2" fmla="val 50000"/>
              </a:avLst>
            </a:prstGeom>
            <a:ln w="38100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4172343" y="1475816"/>
              <a:ext cx="1938360" cy="278234"/>
            </a:xfrm>
            <a:prstGeom prst="roundRect">
              <a:avLst/>
            </a:prstGeom>
            <a:solidFill>
              <a:srgbClr val="B4C3E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049293" y="1414219"/>
              <a:ext cx="24056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 often &gt;10 years </a:t>
              </a:r>
              <a:endParaRPr lang="en-US" dirty="0"/>
            </a:p>
          </p:txBody>
        </p:sp>
      </p:grpSp>
      <p:sp>
        <p:nvSpPr>
          <p:cNvPr id="2" name="Right Brace 1"/>
          <p:cNvSpPr/>
          <p:nvPr/>
        </p:nvSpPr>
        <p:spPr>
          <a:xfrm rot="5400000">
            <a:off x="4688333" y="1646279"/>
            <a:ext cx="240309" cy="2335633"/>
          </a:xfrm>
          <a:prstGeom prst="rightBrace">
            <a:avLst>
              <a:gd name="adj1" fmla="val 31295"/>
              <a:gd name="adj2" fmla="val 12327"/>
            </a:avLst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7844983" y="2034159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Not robust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7B446AE-8101-E345-8C46-B2BBABEDEFB0}"/>
              </a:ext>
            </a:extLst>
          </p:cNvPr>
          <p:cNvGrpSpPr/>
          <p:nvPr/>
        </p:nvGrpSpPr>
        <p:grpSpPr>
          <a:xfrm>
            <a:off x="2752953" y="1740736"/>
            <a:ext cx="1078981" cy="400110"/>
            <a:chOff x="4120647" y="1414219"/>
            <a:chExt cx="1078981" cy="400110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AF875A60-C5F0-564B-84D0-F4ED12BCF84E}"/>
                </a:ext>
              </a:extLst>
            </p:cNvPr>
            <p:cNvSpPr/>
            <p:nvPr/>
          </p:nvSpPr>
          <p:spPr>
            <a:xfrm>
              <a:off x="4172343" y="1475815"/>
              <a:ext cx="883249" cy="304427"/>
            </a:xfrm>
            <a:prstGeom prst="roundRect">
              <a:avLst/>
            </a:prstGeom>
            <a:solidFill>
              <a:srgbClr val="B4C3E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816D95B-1E5C-784A-B19A-0B949FB152E9}"/>
                </a:ext>
              </a:extLst>
            </p:cNvPr>
            <p:cNvSpPr/>
            <p:nvPr/>
          </p:nvSpPr>
          <p:spPr>
            <a:xfrm>
              <a:off x="4120647" y="1414219"/>
              <a:ext cx="107898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Person</a:t>
              </a:r>
              <a:endParaRPr lang="en-US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81320A0-B808-024A-86D8-A09B9B9A65BF}"/>
              </a:ext>
            </a:extLst>
          </p:cNvPr>
          <p:cNvGrpSpPr/>
          <p:nvPr/>
        </p:nvGrpSpPr>
        <p:grpSpPr>
          <a:xfrm>
            <a:off x="5954747" y="2350271"/>
            <a:ext cx="1890235" cy="707886"/>
            <a:chOff x="4120647" y="1414219"/>
            <a:chExt cx="1078981" cy="707886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E76454BE-6E80-2944-A6AF-A84193CC5705}"/>
                </a:ext>
              </a:extLst>
            </p:cNvPr>
            <p:cNvSpPr/>
            <p:nvPr/>
          </p:nvSpPr>
          <p:spPr>
            <a:xfrm>
              <a:off x="4172343" y="1475815"/>
              <a:ext cx="883249" cy="304427"/>
            </a:xfrm>
            <a:prstGeom prst="roundRect">
              <a:avLst/>
            </a:prstGeom>
            <a:solidFill>
              <a:srgbClr val="B4C3E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FF1F376-B936-6D47-AF8D-DCF03DAA85B6}"/>
                </a:ext>
              </a:extLst>
            </p:cNvPr>
            <p:cNvSpPr/>
            <p:nvPr/>
          </p:nvSpPr>
          <p:spPr>
            <a:xfrm>
              <a:off x="4120647" y="1414219"/>
              <a:ext cx="10789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entury Gothic" charset="0"/>
                  <a:ea typeface="Century Gothic" charset="0"/>
                  <a:cs typeface="Century Gothic" charset="0"/>
                </a:rPr>
                <a:t>Wednesday</a:t>
              </a:r>
              <a:endParaRPr lang="en-US" sz="1200" dirty="0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4D37E9D0-9282-6646-A180-8D6C816E8EB4}"/>
              </a:ext>
            </a:extLst>
          </p:cNvPr>
          <p:cNvSpPr txBox="1"/>
          <p:nvPr/>
        </p:nvSpPr>
        <p:spPr>
          <a:xfrm>
            <a:off x="159946" y="3927716"/>
            <a:ext cx="1649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(dependency)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D6B4F21-01D2-6D45-8B73-B56A928ECB19}"/>
              </a:ext>
            </a:extLst>
          </p:cNvPr>
          <p:cNvSpPr txBox="1"/>
          <p:nvPr/>
        </p:nvSpPr>
        <p:spPr>
          <a:xfrm>
            <a:off x="141141" y="545211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(POS)</a:t>
            </a:r>
          </a:p>
        </p:txBody>
      </p:sp>
    </p:spTree>
    <p:extLst>
      <p:ext uri="{BB962C8B-B14F-4D97-AF65-F5344CB8AC3E}">
        <p14:creationId xmlns:p14="http://schemas.microsoft.com/office/powerpoint/2010/main" val="254920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 animBg="1"/>
      <p:bldP spid="76" grpId="0"/>
      <p:bldP spid="2" grpId="0" animBg="1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C9AF2-5F5D-1A46-9E57-BE3CEC358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>
                    <a:lumMod val="95000"/>
                    <a:lumOff val="5000"/>
                  </a:srgbClr>
                </a:solidFill>
              </a:rPr>
              <a:t>Where are we in NLP?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34008-2C2B-F843-93BB-4F25DC2D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899" y="1037398"/>
            <a:ext cx="5291301" cy="212775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2">
                    <a:lumMod val="85000"/>
                    <a:lumOff val="15000"/>
                  </a:schemeClr>
                </a:solidFill>
              </a:rPr>
              <a:t>It’s time to study situation and event</a:t>
            </a:r>
          </a:p>
          <a:p>
            <a:pPr lvl="1"/>
            <a:r>
              <a:rPr lang="en-US" dirty="0">
                <a:solidFill>
                  <a:schemeClr val="bg2">
                    <a:lumMod val="85000"/>
                    <a:lumOff val="15000"/>
                  </a:schemeClr>
                </a:solidFill>
              </a:rPr>
              <a:t>what is going on</a:t>
            </a:r>
          </a:p>
          <a:p>
            <a:pPr lvl="1"/>
            <a:r>
              <a:rPr lang="en-US" dirty="0">
                <a:solidFill>
                  <a:schemeClr val="bg2">
                    <a:lumMod val="85000"/>
                    <a:lumOff val="15000"/>
                  </a:schemeClr>
                </a:solidFill>
              </a:rPr>
              <a:t>what is the cause and effect</a:t>
            </a:r>
          </a:p>
          <a:p>
            <a:pPr lvl="1"/>
            <a:r>
              <a:rPr lang="en-US" dirty="0">
                <a:solidFill>
                  <a:schemeClr val="bg2">
                    <a:lumMod val="85000"/>
                    <a:lumOff val="15000"/>
                  </a:schemeClr>
                </a:solidFill>
              </a:rPr>
              <a:t>how things unfold along time</a:t>
            </a:r>
          </a:p>
          <a:p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7DC9E12-84B9-D542-BB2D-F925103A20E8}"/>
              </a:ext>
            </a:extLst>
          </p:cNvPr>
          <p:cNvSpPr/>
          <p:nvPr/>
        </p:nvSpPr>
        <p:spPr>
          <a:xfrm>
            <a:off x="3053977" y="2061158"/>
            <a:ext cx="897436" cy="825062"/>
          </a:xfrm>
          <a:custGeom>
            <a:avLst/>
            <a:gdLst>
              <a:gd name="connsiteX0" fmla="*/ 614319 w 1228638"/>
              <a:gd name="connsiteY0" fmla="*/ 0 h 1129554"/>
              <a:gd name="connsiteX1" fmla="*/ 1228638 w 1228638"/>
              <a:gd name="connsiteY1" fmla="*/ 1129554 h 1129554"/>
              <a:gd name="connsiteX2" fmla="*/ 0 w 1228638"/>
              <a:gd name="connsiteY2" fmla="*/ 1129554 h 1129554"/>
              <a:gd name="connsiteX3" fmla="*/ 614319 w 1228638"/>
              <a:gd name="connsiteY3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38" h="1129554">
                <a:moveTo>
                  <a:pt x="614319" y="0"/>
                </a:moveTo>
                <a:lnTo>
                  <a:pt x="1228638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66608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78E545B-EB76-8148-A35B-150C48ADB264}"/>
              </a:ext>
            </a:extLst>
          </p:cNvPr>
          <p:cNvSpPr/>
          <p:nvPr/>
        </p:nvSpPr>
        <p:spPr>
          <a:xfrm>
            <a:off x="2557183" y="2974618"/>
            <a:ext cx="1891025" cy="825062"/>
          </a:xfrm>
          <a:custGeom>
            <a:avLst/>
            <a:gdLst>
              <a:gd name="connsiteX0" fmla="*/ 614319 w 2588914"/>
              <a:gd name="connsiteY0" fmla="*/ 0 h 1129554"/>
              <a:gd name="connsiteX1" fmla="*/ 1974595 w 2588914"/>
              <a:gd name="connsiteY1" fmla="*/ 0 h 1129554"/>
              <a:gd name="connsiteX2" fmla="*/ 2588914 w 2588914"/>
              <a:gd name="connsiteY2" fmla="*/ 1129554 h 1129554"/>
              <a:gd name="connsiteX3" fmla="*/ 0 w 2588914"/>
              <a:gd name="connsiteY3" fmla="*/ 1129554 h 1129554"/>
              <a:gd name="connsiteX4" fmla="*/ 614319 w 2588914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8914" h="1129554">
                <a:moveTo>
                  <a:pt x="614319" y="0"/>
                </a:moveTo>
                <a:lnTo>
                  <a:pt x="1974595" y="0"/>
                </a:lnTo>
                <a:lnTo>
                  <a:pt x="2588914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7792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CB448AD-9002-E140-A24C-AFF375496F61}"/>
              </a:ext>
            </a:extLst>
          </p:cNvPr>
          <p:cNvSpPr/>
          <p:nvPr/>
        </p:nvSpPr>
        <p:spPr>
          <a:xfrm>
            <a:off x="2060388" y="3888079"/>
            <a:ext cx="2884614" cy="825062"/>
          </a:xfrm>
          <a:custGeom>
            <a:avLst/>
            <a:gdLst>
              <a:gd name="connsiteX0" fmla="*/ 614319 w 3949190"/>
              <a:gd name="connsiteY0" fmla="*/ 0 h 1129554"/>
              <a:gd name="connsiteX1" fmla="*/ 3334871 w 3949190"/>
              <a:gd name="connsiteY1" fmla="*/ 0 h 1129554"/>
              <a:gd name="connsiteX2" fmla="*/ 3949190 w 3949190"/>
              <a:gd name="connsiteY2" fmla="*/ 1129554 h 1129554"/>
              <a:gd name="connsiteX3" fmla="*/ 0 w 3949190"/>
              <a:gd name="connsiteY3" fmla="*/ 1129554 h 1129554"/>
              <a:gd name="connsiteX4" fmla="*/ 614319 w 3949190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190" h="1129554">
                <a:moveTo>
                  <a:pt x="614319" y="0"/>
                </a:moveTo>
                <a:lnTo>
                  <a:pt x="3334871" y="0"/>
                </a:lnTo>
                <a:lnTo>
                  <a:pt x="3949190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C17A9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A54A3CF-BC91-5C43-8730-A8564FAEDE43}"/>
              </a:ext>
            </a:extLst>
          </p:cNvPr>
          <p:cNvSpPr/>
          <p:nvPr/>
        </p:nvSpPr>
        <p:spPr>
          <a:xfrm>
            <a:off x="1563594" y="4801539"/>
            <a:ext cx="3878202" cy="825062"/>
          </a:xfrm>
          <a:custGeom>
            <a:avLst/>
            <a:gdLst>
              <a:gd name="connsiteX0" fmla="*/ 614319 w 5309465"/>
              <a:gd name="connsiteY0" fmla="*/ 0 h 1129554"/>
              <a:gd name="connsiteX1" fmla="*/ 4695147 w 5309465"/>
              <a:gd name="connsiteY1" fmla="*/ 0 h 1129554"/>
              <a:gd name="connsiteX2" fmla="*/ 5309465 w 5309465"/>
              <a:gd name="connsiteY2" fmla="*/ 1129554 h 1129554"/>
              <a:gd name="connsiteX3" fmla="*/ 0 w 5309465"/>
              <a:gd name="connsiteY3" fmla="*/ 1129554 h 1129554"/>
              <a:gd name="connsiteX4" fmla="*/ 614319 w 5309465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9465" h="1129554">
                <a:moveTo>
                  <a:pt x="614319" y="0"/>
                </a:moveTo>
                <a:lnTo>
                  <a:pt x="4695147" y="0"/>
                </a:lnTo>
                <a:lnTo>
                  <a:pt x="5309465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F1C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B6AC4F5-A568-3B49-B6A4-D98D933D56BE}"/>
              </a:ext>
            </a:extLst>
          </p:cNvPr>
          <p:cNvSpPr/>
          <p:nvPr/>
        </p:nvSpPr>
        <p:spPr>
          <a:xfrm>
            <a:off x="1066800" y="5715000"/>
            <a:ext cx="4871791" cy="825062"/>
          </a:xfrm>
          <a:custGeom>
            <a:avLst/>
            <a:gdLst>
              <a:gd name="connsiteX0" fmla="*/ 614319 w 6669741"/>
              <a:gd name="connsiteY0" fmla="*/ 0 h 1129554"/>
              <a:gd name="connsiteX1" fmla="*/ 6055422 w 6669741"/>
              <a:gd name="connsiteY1" fmla="*/ 0 h 1129554"/>
              <a:gd name="connsiteX2" fmla="*/ 6669741 w 6669741"/>
              <a:gd name="connsiteY2" fmla="*/ 1129554 h 1129554"/>
              <a:gd name="connsiteX3" fmla="*/ 0 w 6669741"/>
              <a:gd name="connsiteY3" fmla="*/ 1129554 h 1129554"/>
              <a:gd name="connsiteX4" fmla="*/ 614319 w 6669741"/>
              <a:gd name="connsiteY4" fmla="*/ 0 h 112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9741" h="1129554">
                <a:moveTo>
                  <a:pt x="614319" y="0"/>
                </a:moveTo>
                <a:lnTo>
                  <a:pt x="6055422" y="0"/>
                </a:lnTo>
                <a:lnTo>
                  <a:pt x="6669741" y="1129554"/>
                </a:lnTo>
                <a:lnTo>
                  <a:pt x="0" y="1129554"/>
                </a:lnTo>
                <a:lnTo>
                  <a:pt x="614319" y="0"/>
                </a:lnTo>
                <a:close/>
              </a:path>
            </a:pathLst>
          </a:custGeom>
          <a:solidFill>
            <a:srgbClr val="E6E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578E08-3306-D141-9336-BE27C3B572BE}"/>
              </a:ext>
            </a:extLst>
          </p:cNvPr>
          <p:cNvSpPr txBox="1"/>
          <p:nvPr/>
        </p:nvSpPr>
        <p:spPr>
          <a:xfrm>
            <a:off x="2630946" y="5966000"/>
            <a:ext cx="1874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Methodology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68A2D-772B-4144-9FC4-7A79BDD1E1A3}"/>
              </a:ext>
            </a:extLst>
          </p:cNvPr>
          <p:cNvSpPr txBox="1"/>
          <p:nvPr/>
        </p:nvSpPr>
        <p:spPr>
          <a:xfrm>
            <a:off x="3014866" y="5035434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Token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526CA-D4E4-FB49-89F2-2806E3495275}"/>
              </a:ext>
            </a:extLst>
          </p:cNvPr>
          <p:cNvSpPr txBox="1"/>
          <p:nvPr/>
        </p:nvSpPr>
        <p:spPr>
          <a:xfrm>
            <a:off x="2829719" y="4113023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Sentence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959E80-D18F-244D-9D76-4CE865449B00}"/>
              </a:ext>
            </a:extLst>
          </p:cNvPr>
          <p:cNvSpPr txBox="1"/>
          <p:nvPr/>
        </p:nvSpPr>
        <p:spPr>
          <a:xfrm>
            <a:off x="2882618" y="3279184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Situation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7DAE2-E902-D740-B555-1E19FAEAD5E8}"/>
              </a:ext>
            </a:extLst>
          </p:cNvPr>
          <p:cNvSpPr txBox="1"/>
          <p:nvPr/>
        </p:nvSpPr>
        <p:spPr>
          <a:xfrm>
            <a:off x="3330060" y="2357617"/>
            <a:ext cx="440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…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203338" y="4629146"/>
            <a:ext cx="1024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Robust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ight Brace 39"/>
          <p:cNvSpPr/>
          <p:nvPr/>
        </p:nvSpPr>
        <p:spPr>
          <a:xfrm>
            <a:off x="6663634" y="3943401"/>
            <a:ext cx="229434" cy="1683199"/>
          </a:xfrm>
          <a:prstGeom prst="rightBrace">
            <a:avLst/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DDE9B552-1758-344E-9337-CA491979E956}"/>
              </a:ext>
            </a:extLst>
          </p:cNvPr>
          <p:cNvSpPr/>
          <p:nvPr/>
        </p:nvSpPr>
        <p:spPr>
          <a:xfrm rot="10800000">
            <a:off x="916023" y="2357617"/>
            <a:ext cx="229432" cy="4194923"/>
          </a:xfrm>
          <a:prstGeom prst="downArrow">
            <a:avLst>
              <a:gd name="adj1" fmla="val 50000"/>
              <a:gd name="adj2" fmla="val 70102"/>
            </a:avLst>
          </a:prstGeom>
          <a:solidFill>
            <a:schemeClr val="bg2">
              <a:lumMod val="65000"/>
              <a:lumOff val="3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DBB43A-B76B-0C43-916A-D709C49AD867}"/>
              </a:ext>
            </a:extLst>
          </p:cNvPr>
          <p:cNvSpPr txBox="1"/>
          <p:nvPr/>
        </p:nvSpPr>
        <p:spPr>
          <a:xfrm>
            <a:off x="-26083" y="6035199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~1990’s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24D9F7-202E-F64A-9EF0-F86EA068650D}"/>
              </a:ext>
            </a:extLst>
          </p:cNvPr>
          <p:cNvSpPr txBox="1"/>
          <p:nvPr/>
        </p:nvSpPr>
        <p:spPr>
          <a:xfrm>
            <a:off x="-26083" y="5073907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~2000’s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8633E4-1687-264E-9B16-3718E9C7ABB1}"/>
              </a:ext>
            </a:extLst>
          </p:cNvPr>
          <p:cNvSpPr txBox="1"/>
          <p:nvPr/>
        </p:nvSpPr>
        <p:spPr>
          <a:xfrm>
            <a:off x="-26083" y="4124337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~2010’s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A0C54-1B53-0A4A-8152-06EA84A59EF8}"/>
              </a:ext>
            </a:extLst>
          </p:cNvPr>
          <p:cNvSpPr txBox="1"/>
          <p:nvPr/>
        </p:nvSpPr>
        <p:spPr>
          <a:xfrm>
            <a:off x="59664" y="3174767"/>
            <a:ext cx="736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Now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E79A62-F4FD-004E-BD3A-65A987B6695D}"/>
              </a:ext>
            </a:extLst>
          </p:cNvPr>
          <p:cNvSpPr/>
          <p:nvPr/>
        </p:nvSpPr>
        <p:spPr>
          <a:xfrm>
            <a:off x="6324600" y="5973643"/>
            <a:ext cx="2372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Machine learning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987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8" grpId="0"/>
      <p:bldP spid="40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3F64C7-D547-7746-8C3C-26DBDC066795}"/>
              </a:ext>
            </a:extLst>
          </p:cNvPr>
          <p:cNvCxnSpPr>
            <a:cxnSpLocks/>
          </p:cNvCxnSpPr>
          <p:nvPr/>
        </p:nvCxnSpPr>
        <p:spPr>
          <a:xfrm flipV="1">
            <a:off x="6858000" y="4055517"/>
            <a:ext cx="0" cy="1073219"/>
          </a:xfrm>
          <a:prstGeom prst="line">
            <a:avLst/>
          </a:prstGeom>
          <a:ln w="19050">
            <a:solidFill>
              <a:srgbClr val="7792C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B4AD11-0FDB-5249-84F9-25A3E58D69FF}"/>
              </a:ext>
            </a:extLst>
          </p:cNvPr>
          <p:cNvCxnSpPr>
            <a:cxnSpLocks/>
          </p:cNvCxnSpPr>
          <p:nvPr/>
        </p:nvCxnSpPr>
        <p:spPr>
          <a:xfrm flipV="1">
            <a:off x="2286000" y="4055517"/>
            <a:ext cx="0" cy="1073219"/>
          </a:xfrm>
          <a:prstGeom prst="line">
            <a:avLst/>
          </a:prstGeom>
          <a:ln w="19050">
            <a:solidFill>
              <a:srgbClr val="F1CEC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90A4AA-906D-4691-8965-B46C5599291D}"/>
              </a:ext>
            </a:extLst>
          </p:cNvPr>
          <p:cNvGrpSpPr/>
          <p:nvPr/>
        </p:nvGrpSpPr>
        <p:grpSpPr>
          <a:xfrm>
            <a:off x="5257800" y="1549908"/>
            <a:ext cx="3062010" cy="2505609"/>
            <a:chOff x="5275728" y="1024238"/>
            <a:chExt cx="3062010" cy="25056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95E8A5A-0790-4245-98FE-C03CC313DCF1}"/>
                </a:ext>
              </a:extLst>
            </p:cNvPr>
            <p:cNvSpPr/>
            <p:nvPr/>
          </p:nvSpPr>
          <p:spPr>
            <a:xfrm>
              <a:off x="5275728" y="2539247"/>
              <a:ext cx="3062010" cy="990600"/>
            </a:xfrm>
            <a:prstGeom prst="roundRect">
              <a:avLst/>
            </a:prstGeom>
            <a:solidFill>
              <a:srgbClr val="7792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u="sng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Police used tear gas</a:t>
              </a:r>
            </a:p>
          </p:txBody>
        </p:sp>
        <p:pic>
          <p:nvPicPr>
            <p:cNvPr id="2050" name="Picture 2" descr="Image result for police tear gas">
              <a:extLst>
                <a:ext uri="{FF2B5EF4-FFF2-40B4-BE49-F238E27FC236}">
                  <a16:creationId xmlns:a16="http://schemas.microsoft.com/office/drawing/2014/main" id="{C1288562-6DD3-4876-8B01-E51542E27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959" y="1024238"/>
              <a:ext cx="2337547" cy="1425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29D606-D205-4B1D-9975-395A797DFC52}"/>
              </a:ext>
            </a:extLst>
          </p:cNvPr>
          <p:cNvGrpSpPr/>
          <p:nvPr/>
        </p:nvGrpSpPr>
        <p:grpSpPr>
          <a:xfrm>
            <a:off x="806262" y="1545402"/>
            <a:ext cx="3062009" cy="2510115"/>
            <a:chOff x="806262" y="1019732"/>
            <a:chExt cx="3062009" cy="251011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0CFC6B0-C1C5-4697-8152-600DD0770FAD}"/>
                </a:ext>
              </a:extLst>
            </p:cNvPr>
            <p:cNvSpPr/>
            <p:nvPr/>
          </p:nvSpPr>
          <p:spPr>
            <a:xfrm>
              <a:off x="806262" y="2539247"/>
              <a:ext cx="3062009" cy="990600"/>
            </a:xfrm>
            <a:prstGeom prst="roundRect">
              <a:avLst/>
            </a:prstGeom>
            <a:solidFill>
              <a:srgbClr val="F1C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u="sng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People were angry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66BF47-565A-4441-B6A3-52EAF27E4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258" y="1019732"/>
              <a:ext cx="2984015" cy="142984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DFD349-305A-AA48-BED5-EA21B3CB16DD}"/>
              </a:ext>
            </a:extLst>
          </p:cNvPr>
          <p:cNvGrpSpPr/>
          <p:nvPr/>
        </p:nvGrpSpPr>
        <p:grpSpPr>
          <a:xfrm>
            <a:off x="676274" y="5128736"/>
            <a:ext cx="8136856" cy="738664"/>
            <a:chOff x="676274" y="4603066"/>
            <a:chExt cx="8136856" cy="73866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99AC8FA-F7B9-429C-BC27-EFBA5068EEE7}"/>
                </a:ext>
              </a:extLst>
            </p:cNvPr>
            <p:cNvCxnSpPr>
              <a:cxnSpLocks/>
            </p:cNvCxnSpPr>
            <p:nvPr/>
          </p:nvCxnSpPr>
          <p:spPr>
            <a:xfrm>
              <a:off x="676274" y="4603066"/>
              <a:ext cx="8066555" cy="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32F63B-7793-0947-B9AA-925E43C0D74A}"/>
                </a:ext>
              </a:extLst>
            </p:cNvPr>
            <p:cNvSpPr txBox="1"/>
            <p:nvPr/>
          </p:nvSpPr>
          <p:spPr>
            <a:xfrm>
              <a:off x="7947187" y="4603066"/>
              <a:ext cx="865943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>
                <a:spcBef>
                  <a:spcPct val="20000"/>
                </a:spcBef>
                <a:buClr>
                  <a:srgbClr val="000080"/>
                </a:buClr>
              </a:pPr>
              <a:r>
                <a:rPr lang="en-US" sz="2400" dirty="0">
                  <a:solidFill>
                    <a:schemeClr val="bg2"/>
                  </a:solidFill>
                  <a:latin typeface="Century Gothic" panose="020B0502020202020204" pitchFamily="34" charset="0"/>
                  <a:ea typeface="Courier" charset="0"/>
                  <a:cs typeface="Courier" charset="0"/>
                  <a:sym typeface="Wingdings" panose="05000000000000000000" pitchFamily="2" charset="2"/>
                </a:rPr>
                <a:t>Time</a:t>
              </a:r>
              <a:endParaRPr lang="en-US" sz="2400" dirty="0">
                <a:solidFill>
                  <a:schemeClr val="bg2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9293B56-54CB-6E4C-ABD1-04FBEDAD10FE}"/>
              </a:ext>
            </a:extLst>
          </p:cNvPr>
          <p:cNvSpPr/>
          <p:nvPr/>
        </p:nvSpPr>
        <p:spPr>
          <a:xfrm>
            <a:off x="2214562" y="5053836"/>
            <a:ext cx="142875" cy="142875"/>
          </a:xfrm>
          <a:prstGeom prst="ellipse">
            <a:avLst/>
          </a:prstGeom>
          <a:solidFill>
            <a:srgbClr val="C17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ircle: Hollow 29">
            <a:extLst>
              <a:ext uri="{FF2B5EF4-FFF2-40B4-BE49-F238E27FC236}">
                <a16:creationId xmlns:a16="http://schemas.microsoft.com/office/drawing/2014/main" id="{3C5396A2-2D8D-874D-A95A-FB13918A79A0}"/>
              </a:ext>
            </a:extLst>
          </p:cNvPr>
          <p:cNvSpPr/>
          <p:nvPr/>
        </p:nvSpPr>
        <p:spPr>
          <a:xfrm>
            <a:off x="2125265" y="4964538"/>
            <a:ext cx="321470" cy="321470"/>
          </a:xfrm>
          <a:prstGeom prst="donut">
            <a:avLst>
              <a:gd name="adj" fmla="val 5281"/>
            </a:avLst>
          </a:prstGeom>
          <a:solidFill>
            <a:srgbClr val="F1CEC3"/>
          </a:solidFill>
          <a:ln>
            <a:solidFill>
              <a:srgbClr val="F1C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A1F03C-8225-4847-BA7C-1FCAD02B3BE5}"/>
              </a:ext>
            </a:extLst>
          </p:cNvPr>
          <p:cNvSpPr/>
          <p:nvPr/>
        </p:nvSpPr>
        <p:spPr>
          <a:xfrm>
            <a:off x="6794897" y="5053836"/>
            <a:ext cx="142875" cy="142875"/>
          </a:xfrm>
          <a:prstGeom prst="ellipse">
            <a:avLst/>
          </a:prstGeom>
          <a:solidFill>
            <a:srgbClr val="7792CB"/>
          </a:solidFill>
          <a:ln>
            <a:solidFill>
              <a:srgbClr val="7792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ircle: Hollow 29">
            <a:extLst>
              <a:ext uri="{FF2B5EF4-FFF2-40B4-BE49-F238E27FC236}">
                <a16:creationId xmlns:a16="http://schemas.microsoft.com/office/drawing/2014/main" id="{4056CE39-5983-144E-9BC3-653E97736853}"/>
              </a:ext>
            </a:extLst>
          </p:cNvPr>
          <p:cNvSpPr/>
          <p:nvPr/>
        </p:nvSpPr>
        <p:spPr>
          <a:xfrm>
            <a:off x="6705600" y="4964538"/>
            <a:ext cx="321470" cy="321470"/>
          </a:xfrm>
          <a:prstGeom prst="donut">
            <a:avLst>
              <a:gd name="adj" fmla="val 5281"/>
            </a:avLst>
          </a:prstGeom>
          <a:solidFill>
            <a:srgbClr val="7792CB"/>
          </a:solidFill>
          <a:ln>
            <a:solidFill>
              <a:srgbClr val="7792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5258" y="5594864"/>
            <a:ext cx="7594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People </a:t>
            </a:r>
            <a:r>
              <a:rPr lang="en-US" sz="24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were</a:t>
            </a:r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angry </a:t>
            </a:r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at something (and ended in violent conflicts with the police)</a:t>
            </a:r>
            <a:r>
              <a:rPr lang="mr-IN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…</a:t>
            </a:r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The police finally </a:t>
            </a:r>
            <a:r>
              <a:rPr lang="en-US" sz="24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used tear gas </a:t>
            </a:r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(to restore order).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D8FE9A6-33D8-7746-BC05-C7B48D924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look at two events</a:t>
            </a:r>
          </a:p>
        </p:txBody>
      </p:sp>
    </p:spTree>
    <p:extLst>
      <p:ext uri="{BB962C8B-B14F-4D97-AF65-F5344CB8AC3E}">
        <p14:creationId xmlns:p14="http://schemas.microsoft.com/office/powerpoint/2010/main" val="21987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3F64C7-D547-7746-8C3C-26DBDC066795}"/>
              </a:ext>
            </a:extLst>
          </p:cNvPr>
          <p:cNvCxnSpPr>
            <a:cxnSpLocks/>
          </p:cNvCxnSpPr>
          <p:nvPr/>
        </p:nvCxnSpPr>
        <p:spPr>
          <a:xfrm flipV="1">
            <a:off x="2424390" y="4055517"/>
            <a:ext cx="0" cy="1073219"/>
          </a:xfrm>
          <a:prstGeom prst="line">
            <a:avLst/>
          </a:prstGeom>
          <a:ln w="19050">
            <a:solidFill>
              <a:srgbClr val="7792C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B4AD11-0FDB-5249-84F9-25A3E58D69FF}"/>
              </a:ext>
            </a:extLst>
          </p:cNvPr>
          <p:cNvCxnSpPr>
            <a:cxnSpLocks/>
          </p:cNvCxnSpPr>
          <p:nvPr/>
        </p:nvCxnSpPr>
        <p:spPr>
          <a:xfrm flipV="1">
            <a:off x="6875929" y="4080805"/>
            <a:ext cx="0" cy="1073219"/>
          </a:xfrm>
          <a:prstGeom prst="line">
            <a:avLst/>
          </a:prstGeom>
          <a:ln w="19050">
            <a:solidFill>
              <a:srgbClr val="F1CEC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7E2FDA-6010-4113-824F-6B8906CE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Reversing them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90A4AA-906D-4691-8965-B46C5599291D}"/>
              </a:ext>
            </a:extLst>
          </p:cNvPr>
          <p:cNvGrpSpPr/>
          <p:nvPr/>
        </p:nvGrpSpPr>
        <p:grpSpPr>
          <a:xfrm>
            <a:off x="824190" y="1549908"/>
            <a:ext cx="3062010" cy="2505609"/>
            <a:chOff x="5275728" y="1024238"/>
            <a:chExt cx="3062010" cy="25056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95E8A5A-0790-4245-98FE-C03CC313DCF1}"/>
                </a:ext>
              </a:extLst>
            </p:cNvPr>
            <p:cNvSpPr/>
            <p:nvPr/>
          </p:nvSpPr>
          <p:spPr>
            <a:xfrm>
              <a:off x="5275728" y="2539247"/>
              <a:ext cx="3062010" cy="990600"/>
            </a:xfrm>
            <a:prstGeom prst="roundRect">
              <a:avLst/>
            </a:prstGeom>
            <a:solidFill>
              <a:srgbClr val="7792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u="sng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Police used tear gas</a:t>
              </a:r>
            </a:p>
          </p:txBody>
        </p:sp>
        <p:pic>
          <p:nvPicPr>
            <p:cNvPr id="2050" name="Picture 2" descr="Image result for police tear gas">
              <a:extLst>
                <a:ext uri="{FF2B5EF4-FFF2-40B4-BE49-F238E27FC236}">
                  <a16:creationId xmlns:a16="http://schemas.microsoft.com/office/drawing/2014/main" id="{C1288562-6DD3-4876-8B01-E51542E27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959" y="1024238"/>
              <a:ext cx="2337547" cy="1425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29D606-D205-4B1D-9975-395A797DFC52}"/>
              </a:ext>
            </a:extLst>
          </p:cNvPr>
          <p:cNvGrpSpPr/>
          <p:nvPr/>
        </p:nvGrpSpPr>
        <p:grpSpPr>
          <a:xfrm>
            <a:off x="5396191" y="1570690"/>
            <a:ext cx="3062009" cy="2510115"/>
            <a:chOff x="806262" y="1019732"/>
            <a:chExt cx="3062009" cy="251011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0CFC6B0-C1C5-4697-8152-600DD0770FAD}"/>
                </a:ext>
              </a:extLst>
            </p:cNvPr>
            <p:cNvSpPr/>
            <p:nvPr/>
          </p:nvSpPr>
          <p:spPr>
            <a:xfrm>
              <a:off x="806262" y="2539247"/>
              <a:ext cx="3062009" cy="990600"/>
            </a:xfrm>
            <a:prstGeom prst="roundRect">
              <a:avLst/>
            </a:prstGeom>
            <a:solidFill>
              <a:srgbClr val="F1C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u="sng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People were angry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66BF47-565A-4441-B6A3-52EAF27E4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258" y="1019732"/>
              <a:ext cx="2984015" cy="142984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DFD349-305A-AA48-BED5-EA21B3CB16DD}"/>
              </a:ext>
            </a:extLst>
          </p:cNvPr>
          <p:cNvGrpSpPr/>
          <p:nvPr/>
        </p:nvGrpSpPr>
        <p:grpSpPr>
          <a:xfrm>
            <a:off x="676274" y="5128736"/>
            <a:ext cx="8136856" cy="738664"/>
            <a:chOff x="676274" y="4603066"/>
            <a:chExt cx="8136856" cy="73866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99AC8FA-F7B9-429C-BC27-EFBA5068EEE7}"/>
                </a:ext>
              </a:extLst>
            </p:cNvPr>
            <p:cNvCxnSpPr>
              <a:cxnSpLocks/>
            </p:cNvCxnSpPr>
            <p:nvPr/>
          </p:nvCxnSpPr>
          <p:spPr>
            <a:xfrm>
              <a:off x="676274" y="4603066"/>
              <a:ext cx="8066555" cy="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32F63B-7793-0947-B9AA-925E43C0D74A}"/>
                </a:ext>
              </a:extLst>
            </p:cNvPr>
            <p:cNvSpPr txBox="1"/>
            <p:nvPr/>
          </p:nvSpPr>
          <p:spPr>
            <a:xfrm>
              <a:off x="7947187" y="4603066"/>
              <a:ext cx="865943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>
                <a:spcBef>
                  <a:spcPct val="20000"/>
                </a:spcBef>
                <a:buClr>
                  <a:srgbClr val="000080"/>
                </a:buClr>
              </a:pPr>
              <a:r>
                <a:rPr lang="en-US" sz="2400" dirty="0">
                  <a:solidFill>
                    <a:schemeClr val="bg2"/>
                  </a:solidFill>
                  <a:latin typeface="Century Gothic" panose="020B0502020202020204" pitchFamily="34" charset="0"/>
                  <a:ea typeface="Courier" charset="0"/>
                  <a:cs typeface="Courier" charset="0"/>
                  <a:sym typeface="Wingdings" panose="05000000000000000000" pitchFamily="2" charset="2"/>
                </a:rPr>
                <a:t>Time</a:t>
              </a:r>
              <a:endParaRPr lang="en-US" sz="2400" dirty="0">
                <a:solidFill>
                  <a:schemeClr val="bg2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9293B56-54CB-6E4C-ABD1-04FBEDAD10FE}"/>
              </a:ext>
            </a:extLst>
          </p:cNvPr>
          <p:cNvSpPr/>
          <p:nvPr/>
        </p:nvSpPr>
        <p:spPr>
          <a:xfrm>
            <a:off x="6804491" y="5079124"/>
            <a:ext cx="142875" cy="142875"/>
          </a:xfrm>
          <a:prstGeom prst="ellipse">
            <a:avLst/>
          </a:prstGeom>
          <a:solidFill>
            <a:srgbClr val="F1CEC3"/>
          </a:solidFill>
          <a:ln>
            <a:solidFill>
              <a:srgbClr val="F1C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ircle: Hollow 29">
            <a:extLst>
              <a:ext uri="{FF2B5EF4-FFF2-40B4-BE49-F238E27FC236}">
                <a16:creationId xmlns:a16="http://schemas.microsoft.com/office/drawing/2014/main" id="{3C5396A2-2D8D-874D-A95A-FB13918A79A0}"/>
              </a:ext>
            </a:extLst>
          </p:cNvPr>
          <p:cNvSpPr/>
          <p:nvPr/>
        </p:nvSpPr>
        <p:spPr>
          <a:xfrm>
            <a:off x="6715194" y="4989826"/>
            <a:ext cx="321470" cy="321470"/>
          </a:xfrm>
          <a:prstGeom prst="donut">
            <a:avLst>
              <a:gd name="adj" fmla="val 5281"/>
            </a:avLst>
          </a:prstGeom>
          <a:solidFill>
            <a:srgbClr val="F1CEC3"/>
          </a:solidFill>
          <a:ln>
            <a:solidFill>
              <a:srgbClr val="F1C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A1F03C-8225-4847-BA7C-1FCAD02B3BE5}"/>
              </a:ext>
            </a:extLst>
          </p:cNvPr>
          <p:cNvSpPr/>
          <p:nvPr/>
        </p:nvSpPr>
        <p:spPr>
          <a:xfrm>
            <a:off x="2361287" y="5053836"/>
            <a:ext cx="142875" cy="142875"/>
          </a:xfrm>
          <a:prstGeom prst="ellipse">
            <a:avLst/>
          </a:prstGeom>
          <a:solidFill>
            <a:srgbClr val="7792CB"/>
          </a:solidFill>
          <a:ln>
            <a:solidFill>
              <a:srgbClr val="7792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ircle: Hollow 29">
            <a:extLst>
              <a:ext uri="{FF2B5EF4-FFF2-40B4-BE49-F238E27FC236}">
                <a16:creationId xmlns:a16="http://schemas.microsoft.com/office/drawing/2014/main" id="{4056CE39-5983-144E-9BC3-653E97736853}"/>
              </a:ext>
            </a:extLst>
          </p:cNvPr>
          <p:cNvSpPr/>
          <p:nvPr/>
        </p:nvSpPr>
        <p:spPr>
          <a:xfrm>
            <a:off x="2271990" y="4964538"/>
            <a:ext cx="321470" cy="321470"/>
          </a:xfrm>
          <a:prstGeom prst="donut">
            <a:avLst>
              <a:gd name="adj" fmla="val 5281"/>
            </a:avLst>
          </a:prstGeom>
          <a:solidFill>
            <a:srgbClr val="7792CB"/>
          </a:solidFill>
          <a:ln>
            <a:solidFill>
              <a:srgbClr val="7792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9305" y="5773855"/>
            <a:ext cx="8391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Police </a:t>
            </a:r>
            <a:r>
              <a:rPr lang="en-US" sz="24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used tear gas</a:t>
            </a:r>
            <a:r>
              <a:rPr lang="mr-IN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…</a:t>
            </a:r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People </a:t>
            </a:r>
            <a:r>
              <a:rPr lang="en-US" sz="24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were</a:t>
            </a:r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angry</a:t>
            </a:r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 at the police.</a:t>
            </a:r>
          </a:p>
        </p:txBody>
      </p:sp>
    </p:spTree>
    <p:extLst>
      <p:ext uri="{BB962C8B-B14F-4D97-AF65-F5344CB8AC3E}">
        <p14:creationId xmlns:p14="http://schemas.microsoft.com/office/powerpoint/2010/main" val="1258585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3F64C7-D547-7746-8C3C-26DBDC066795}"/>
              </a:ext>
            </a:extLst>
          </p:cNvPr>
          <p:cNvCxnSpPr>
            <a:cxnSpLocks/>
          </p:cNvCxnSpPr>
          <p:nvPr/>
        </p:nvCxnSpPr>
        <p:spPr>
          <a:xfrm flipV="1">
            <a:off x="2424390" y="4055517"/>
            <a:ext cx="0" cy="1073219"/>
          </a:xfrm>
          <a:prstGeom prst="line">
            <a:avLst/>
          </a:prstGeom>
          <a:ln w="19050">
            <a:solidFill>
              <a:srgbClr val="7792CB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B4AD11-0FDB-5249-84F9-25A3E58D69FF}"/>
              </a:ext>
            </a:extLst>
          </p:cNvPr>
          <p:cNvCxnSpPr>
            <a:cxnSpLocks/>
          </p:cNvCxnSpPr>
          <p:nvPr/>
        </p:nvCxnSpPr>
        <p:spPr>
          <a:xfrm flipV="1">
            <a:off x="6875929" y="4080805"/>
            <a:ext cx="0" cy="1073219"/>
          </a:xfrm>
          <a:prstGeom prst="line">
            <a:avLst/>
          </a:prstGeom>
          <a:ln w="19050">
            <a:solidFill>
              <a:srgbClr val="F1CEC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7E2FDA-6010-4113-824F-6B8906CE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Reversing them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90A4AA-906D-4691-8965-B46C5599291D}"/>
              </a:ext>
            </a:extLst>
          </p:cNvPr>
          <p:cNvGrpSpPr/>
          <p:nvPr/>
        </p:nvGrpSpPr>
        <p:grpSpPr>
          <a:xfrm>
            <a:off x="824190" y="1549908"/>
            <a:ext cx="3062010" cy="2505609"/>
            <a:chOff x="5275728" y="1024238"/>
            <a:chExt cx="3062010" cy="250560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95E8A5A-0790-4245-98FE-C03CC313DCF1}"/>
                </a:ext>
              </a:extLst>
            </p:cNvPr>
            <p:cNvSpPr/>
            <p:nvPr/>
          </p:nvSpPr>
          <p:spPr>
            <a:xfrm>
              <a:off x="5275728" y="2539247"/>
              <a:ext cx="3062010" cy="990600"/>
            </a:xfrm>
            <a:prstGeom prst="roundRect">
              <a:avLst/>
            </a:prstGeom>
            <a:solidFill>
              <a:srgbClr val="7792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u="sng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Police used tear gas</a:t>
              </a:r>
            </a:p>
          </p:txBody>
        </p:sp>
        <p:pic>
          <p:nvPicPr>
            <p:cNvPr id="2050" name="Picture 2" descr="Image result for police tear gas">
              <a:extLst>
                <a:ext uri="{FF2B5EF4-FFF2-40B4-BE49-F238E27FC236}">
                  <a16:creationId xmlns:a16="http://schemas.microsoft.com/office/drawing/2014/main" id="{C1288562-6DD3-4876-8B01-E51542E27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959" y="1024238"/>
              <a:ext cx="2337547" cy="1425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29D606-D205-4B1D-9975-395A797DFC52}"/>
              </a:ext>
            </a:extLst>
          </p:cNvPr>
          <p:cNvGrpSpPr/>
          <p:nvPr/>
        </p:nvGrpSpPr>
        <p:grpSpPr>
          <a:xfrm>
            <a:off x="5396191" y="1570690"/>
            <a:ext cx="3062009" cy="2510115"/>
            <a:chOff x="806262" y="1019732"/>
            <a:chExt cx="3062009" cy="251011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0CFC6B0-C1C5-4697-8152-600DD0770FAD}"/>
                </a:ext>
              </a:extLst>
            </p:cNvPr>
            <p:cNvSpPr/>
            <p:nvPr/>
          </p:nvSpPr>
          <p:spPr>
            <a:xfrm>
              <a:off x="806262" y="2539247"/>
              <a:ext cx="3062009" cy="990600"/>
            </a:xfrm>
            <a:prstGeom prst="roundRect">
              <a:avLst/>
            </a:prstGeom>
            <a:solidFill>
              <a:srgbClr val="F1C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u="sng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People were angry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66BF47-565A-4441-B6A3-52EAF27E4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258" y="1019732"/>
              <a:ext cx="2984015" cy="142984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DFD349-305A-AA48-BED5-EA21B3CB16DD}"/>
              </a:ext>
            </a:extLst>
          </p:cNvPr>
          <p:cNvGrpSpPr/>
          <p:nvPr/>
        </p:nvGrpSpPr>
        <p:grpSpPr>
          <a:xfrm>
            <a:off x="676274" y="5128736"/>
            <a:ext cx="8136856" cy="738664"/>
            <a:chOff x="676274" y="4603066"/>
            <a:chExt cx="8136856" cy="73866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99AC8FA-F7B9-429C-BC27-EFBA5068EEE7}"/>
                </a:ext>
              </a:extLst>
            </p:cNvPr>
            <p:cNvCxnSpPr>
              <a:cxnSpLocks/>
            </p:cNvCxnSpPr>
            <p:nvPr/>
          </p:nvCxnSpPr>
          <p:spPr>
            <a:xfrm>
              <a:off x="676274" y="4603066"/>
              <a:ext cx="8066555" cy="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32F63B-7793-0947-B9AA-925E43C0D74A}"/>
                </a:ext>
              </a:extLst>
            </p:cNvPr>
            <p:cNvSpPr txBox="1"/>
            <p:nvPr/>
          </p:nvSpPr>
          <p:spPr>
            <a:xfrm>
              <a:off x="7947187" y="4603066"/>
              <a:ext cx="865943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>
                <a:spcBef>
                  <a:spcPct val="20000"/>
                </a:spcBef>
                <a:buClr>
                  <a:srgbClr val="000080"/>
                </a:buClr>
              </a:pPr>
              <a:r>
                <a:rPr lang="en-US" sz="2400" dirty="0">
                  <a:solidFill>
                    <a:schemeClr val="bg2"/>
                  </a:solidFill>
                  <a:latin typeface="Century Gothic" panose="020B0502020202020204" pitchFamily="34" charset="0"/>
                  <a:ea typeface="Courier" charset="0"/>
                  <a:cs typeface="Courier" charset="0"/>
                  <a:sym typeface="Wingdings" panose="05000000000000000000" pitchFamily="2" charset="2"/>
                </a:rPr>
                <a:t>Time</a:t>
              </a:r>
              <a:endParaRPr lang="en-US" sz="2400" dirty="0">
                <a:solidFill>
                  <a:schemeClr val="bg2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19293B56-54CB-6E4C-ABD1-04FBEDAD10FE}"/>
              </a:ext>
            </a:extLst>
          </p:cNvPr>
          <p:cNvSpPr/>
          <p:nvPr/>
        </p:nvSpPr>
        <p:spPr>
          <a:xfrm>
            <a:off x="6804491" y="5079124"/>
            <a:ext cx="142875" cy="142875"/>
          </a:xfrm>
          <a:prstGeom prst="ellipse">
            <a:avLst/>
          </a:prstGeom>
          <a:solidFill>
            <a:srgbClr val="F1CEC3"/>
          </a:solidFill>
          <a:ln>
            <a:solidFill>
              <a:srgbClr val="F1C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ircle: Hollow 29">
            <a:extLst>
              <a:ext uri="{FF2B5EF4-FFF2-40B4-BE49-F238E27FC236}">
                <a16:creationId xmlns:a16="http://schemas.microsoft.com/office/drawing/2014/main" id="{3C5396A2-2D8D-874D-A95A-FB13918A79A0}"/>
              </a:ext>
            </a:extLst>
          </p:cNvPr>
          <p:cNvSpPr/>
          <p:nvPr/>
        </p:nvSpPr>
        <p:spPr>
          <a:xfrm>
            <a:off x="6715194" y="4989826"/>
            <a:ext cx="321470" cy="321470"/>
          </a:xfrm>
          <a:prstGeom prst="donut">
            <a:avLst>
              <a:gd name="adj" fmla="val 5281"/>
            </a:avLst>
          </a:prstGeom>
          <a:solidFill>
            <a:srgbClr val="F1CEC3"/>
          </a:solidFill>
          <a:ln>
            <a:solidFill>
              <a:srgbClr val="F1C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CA1F03C-8225-4847-BA7C-1FCAD02B3BE5}"/>
              </a:ext>
            </a:extLst>
          </p:cNvPr>
          <p:cNvSpPr/>
          <p:nvPr/>
        </p:nvSpPr>
        <p:spPr>
          <a:xfrm>
            <a:off x="2361287" y="5053836"/>
            <a:ext cx="142875" cy="142875"/>
          </a:xfrm>
          <a:prstGeom prst="ellipse">
            <a:avLst/>
          </a:prstGeom>
          <a:solidFill>
            <a:srgbClr val="7792CB"/>
          </a:solidFill>
          <a:ln>
            <a:solidFill>
              <a:srgbClr val="7792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ircle: Hollow 29">
            <a:extLst>
              <a:ext uri="{FF2B5EF4-FFF2-40B4-BE49-F238E27FC236}">
                <a16:creationId xmlns:a16="http://schemas.microsoft.com/office/drawing/2014/main" id="{4056CE39-5983-144E-9BC3-653E97736853}"/>
              </a:ext>
            </a:extLst>
          </p:cNvPr>
          <p:cNvSpPr/>
          <p:nvPr/>
        </p:nvSpPr>
        <p:spPr>
          <a:xfrm>
            <a:off x="2271990" y="4964538"/>
            <a:ext cx="321470" cy="321470"/>
          </a:xfrm>
          <a:prstGeom prst="donut">
            <a:avLst>
              <a:gd name="adj" fmla="val 5281"/>
            </a:avLst>
          </a:prstGeom>
          <a:solidFill>
            <a:srgbClr val="7792CB"/>
          </a:solidFill>
          <a:ln>
            <a:solidFill>
              <a:srgbClr val="7792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9305" y="5773855"/>
            <a:ext cx="8391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In natural language, we rarely have </a:t>
            </a:r>
            <a:r>
              <a:rPr lang="en-US" sz="24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timestamps</a:t>
            </a:r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, so we have to figure out the order </a:t>
            </a:r>
            <a:r>
              <a:rPr lang="en-US" sz="24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based on text</a:t>
            </a:r>
            <a:r>
              <a:rPr lang="en-US" sz="24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49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22" b="89914" l="325" r="99513">
                        <a14:foregroundMark x1="7630" y1="57349" x2="7630" y2="57349"/>
                        <a14:foregroundMark x1="4058" y1="59654" x2="4058" y2="59654"/>
                        <a14:foregroundMark x1="21266" y1="50720" x2="21266" y2="50720"/>
                        <a14:foregroundMark x1="38636" y1="45821" x2="38636" y2="45821"/>
                        <a14:foregroundMark x1="56331" y1="43516" x2="56331" y2="43516"/>
                        <a14:foregroundMark x1="88799" y1="31412" x2="88799" y2="31412"/>
                        <a14:foregroundMark x1="97565" y1="21326" x2="97565" y2="21326"/>
                        <a14:foregroundMark x1="98214" y1="23631" x2="98214" y2="23631"/>
                        <a14:foregroundMark x1="95617" y1="23055" x2="95617" y2="23055"/>
                        <a14:foregroundMark x1="73377" y1="38905" x2="73377" y2="38905"/>
                      </a14:backgroundRemoval>
                    </a14:imgEffect>
                  </a14:imgLayer>
                </a14:imgProps>
              </a:ext>
            </a:extLst>
          </a:blip>
          <a:srcRect t="38134" r="83921" b="22558"/>
          <a:stretch/>
        </p:blipFill>
        <p:spPr>
          <a:xfrm>
            <a:off x="581492" y="3293079"/>
            <a:ext cx="454998" cy="626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89914" l="325" r="99513">
                        <a14:foregroundMark x1="7630" y1="57349" x2="7630" y2="57349"/>
                        <a14:foregroundMark x1="4058" y1="59654" x2="4058" y2="59654"/>
                        <a14:foregroundMark x1="21266" y1="50720" x2="21266" y2="50720"/>
                        <a14:foregroundMark x1="38636" y1="45821" x2="38636" y2="45821"/>
                        <a14:foregroundMark x1="56331" y1="43516" x2="56331" y2="43516"/>
                        <a14:foregroundMark x1="88799" y1="31412" x2="88799" y2="31412"/>
                        <a14:foregroundMark x1="97565" y1="21326" x2="97565" y2="21326"/>
                        <a14:foregroundMark x1="98214" y1="23631" x2="98214" y2="23631"/>
                        <a14:foregroundMark x1="95617" y1="23055" x2="95617" y2="23055"/>
                        <a14:foregroundMark x1="73377" y1="38905" x2="73377" y2="38905"/>
                      </a14:backgroundRemoval>
                    </a14:imgEffect>
                  </a14:imgLayer>
                </a14:imgProps>
              </a:ext>
            </a:extLst>
          </a:blip>
          <a:srcRect l="16079" t="31441" r="68841" b="20756"/>
          <a:stretch/>
        </p:blipFill>
        <p:spPr>
          <a:xfrm>
            <a:off x="944881" y="3262270"/>
            <a:ext cx="426719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89914" l="325" r="99513">
                        <a14:foregroundMark x1="7630" y1="57349" x2="7630" y2="57349"/>
                        <a14:foregroundMark x1="4058" y1="59654" x2="4058" y2="59654"/>
                        <a14:foregroundMark x1="21266" y1="50720" x2="21266" y2="50720"/>
                        <a14:foregroundMark x1="38636" y1="45821" x2="38636" y2="45821"/>
                        <a14:foregroundMark x1="56331" y1="43516" x2="56331" y2="43516"/>
                        <a14:foregroundMark x1="88799" y1="31412" x2="88799" y2="31412"/>
                        <a14:foregroundMark x1="97565" y1="21326" x2="97565" y2="21326"/>
                        <a14:foregroundMark x1="98214" y1="23631" x2="98214" y2="23631"/>
                        <a14:foregroundMark x1="95617" y1="23055" x2="95617" y2="23055"/>
                        <a14:foregroundMark x1="73377" y1="38905" x2="73377" y2="38905"/>
                      </a14:backgroundRemoval>
                    </a14:imgEffect>
                  </a14:imgLayer>
                </a14:imgProps>
              </a:ext>
            </a:extLst>
          </a:blip>
          <a:srcRect l="29092" t="20974" r="52147" b="21215"/>
          <a:stretch/>
        </p:blipFill>
        <p:spPr>
          <a:xfrm>
            <a:off x="1219200" y="3111369"/>
            <a:ext cx="530929" cy="921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89914" l="325" r="99513">
                        <a14:foregroundMark x1="7630" y1="57349" x2="7630" y2="57349"/>
                        <a14:foregroundMark x1="4058" y1="59654" x2="4058" y2="59654"/>
                        <a14:foregroundMark x1="21266" y1="50720" x2="21266" y2="50720"/>
                        <a14:foregroundMark x1="38636" y1="45821" x2="38636" y2="45821"/>
                        <a14:foregroundMark x1="56331" y1="43516" x2="56331" y2="43516"/>
                        <a14:foregroundMark x1="88799" y1="31412" x2="88799" y2="31412"/>
                        <a14:foregroundMark x1="97565" y1="21326" x2="97565" y2="21326"/>
                        <a14:foregroundMark x1="98214" y1="23631" x2="98214" y2="23631"/>
                        <a14:foregroundMark x1="95617" y1="23055" x2="95617" y2="23055"/>
                        <a14:foregroundMark x1="73377" y1="38905" x2="73377" y2="38905"/>
                      </a14:backgroundRemoval>
                    </a14:imgEffect>
                  </a14:imgLayer>
                </a14:imgProps>
              </a:ext>
            </a:extLst>
          </a:blip>
          <a:srcRect l="45792" t="9020" r="32895" b="17887"/>
          <a:stretch/>
        </p:blipFill>
        <p:spPr>
          <a:xfrm>
            <a:off x="1585983" y="2907498"/>
            <a:ext cx="603108" cy="1165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89914" l="325" r="99513">
                        <a14:foregroundMark x1="7630" y1="57349" x2="7630" y2="57349"/>
                        <a14:foregroundMark x1="4058" y1="59654" x2="4058" y2="59654"/>
                        <a14:foregroundMark x1="21266" y1="50720" x2="21266" y2="50720"/>
                        <a14:foregroundMark x1="38636" y1="45821" x2="38636" y2="45821"/>
                        <a14:foregroundMark x1="56331" y1="43516" x2="56331" y2="43516"/>
                        <a14:foregroundMark x1="88799" y1="31412" x2="88799" y2="31412"/>
                        <a14:foregroundMark x1="97565" y1="21326" x2="97565" y2="21326"/>
                        <a14:foregroundMark x1="98214" y1="23631" x2="98214" y2="23631"/>
                        <a14:foregroundMark x1="95617" y1="23055" x2="95617" y2="23055"/>
                        <a14:foregroundMark x1="73377" y1="38905" x2="73377" y2="38905"/>
                      </a14:backgroundRemoval>
                    </a14:imgEffect>
                  </a14:imgLayer>
                </a14:imgProps>
              </a:ext>
            </a:extLst>
          </a:blip>
          <a:srcRect l="65389" t="13537" r="18244" b="15689"/>
          <a:stretch/>
        </p:blipFill>
        <p:spPr>
          <a:xfrm>
            <a:off x="3421776" y="2925982"/>
            <a:ext cx="463137" cy="1128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2" b="89914" l="325" r="99513">
                        <a14:foregroundMark x1="7630" y1="57349" x2="7630" y2="57349"/>
                        <a14:foregroundMark x1="4058" y1="59654" x2="4058" y2="59654"/>
                        <a14:foregroundMark x1="21266" y1="50720" x2="21266" y2="50720"/>
                        <a14:foregroundMark x1="38636" y1="45821" x2="38636" y2="45821"/>
                        <a14:foregroundMark x1="56331" y1="43516" x2="56331" y2="43516"/>
                        <a14:foregroundMark x1="88799" y1="31412" x2="88799" y2="31412"/>
                        <a14:foregroundMark x1="97565" y1="21326" x2="97565" y2="21326"/>
                        <a14:foregroundMark x1="98214" y1="23631" x2="98214" y2="23631"/>
                        <a14:foregroundMark x1="95617" y1="23055" x2="95617" y2="23055"/>
                        <a14:foregroundMark x1="73377" y1="38905" x2="73377" y2="38905"/>
                      </a14:backgroundRemoval>
                    </a14:imgEffect>
                  </a14:imgLayer>
                </a14:imgProps>
              </a:ext>
            </a:extLst>
          </a:blip>
          <a:srcRect l="82609" t="8736" r="-655" b="20654"/>
          <a:stretch/>
        </p:blipFill>
        <p:spPr>
          <a:xfrm>
            <a:off x="7946253" y="2808453"/>
            <a:ext cx="510639" cy="112555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579F8B-2B44-8249-A691-21665A2A7161}"/>
              </a:ext>
            </a:extLst>
          </p:cNvPr>
          <p:cNvCxnSpPr>
            <a:cxnSpLocks/>
          </p:cNvCxnSpPr>
          <p:nvPr/>
        </p:nvCxnSpPr>
        <p:spPr>
          <a:xfrm>
            <a:off x="152400" y="4100323"/>
            <a:ext cx="8991600" cy="0"/>
          </a:xfrm>
          <a:prstGeom prst="straightConnector1">
            <a:avLst/>
          </a:prstGeom>
          <a:ln w="76200">
            <a:solidFill>
              <a:srgbClr val="635D8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44E204D-55E0-5F43-AFFD-7CE62AFAC18F}"/>
              </a:ext>
            </a:extLst>
          </p:cNvPr>
          <p:cNvSpPr/>
          <p:nvPr/>
        </p:nvSpPr>
        <p:spPr>
          <a:xfrm>
            <a:off x="1215278" y="3993497"/>
            <a:ext cx="182880" cy="182880"/>
          </a:xfrm>
          <a:prstGeom prst="ellipse">
            <a:avLst/>
          </a:prstGeom>
          <a:solidFill>
            <a:srgbClr val="635D85"/>
          </a:solidFill>
          <a:ln>
            <a:solidFill>
              <a:srgbClr val="635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DDB09F-2A8F-A64F-990D-48FB4C45879B}"/>
              </a:ext>
            </a:extLst>
          </p:cNvPr>
          <p:cNvSpPr txBox="1"/>
          <p:nvPr/>
        </p:nvSpPr>
        <p:spPr>
          <a:xfrm>
            <a:off x="709407" y="4159166"/>
            <a:ext cx="1269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2.5M ago</a:t>
            </a:r>
            <a:endParaRPr lang="en-US" sz="1600" b="1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E1DDB9-2070-954C-99FC-35529870FDD6}"/>
              </a:ext>
            </a:extLst>
          </p:cNvPr>
          <p:cNvSpPr txBox="1"/>
          <p:nvPr/>
        </p:nvSpPr>
        <p:spPr>
          <a:xfrm>
            <a:off x="0" y="4484721"/>
            <a:ext cx="253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Multiple species of humans appeared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926946" y="2892367"/>
            <a:ext cx="635533" cy="1161771"/>
            <a:chOff x="3696719" y="997528"/>
            <a:chExt cx="635533" cy="11617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22" b="89914" l="325" r="99513">
                          <a14:foregroundMark x1="7630" y1="57349" x2="7630" y2="57349"/>
                          <a14:foregroundMark x1="4058" y1="59654" x2="4058" y2="59654"/>
                          <a14:foregroundMark x1="21266" y1="50720" x2="21266" y2="50720"/>
                          <a14:foregroundMark x1="38636" y1="45821" x2="38636" y2="45821"/>
                          <a14:foregroundMark x1="56331" y1="43516" x2="56331" y2="43516"/>
                          <a14:foregroundMark x1="88799" y1="31412" x2="88799" y2="31412"/>
                          <a14:foregroundMark x1="97565" y1="21326" x2="97565" y2="21326"/>
                          <a14:foregroundMark x1="98214" y1="23631" x2="98214" y2="23631"/>
                          <a14:foregroundMark x1="95617" y1="23055" x2="95617" y2="23055"/>
                          <a14:foregroundMark x1="73377" y1="38905" x2="73377" y2="38905"/>
                        </a14:backgroundRemoval>
                      </a14:imgEffect>
                    </a14:imgLayer>
                  </a14:imgProps>
                </a:ext>
              </a:extLst>
            </a:blip>
            <a:srcRect l="65390" t="13732" r="18243" b="13385"/>
            <a:stretch/>
          </p:blipFill>
          <p:spPr>
            <a:xfrm>
              <a:off x="3696719" y="997528"/>
              <a:ext cx="463137" cy="11617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987" t="8964" r="4834" b="21312"/>
            <a:stretch/>
          </p:blipFill>
          <p:spPr>
            <a:xfrm rot="989125">
              <a:off x="3987458" y="1253614"/>
              <a:ext cx="344794" cy="281667"/>
            </a:xfrm>
            <a:prstGeom prst="rect">
              <a:avLst/>
            </a:prstGeom>
          </p:spPr>
        </p:pic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644E204D-55E0-5F43-AFFD-7CE62AFAC18F}"/>
              </a:ext>
            </a:extLst>
          </p:cNvPr>
          <p:cNvSpPr/>
          <p:nvPr/>
        </p:nvSpPr>
        <p:spPr>
          <a:xfrm>
            <a:off x="6604512" y="3993497"/>
            <a:ext cx="182880" cy="182880"/>
          </a:xfrm>
          <a:prstGeom prst="ellipse">
            <a:avLst/>
          </a:prstGeom>
          <a:solidFill>
            <a:srgbClr val="635D85"/>
          </a:solidFill>
          <a:ln>
            <a:solidFill>
              <a:srgbClr val="635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DDB09F-2A8F-A64F-990D-48FB4C45879B}"/>
              </a:ext>
            </a:extLst>
          </p:cNvPr>
          <p:cNvSpPr txBox="1"/>
          <p:nvPr/>
        </p:nvSpPr>
        <p:spPr>
          <a:xfrm>
            <a:off x="4602992" y="4159166"/>
            <a:ext cx="1269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12K ago</a:t>
            </a:r>
            <a:endParaRPr lang="en-US" sz="1600" b="1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E1DDB9-2070-954C-99FC-35529870FDD6}"/>
              </a:ext>
            </a:extLst>
          </p:cNvPr>
          <p:cNvSpPr txBox="1"/>
          <p:nvPr/>
        </p:nvSpPr>
        <p:spPr>
          <a:xfrm>
            <a:off x="4404758" y="4484721"/>
            <a:ext cx="157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Agricultural revolution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44E204D-55E0-5F43-AFFD-7CE62AFAC18F}"/>
              </a:ext>
            </a:extLst>
          </p:cNvPr>
          <p:cNvSpPr/>
          <p:nvPr/>
        </p:nvSpPr>
        <p:spPr>
          <a:xfrm>
            <a:off x="8110133" y="3993497"/>
            <a:ext cx="182880" cy="182880"/>
          </a:xfrm>
          <a:prstGeom prst="ellipse">
            <a:avLst/>
          </a:prstGeom>
          <a:solidFill>
            <a:srgbClr val="635D85"/>
          </a:solidFill>
          <a:ln>
            <a:solidFill>
              <a:srgbClr val="635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44E204D-55E0-5F43-AFFD-7CE62AFAC18F}"/>
              </a:ext>
            </a:extLst>
          </p:cNvPr>
          <p:cNvSpPr/>
          <p:nvPr/>
        </p:nvSpPr>
        <p:spPr>
          <a:xfrm>
            <a:off x="3593268" y="3993497"/>
            <a:ext cx="182880" cy="182880"/>
          </a:xfrm>
          <a:prstGeom prst="ellipse">
            <a:avLst/>
          </a:prstGeom>
          <a:solidFill>
            <a:srgbClr val="635D85"/>
          </a:solidFill>
          <a:ln>
            <a:solidFill>
              <a:srgbClr val="635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DDB09F-2A8F-A64F-990D-48FB4C45879B}"/>
              </a:ext>
            </a:extLst>
          </p:cNvPr>
          <p:cNvSpPr txBox="1"/>
          <p:nvPr/>
        </p:nvSpPr>
        <p:spPr>
          <a:xfrm>
            <a:off x="7571075" y="4159166"/>
            <a:ext cx="1269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Now</a:t>
            </a:r>
            <a:endParaRPr lang="en-US" sz="1600" b="1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E1DDB9-2070-954C-99FC-35529870FDD6}"/>
              </a:ext>
            </a:extLst>
          </p:cNvPr>
          <p:cNvSpPr txBox="1"/>
          <p:nvPr/>
        </p:nvSpPr>
        <p:spPr>
          <a:xfrm>
            <a:off x="7571075" y="4484721"/>
            <a:ext cx="157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Computer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revolution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4E204D-55E0-5F43-AFFD-7CE62AFAC18F}"/>
              </a:ext>
            </a:extLst>
          </p:cNvPr>
          <p:cNvSpPr/>
          <p:nvPr/>
        </p:nvSpPr>
        <p:spPr>
          <a:xfrm>
            <a:off x="5098890" y="3993497"/>
            <a:ext cx="182880" cy="182880"/>
          </a:xfrm>
          <a:prstGeom prst="ellipse">
            <a:avLst/>
          </a:prstGeom>
          <a:solidFill>
            <a:srgbClr val="635D85"/>
          </a:solidFill>
          <a:ln>
            <a:solidFill>
              <a:srgbClr val="635D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DDB09F-2A8F-A64F-990D-48FB4C45879B}"/>
              </a:ext>
            </a:extLst>
          </p:cNvPr>
          <p:cNvSpPr txBox="1"/>
          <p:nvPr/>
        </p:nvSpPr>
        <p:spPr>
          <a:xfrm>
            <a:off x="6047190" y="4159166"/>
            <a:ext cx="1269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500 ago</a:t>
            </a:r>
            <a:endParaRPr lang="en-US" sz="1600" b="1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E1DDB9-2070-954C-99FC-35529870FDD6}"/>
              </a:ext>
            </a:extLst>
          </p:cNvPr>
          <p:cNvSpPr txBox="1"/>
          <p:nvPr/>
        </p:nvSpPr>
        <p:spPr>
          <a:xfrm>
            <a:off x="5848956" y="4484721"/>
            <a:ext cx="157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Scientific revolution</a:t>
            </a:r>
          </a:p>
        </p:txBody>
      </p:sp>
      <p:cxnSp>
        <p:nvCxnSpPr>
          <p:cNvPr id="44" name="Elbow Connector 43"/>
          <p:cNvCxnSpPr>
            <a:cxnSpLocks/>
          </p:cNvCxnSpPr>
          <p:nvPr/>
        </p:nvCxnSpPr>
        <p:spPr>
          <a:xfrm>
            <a:off x="4140794" y="4121588"/>
            <a:ext cx="1557188" cy="1432386"/>
          </a:xfrm>
          <a:prstGeom prst="bentConnector3">
            <a:avLst>
              <a:gd name="adj1" fmla="val 17377"/>
            </a:avLst>
          </a:prstGeom>
          <a:ln w="38100">
            <a:solidFill>
              <a:srgbClr val="635D85"/>
            </a:solidFill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1E1DDB9-2070-954C-99FC-35529870FDD6}"/>
              </a:ext>
            </a:extLst>
          </p:cNvPr>
          <p:cNvSpPr txBox="1"/>
          <p:nvPr/>
        </p:nvSpPr>
        <p:spPr>
          <a:xfrm>
            <a:off x="3887226" y="5732453"/>
            <a:ext cx="3028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Other species of humans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disappeared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8543FF-0647-0F41-8188-8C143161A17D}"/>
              </a:ext>
            </a:extLst>
          </p:cNvPr>
          <p:cNvSpPr txBox="1"/>
          <p:nvPr/>
        </p:nvSpPr>
        <p:spPr>
          <a:xfrm>
            <a:off x="250725" y="367549"/>
            <a:ext cx="868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Why did Homo sapiens suddenly flood the earth?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DDB09F-2A8F-A64F-990D-48FB4C45879B}"/>
              </a:ext>
            </a:extLst>
          </p:cNvPr>
          <p:cNvSpPr txBox="1"/>
          <p:nvPr/>
        </p:nvSpPr>
        <p:spPr>
          <a:xfrm>
            <a:off x="3055076" y="4159166"/>
            <a:ext cx="1269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70K ago</a:t>
            </a:r>
            <a:endParaRPr lang="en-US" sz="1600" b="1" dirty="0">
              <a:solidFill>
                <a:srgbClr val="0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1E1DDB9-2070-954C-99FC-35529870FDD6}"/>
              </a:ext>
            </a:extLst>
          </p:cNvPr>
          <p:cNvSpPr txBox="1"/>
          <p:nvPr/>
        </p:nvSpPr>
        <p:spPr>
          <a:xfrm>
            <a:off x="2856842" y="4484721"/>
            <a:ext cx="157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Cognitive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revolution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032" y="2853112"/>
            <a:ext cx="390024" cy="39002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04AC1A0-2034-7F47-B329-CD504622B2C5}"/>
              </a:ext>
            </a:extLst>
          </p:cNvPr>
          <p:cNvSpPr txBox="1"/>
          <p:nvPr/>
        </p:nvSpPr>
        <p:spPr>
          <a:xfrm>
            <a:off x="2133600" y="1339435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Natural language!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342745D-F475-944D-A2DB-6068EF0F3B18}"/>
              </a:ext>
            </a:extLst>
          </p:cNvPr>
          <p:cNvGrpSpPr/>
          <p:nvPr/>
        </p:nvGrpSpPr>
        <p:grpSpPr>
          <a:xfrm>
            <a:off x="6424543" y="2808453"/>
            <a:ext cx="787634" cy="1125552"/>
            <a:chOff x="6324600" y="2133600"/>
            <a:chExt cx="787634" cy="112555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295C0F6-1684-F743-981C-6BC503C08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22" b="89914" l="325" r="99513">
                          <a14:foregroundMark x1="7630" y1="57349" x2="7630" y2="57349"/>
                          <a14:foregroundMark x1="4058" y1="59654" x2="4058" y2="59654"/>
                          <a14:foregroundMark x1="21266" y1="50720" x2="21266" y2="50720"/>
                          <a14:foregroundMark x1="38636" y1="45821" x2="38636" y2="45821"/>
                          <a14:foregroundMark x1="56331" y1="43516" x2="56331" y2="43516"/>
                          <a14:foregroundMark x1="88799" y1="31412" x2="88799" y2="31412"/>
                          <a14:foregroundMark x1="97565" y1="21326" x2="97565" y2="21326"/>
                          <a14:foregroundMark x1="95617" y1="23055" x2="95617" y2="23055"/>
                          <a14:foregroundMark x1="73377" y1="38905" x2="73377" y2="38905"/>
                          <a14:foregroundMark x1="97078" y1="27378" x2="97078" y2="27378"/>
                          <a14:foregroundMark x1="97240" y1="27378" x2="97240" y2="27378"/>
                          <a14:foregroundMark x1="97078" y1="26513" x2="97078" y2="26513"/>
                          <a14:backgroundMark x1="97240" y1="23343" x2="97240" y2="23343"/>
                          <a14:backgroundMark x1="97240" y1="21037" x2="97240" y2="21037"/>
                          <a14:backgroundMark x1="97890" y1="21037" x2="97890" y2="21037"/>
                          <a14:backgroundMark x1="97727" y1="24784" x2="97727" y2="24784"/>
                          <a14:backgroundMark x1="97403" y1="24784" x2="98214" y2="26225"/>
                          <a14:backgroundMark x1="97403" y1="25072" x2="97403" y2="25072"/>
                        </a14:backgroundRemoval>
                      </a14:imgEffect>
                    </a14:imgLayer>
                  </a14:imgProps>
                </a:ext>
              </a:extLst>
            </a:blip>
            <a:srcRect l="82609" t="8736" r="-655" b="20654"/>
            <a:stretch/>
          </p:blipFill>
          <p:spPr>
            <a:xfrm>
              <a:off x="6324600" y="2133600"/>
              <a:ext cx="510639" cy="112555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031334A-A926-3044-8DF5-49BE65730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6727" y="2270234"/>
              <a:ext cx="445507" cy="38610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83A306A2-1EA1-F94C-AAB0-C3C994C98DA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002" r="25529" b="1764"/>
          <a:stretch/>
        </p:blipFill>
        <p:spPr>
          <a:xfrm>
            <a:off x="500347" y="895335"/>
            <a:ext cx="1742506" cy="193999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34180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22" grpId="0" animBg="1"/>
      <p:bldP spid="23" grpId="0"/>
      <p:bldP spid="24" grpId="0"/>
      <p:bldP spid="25" grpId="0" animBg="1"/>
      <p:bldP spid="26" grpId="0" animBg="1"/>
      <p:bldP spid="27" grpId="0"/>
      <p:bldP spid="28" grpId="0"/>
      <p:bldP spid="29" grpId="0" animBg="1"/>
      <p:bldP spid="31" grpId="0"/>
      <p:bldP spid="32" grpId="0"/>
      <p:bldP spid="50" grpId="0"/>
      <p:bldP spid="52" grpId="0"/>
      <p:bldP spid="53" grpId="0"/>
      <p:bldP spid="54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Temporal relation (</a:t>
            </a:r>
            <a:r>
              <a:rPr lang="en-US" dirty="0" err="1"/>
              <a:t>TempRel</a:t>
            </a:r>
            <a:r>
              <a:rPr lang="en-US" dirty="0"/>
              <a:t>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6C91B87-BC4E-44D6-9D73-045F49937742}"/>
              </a:ext>
            </a:extLst>
          </p:cNvPr>
          <p:cNvGrpSpPr/>
          <p:nvPr/>
        </p:nvGrpSpPr>
        <p:grpSpPr>
          <a:xfrm>
            <a:off x="3276600" y="1884925"/>
            <a:ext cx="3900324" cy="611239"/>
            <a:chOff x="1919028" y="2681481"/>
            <a:chExt cx="4412071" cy="6112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B31E90-A513-42E3-BAEF-C19FDA9145B7}"/>
                </a:ext>
              </a:extLst>
            </p:cNvPr>
            <p:cNvSpPr txBox="1"/>
            <p:nvPr/>
          </p:nvSpPr>
          <p:spPr>
            <a:xfrm>
              <a:off x="3055578" y="2681481"/>
              <a:ext cx="210382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666089"/>
                  </a:solidFill>
                  <a:latin typeface="Century Gothic" panose="020B0502020202020204" pitchFamily="34" charset="0"/>
                </a:rPr>
                <a:t>BE_INCLUDED</a:t>
              </a:r>
              <a:endParaRPr lang="en-US" sz="2800" dirty="0">
                <a:solidFill>
                  <a:srgbClr val="66608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5" name="U-Turn Arrow 7">
              <a:extLst>
                <a:ext uri="{FF2B5EF4-FFF2-40B4-BE49-F238E27FC236}">
                  <a16:creationId xmlns:a16="http://schemas.microsoft.com/office/drawing/2014/main" id="{81712954-487E-456A-B998-80AD9B84E00D}"/>
                </a:ext>
              </a:extLst>
            </p:cNvPr>
            <p:cNvSpPr/>
            <p:nvPr/>
          </p:nvSpPr>
          <p:spPr>
            <a:xfrm flipH="1">
              <a:off x="1919028" y="3083204"/>
              <a:ext cx="4412071" cy="209516"/>
            </a:xfrm>
            <a:prstGeom prst="uturnArrow">
              <a:avLst>
                <a:gd name="adj1" fmla="val 8552"/>
                <a:gd name="adj2" fmla="val 25000"/>
                <a:gd name="adj3" fmla="val 23505"/>
                <a:gd name="adj4" fmla="val 43750"/>
                <a:gd name="adj5" fmla="val 100000"/>
              </a:avLst>
            </a:prstGeom>
            <a:solidFill>
              <a:srgbClr val="666089"/>
            </a:solidFill>
            <a:ln>
              <a:solidFill>
                <a:srgbClr val="666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8477" y="4800600"/>
            <a:ext cx="8305800" cy="578882"/>
          </a:xfrm>
          <a:prstGeom prst="roundRect">
            <a:avLst/>
          </a:prstGeom>
          <a:solidFill>
            <a:srgbClr val="7792C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Century Gothic" charset="0"/>
                <a:ea typeface="Century Gothic" charset="0"/>
                <a:cs typeface="Century Gothic" charset="0"/>
              </a:rPr>
              <a:t>My talk mainly focuses on </a:t>
            </a:r>
            <a:r>
              <a:rPr lang="en-US" sz="2800" i="1" dirty="0" err="1">
                <a:latin typeface="Century Gothic" charset="0"/>
                <a:ea typeface="Century Gothic" charset="0"/>
                <a:cs typeface="Century Gothic" charset="0"/>
              </a:rPr>
              <a:t>TempRel</a:t>
            </a:r>
            <a:r>
              <a:rPr lang="en-US" sz="2800" i="1" dirty="0">
                <a:latin typeface="Century Gothic" charset="0"/>
                <a:ea typeface="Century Gothic" charset="0"/>
                <a:cs typeface="Century Gothic" charset="0"/>
              </a:rPr>
              <a:t> extraction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6A0FD3-76BC-F240-AF81-B55704A9B318}"/>
              </a:ext>
            </a:extLst>
          </p:cNvPr>
          <p:cNvSpPr txBox="1"/>
          <p:nvPr/>
        </p:nvSpPr>
        <p:spPr>
          <a:xfrm>
            <a:off x="594051" y="2438400"/>
            <a:ext cx="785462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Tons of earth </a:t>
            </a:r>
            <a:r>
              <a:rPr lang="en-US" sz="2400" b="1" i="1" dirty="0">
                <a:solidFill>
                  <a:srgbClr val="C17A9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cascaded</a:t>
            </a:r>
            <a:r>
              <a:rPr lang="en-US" sz="2400" i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down a hillside, </a:t>
            </a:r>
            <a:r>
              <a:rPr lang="en-US" sz="2400" b="1" i="1" dirty="0">
                <a:solidFill>
                  <a:srgbClr val="C17A9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ripping</a:t>
            </a:r>
            <a:r>
              <a:rPr lang="en-US" sz="2400" i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two houses. Firefighters will </a:t>
            </a:r>
            <a:r>
              <a:rPr lang="en-US" sz="2400" b="1" i="1" dirty="0">
                <a:solidFill>
                  <a:srgbClr val="C17A9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monitor</a:t>
            </a:r>
            <a:r>
              <a:rPr lang="en-US" sz="2400" i="1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the shifting ground.</a:t>
            </a:r>
            <a:endParaRPr lang="en-US" sz="2400" i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5FDFE3-4898-F644-87CF-633979F50ECE}"/>
              </a:ext>
            </a:extLst>
          </p:cNvPr>
          <p:cNvGrpSpPr/>
          <p:nvPr/>
        </p:nvGrpSpPr>
        <p:grpSpPr>
          <a:xfrm>
            <a:off x="4267198" y="2886599"/>
            <a:ext cx="2909726" cy="1006197"/>
            <a:chOff x="4571998" y="3352800"/>
            <a:chExt cx="2909726" cy="100619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172A96C-6889-4334-AD6E-B2D89EF42DB5}"/>
                </a:ext>
              </a:extLst>
            </p:cNvPr>
            <p:cNvGrpSpPr/>
            <p:nvPr/>
          </p:nvGrpSpPr>
          <p:grpSpPr>
            <a:xfrm>
              <a:off x="4571998" y="3666870"/>
              <a:ext cx="2909726" cy="692127"/>
              <a:chOff x="1318504" y="2524261"/>
              <a:chExt cx="2079815" cy="692127"/>
            </a:xfrm>
          </p:grpSpPr>
          <p:sp>
            <p:nvSpPr>
              <p:cNvPr id="52" name="U-Turn Arrow 3">
                <a:extLst>
                  <a:ext uri="{FF2B5EF4-FFF2-40B4-BE49-F238E27FC236}">
                    <a16:creationId xmlns:a16="http://schemas.microsoft.com/office/drawing/2014/main" id="{1D253428-B43C-4542-84BD-CFB726807CB3}"/>
                  </a:ext>
                </a:extLst>
              </p:cNvPr>
              <p:cNvSpPr/>
              <p:nvPr/>
            </p:nvSpPr>
            <p:spPr>
              <a:xfrm flipH="1" flipV="1">
                <a:off x="1318504" y="2524261"/>
                <a:ext cx="2079815" cy="296168"/>
              </a:xfrm>
              <a:prstGeom prst="uturnArrow">
                <a:avLst>
                  <a:gd name="adj1" fmla="val 8552"/>
                  <a:gd name="adj2" fmla="val 25000"/>
                  <a:gd name="adj3" fmla="val 23505"/>
                  <a:gd name="adj4" fmla="val 43750"/>
                  <a:gd name="adj5" fmla="val 100000"/>
                </a:avLst>
              </a:prstGeom>
              <a:solidFill>
                <a:srgbClr val="666089"/>
              </a:solidFill>
              <a:ln>
                <a:solidFill>
                  <a:srgbClr val="6660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666089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30C49B6-8CC0-47F2-A788-49F377287301}"/>
                  </a:ext>
                </a:extLst>
              </p:cNvPr>
              <p:cNvSpPr txBox="1"/>
              <p:nvPr/>
            </p:nvSpPr>
            <p:spPr>
              <a:xfrm>
                <a:off x="1912392" y="2816278"/>
                <a:ext cx="89203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666089"/>
                    </a:solidFill>
                    <a:latin typeface="Century Gothic" panose="020B0502020202020204" pitchFamily="34" charset="0"/>
                  </a:rPr>
                  <a:t>BEFORE</a:t>
                </a:r>
                <a:endParaRPr lang="en-US" sz="2800" dirty="0">
                  <a:solidFill>
                    <a:srgbClr val="666089"/>
                  </a:solidFill>
                  <a:latin typeface="Century Gothic" panose="020B0502020202020204" pitchFamily="34" charset="0"/>
                </a:endParaRP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BBECAE5-54E8-C04A-A6F9-0BDDA0C3C199}"/>
                </a:ext>
              </a:extLst>
            </p:cNvPr>
            <p:cNvCxnSpPr/>
            <p:nvPr/>
          </p:nvCxnSpPr>
          <p:spPr>
            <a:xfrm flipV="1">
              <a:off x="7467600" y="3352800"/>
              <a:ext cx="0" cy="458998"/>
            </a:xfrm>
            <a:prstGeom prst="line">
              <a:avLst/>
            </a:prstGeom>
            <a:ln w="38100">
              <a:solidFill>
                <a:srgbClr val="666089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98207" y="1277034"/>
            <a:ext cx="307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27990"/>
                </a:solidFill>
                <a:latin typeface="Century Gothic" charset="0"/>
                <a:ea typeface="Century Gothic" charset="0"/>
                <a:cs typeface="Century Gothic" charset="0"/>
              </a:rPr>
              <a:t>Event</a:t>
            </a:r>
            <a:r>
              <a:rPr lang="en-US" i="1" dirty="0">
                <a:solidFill>
                  <a:srgbClr val="C27990"/>
                </a:solidFill>
                <a:latin typeface="Century Gothic" charset="0"/>
                <a:ea typeface="Century Gothic" charset="0"/>
                <a:cs typeface="Century Gothic" charset="0"/>
              </a:rPr>
              <a:t>: An action or state headed by a verb</a:t>
            </a:r>
          </a:p>
        </p:txBody>
      </p:sp>
    </p:spTree>
    <p:extLst>
      <p:ext uri="{BB962C8B-B14F-4D97-AF65-F5344CB8AC3E}">
        <p14:creationId xmlns:p14="http://schemas.microsoft.com/office/powerpoint/2010/main" val="16588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animBg="1"/>
      <p:bldP spid="11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4644"/>
            <a:ext cx="8534400" cy="5186156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/>
              <a:t>In Los Angeles that lesson was brought home Friday when tons of earth </a:t>
            </a:r>
            <a:r>
              <a:rPr lang="en-US" sz="2400" b="1" i="1" dirty="0">
                <a:solidFill>
                  <a:srgbClr val="C17A90"/>
                </a:solidFill>
              </a:rPr>
              <a:t>cascaded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/>
              <a:t>down a hillside, </a:t>
            </a:r>
            <a:r>
              <a:rPr lang="en-US" sz="2400" b="1" i="1" dirty="0">
                <a:solidFill>
                  <a:srgbClr val="C17A90"/>
                </a:solidFill>
              </a:rPr>
              <a:t>ripping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/>
              <a:t>two houses from their foundations. No one was </a:t>
            </a:r>
            <a:r>
              <a:rPr lang="en-US" sz="2400" b="1" i="1" dirty="0">
                <a:solidFill>
                  <a:srgbClr val="C17A90"/>
                </a:solidFill>
              </a:rPr>
              <a:t>hurt</a:t>
            </a:r>
            <a:r>
              <a:rPr lang="en-US" sz="2400" i="1" dirty="0"/>
              <a:t>, but firefighters </a:t>
            </a:r>
            <a:r>
              <a:rPr lang="en-US" sz="2400" b="1" i="1" dirty="0">
                <a:solidFill>
                  <a:srgbClr val="C17A90"/>
                </a:solidFill>
              </a:rPr>
              <a:t>ordered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/>
              <a:t>the evacuation of nearby homes and said they'll </a:t>
            </a:r>
            <a:r>
              <a:rPr lang="en-US" sz="2400" b="1" i="1" dirty="0">
                <a:solidFill>
                  <a:srgbClr val="C17A90"/>
                </a:solidFill>
              </a:rPr>
              <a:t>monitor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/>
              <a:t>the shifting ground until March 23</a:t>
            </a:r>
            <a:r>
              <a:rPr lang="en-US" sz="2400" i="1" baseline="30000" dirty="0"/>
              <a:t>rd</a:t>
            </a:r>
            <a:r>
              <a:rPr lang="en-US" sz="2400" i="1" dirty="0"/>
              <a:t>.</a:t>
            </a:r>
          </a:p>
          <a:p>
            <a:endParaRPr lang="en-US" sz="2400" i="1" dirty="0"/>
          </a:p>
          <a:p>
            <a:endParaRPr lang="en-US" sz="2400" i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77E13F-D9E9-4A17-84C7-47F0C9244DDE}"/>
              </a:ext>
            </a:extLst>
          </p:cNvPr>
          <p:cNvGrpSpPr/>
          <p:nvPr/>
        </p:nvGrpSpPr>
        <p:grpSpPr>
          <a:xfrm>
            <a:off x="441263" y="3581400"/>
            <a:ext cx="4545074" cy="2336661"/>
            <a:chOff x="3312194" y="1491409"/>
            <a:chExt cx="6060098" cy="311554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A38241-B3ED-48F0-A5D9-BD3DC99E89E3}"/>
                </a:ext>
              </a:extLst>
            </p:cNvPr>
            <p:cNvGrpSpPr/>
            <p:nvPr/>
          </p:nvGrpSpPr>
          <p:grpSpPr>
            <a:xfrm>
              <a:off x="3312194" y="1491409"/>
              <a:ext cx="6060098" cy="3115549"/>
              <a:chOff x="3312194" y="1491409"/>
              <a:chExt cx="6060098" cy="3115549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C95EB2A-5C7E-459A-A7A7-115296DEE9D6}"/>
                  </a:ext>
                </a:extLst>
              </p:cNvPr>
              <p:cNvGrpSpPr/>
              <p:nvPr/>
            </p:nvGrpSpPr>
            <p:grpSpPr>
              <a:xfrm>
                <a:off x="3312194" y="1491409"/>
                <a:ext cx="6060098" cy="2542680"/>
                <a:chOff x="2974846" y="1491409"/>
                <a:chExt cx="6060098" cy="2542680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9231A96-B0D2-4862-A853-F2BB70CA4250}"/>
                    </a:ext>
                  </a:extLst>
                </p:cNvPr>
                <p:cNvSpPr txBox="1"/>
                <p:nvPr/>
              </p:nvSpPr>
              <p:spPr>
                <a:xfrm>
                  <a:off x="4541994" y="3526258"/>
                  <a:ext cx="1475191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875" b="1" dirty="0">
                      <a:solidFill>
                        <a:srgbClr val="C17A9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cascaded</a:t>
                  </a:r>
                  <a:endParaRPr lang="en-US" sz="1875" b="1" dirty="0">
                    <a:solidFill>
                      <a:srgbClr val="C17A9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92B956A-DB60-4C14-A246-235EDA984580}"/>
                    </a:ext>
                  </a:extLst>
                </p:cNvPr>
                <p:cNvSpPr txBox="1"/>
                <p:nvPr/>
              </p:nvSpPr>
              <p:spPr>
                <a:xfrm>
                  <a:off x="2974846" y="2496086"/>
                  <a:ext cx="851088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/>
                      </a:solidFill>
                      <a:latin typeface="Times New Roman" charset="0"/>
                      <a:cs typeface="Times New Roman" charset="0"/>
                    </a:rPr>
                    <a:t>hurt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06FE320-D23E-4FEE-9F8E-CA98C6C5F530}"/>
                    </a:ext>
                  </a:extLst>
                </p:cNvPr>
                <p:cNvSpPr txBox="1"/>
                <p:nvPr/>
              </p:nvSpPr>
              <p:spPr>
                <a:xfrm>
                  <a:off x="4652426" y="1491409"/>
                  <a:ext cx="1261457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/>
                      </a:solidFill>
                      <a:latin typeface="Times New Roman" charset="0"/>
                      <a:cs typeface="Times New Roman" charset="0"/>
                    </a:rPr>
                    <a:t>ripping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9003EBB-30C2-4A6E-9B7E-9B8B4726829D}"/>
                    </a:ext>
                  </a:extLst>
                </p:cNvPr>
                <p:cNvSpPr txBox="1"/>
                <p:nvPr/>
              </p:nvSpPr>
              <p:spPr>
                <a:xfrm>
                  <a:off x="7683716" y="3518755"/>
                  <a:ext cx="1328313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ordered</a:t>
                  </a:r>
                </a:p>
              </p:txBody>
            </p: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0BACCC43-6CC5-4C3C-8E5E-F9F927F8B94F}"/>
                    </a:ext>
                  </a:extLst>
                </p:cNvPr>
                <p:cNvCxnSpPr/>
                <p:nvPr/>
              </p:nvCxnSpPr>
              <p:spPr>
                <a:xfrm flipH="1">
                  <a:off x="5249080" y="2090343"/>
                  <a:ext cx="3832" cy="1345297"/>
                </a:xfrm>
                <a:prstGeom prst="straightConnector1">
                  <a:avLst/>
                </a:prstGeom>
                <a:ln w="76200" cmpd="dbl">
                  <a:solidFill>
                    <a:schemeClr val="bg2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4FF3051B-1BED-4F81-84E9-9144F59A6658}"/>
                    </a:ext>
                  </a:extLst>
                </p:cNvPr>
                <p:cNvCxnSpPr/>
                <p:nvPr/>
              </p:nvCxnSpPr>
              <p:spPr>
                <a:xfrm flipH="1">
                  <a:off x="3624993" y="1745325"/>
                  <a:ext cx="1027433" cy="740620"/>
                </a:xfrm>
                <a:prstGeom prst="straightConnector1">
                  <a:avLst/>
                </a:prstGeom>
                <a:ln w="31750">
                  <a:solidFill>
                    <a:schemeClr val="bg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4B33CC75-CE81-4793-BE14-84BC2B70A7B6}"/>
                    </a:ext>
                  </a:extLst>
                </p:cNvPr>
                <p:cNvCxnSpPr/>
                <p:nvPr/>
              </p:nvCxnSpPr>
              <p:spPr>
                <a:xfrm>
                  <a:off x="5507757" y="1984783"/>
                  <a:ext cx="2553980" cy="1517655"/>
                </a:xfrm>
                <a:prstGeom prst="straightConnector1">
                  <a:avLst/>
                </a:prstGeom>
                <a:ln w="31750" cmpd="sng">
                  <a:solidFill>
                    <a:schemeClr val="bg2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DF7A1C68-39CB-4B4F-AF30-2115BB94C260}"/>
                    </a:ext>
                  </a:extLst>
                </p:cNvPr>
                <p:cNvCxnSpPr/>
                <p:nvPr/>
              </p:nvCxnSpPr>
              <p:spPr>
                <a:xfrm flipV="1">
                  <a:off x="6017185" y="3772671"/>
                  <a:ext cx="1666532" cy="7503"/>
                </a:xfrm>
                <a:prstGeom prst="straightConnector1">
                  <a:avLst/>
                </a:prstGeom>
                <a:ln w="31750">
                  <a:solidFill>
                    <a:schemeClr val="bg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BFF47532-9C5A-4318-AAFC-616F8209B108}"/>
                    </a:ext>
                  </a:extLst>
                </p:cNvPr>
                <p:cNvCxnSpPr/>
                <p:nvPr/>
              </p:nvCxnSpPr>
              <p:spPr>
                <a:xfrm flipH="1" flipV="1">
                  <a:off x="3624993" y="2995636"/>
                  <a:ext cx="917001" cy="784537"/>
                </a:xfrm>
                <a:prstGeom prst="straightConnector1">
                  <a:avLst/>
                </a:prstGeom>
                <a:ln w="31750" cmpd="sng">
                  <a:solidFill>
                    <a:schemeClr val="bg2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CF3EC16A-6808-436E-B8D5-2FC0C52207EE}"/>
                    </a:ext>
                  </a:extLst>
                </p:cNvPr>
                <p:cNvSpPr txBox="1"/>
                <p:nvPr/>
              </p:nvSpPr>
              <p:spPr>
                <a:xfrm>
                  <a:off x="7683717" y="1491662"/>
                  <a:ext cx="1351227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monitor</a:t>
                  </a: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F6CE56D6-D023-4B88-B59D-400ACE613C21}"/>
                    </a:ext>
                  </a:extLst>
                </p:cNvPr>
                <p:cNvCxnSpPr/>
                <p:nvPr/>
              </p:nvCxnSpPr>
              <p:spPr>
                <a:xfrm flipH="1" flipV="1">
                  <a:off x="5913885" y="1745325"/>
                  <a:ext cx="1769832" cy="253"/>
                </a:xfrm>
                <a:prstGeom prst="line">
                  <a:avLst/>
                </a:prstGeom>
                <a:ln w="31750">
                  <a:solidFill>
                    <a:schemeClr val="bg2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C8235993-3487-4925-AE51-802546311D16}"/>
                    </a:ext>
                  </a:extLst>
                </p:cNvPr>
                <p:cNvCxnSpPr/>
                <p:nvPr/>
              </p:nvCxnSpPr>
              <p:spPr>
                <a:xfrm flipH="1">
                  <a:off x="8316583" y="2090596"/>
                  <a:ext cx="12503" cy="1306282"/>
                </a:xfrm>
                <a:prstGeom prst="line">
                  <a:avLst/>
                </a:prstGeom>
                <a:ln w="31750">
                  <a:solidFill>
                    <a:schemeClr val="bg2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5F41F946-2002-4ED4-994A-76B18F3455CF}"/>
                    </a:ext>
                  </a:extLst>
                </p:cNvPr>
                <p:cNvCxnSpPr/>
                <p:nvPr/>
              </p:nvCxnSpPr>
              <p:spPr>
                <a:xfrm flipH="1">
                  <a:off x="5503925" y="2090596"/>
                  <a:ext cx="2825161" cy="1450604"/>
                </a:xfrm>
                <a:prstGeom prst="line">
                  <a:avLst/>
                </a:prstGeom>
                <a:ln w="31750">
                  <a:solidFill>
                    <a:schemeClr val="bg2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34F1B8A9-5B03-4D1A-B2D7-9B58D51F6443}"/>
                    </a:ext>
                  </a:extLst>
                </p:cNvPr>
                <p:cNvCxnSpPr/>
                <p:nvPr/>
              </p:nvCxnSpPr>
              <p:spPr>
                <a:xfrm flipH="1">
                  <a:off x="3730553" y="1985036"/>
                  <a:ext cx="4343687" cy="755755"/>
                </a:xfrm>
                <a:prstGeom prst="line">
                  <a:avLst/>
                </a:prstGeom>
                <a:ln w="31750">
                  <a:solidFill>
                    <a:schemeClr val="bg2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55368C6-EDCB-430A-B566-1458ED901E29}"/>
                  </a:ext>
                </a:extLst>
              </p:cNvPr>
              <p:cNvGrpSpPr/>
              <p:nvPr/>
            </p:nvGrpSpPr>
            <p:grpSpPr>
              <a:xfrm>
                <a:off x="4851183" y="4268403"/>
                <a:ext cx="3254802" cy="338555"/>
                <a:chOff x="2403791" y="4308587"/>
                <a:chExt cx="3254802" cy="338555"/>
              </a:xfrm>
            </p:grpSpPr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1790034E-07E3-4A1D-A4A6-9B3839F3BF3F}"/>
                    </a:ext>
                  </a:extLst>
                </p:cNvPr>
                <p:cNvCxnSpPr/>
                <p:nvPr/>
              </p:nvCxnSpPr>
              <p:spPr>
                <a:xfrm flipV="1">
                  <a:off x="2403791" y="4459632"/>
                  <a:ext cx="457200" cy="5687"/>
                </a:xfrm>
                <a:prstGeom prst="straightConnector1">
                  <a:avLst/>
                </a:prstGeom>
                <a:ln w="63500">
                  <a:solidFill>
                    <a:schemeClr val="bg2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CDA7464-9DEF-4ECF-8EB3-DA28951C95A3}"/>
                    </a:ext>
                  </a:extLst>
                </p:cNvPr>
                <p:cNvSpPr txBox="1"/>
                <p:nvPr/>
              </p:nvSpPr>
              <p:spPr>
                <a:xfrm>
                  <a:off x="2806030" y="4308587"/>
                  <a:ext cx="887422" cy="3385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solidFill>
                        <a:srgbClr val="666089"/>
                      </a:solidFill>
                      <a:latin typeface="Courier" charset="0"/>
                      <a:ea typeface="Courier" charset="0"/>
                      <a:cs typeface="Courier" charset="0"/>
                    </a:rPr>
                    <a:t>BEFORE</a:t>
                  </a:r>
                  <a:endParaRPr lang="en-US" b="1" dirty="0">
                    <a:solidFill>
                      <a:srgbClr val="666089"/>
                    </a:solidFill>
                    <a:latin typeface="Courier" charset="0"/>
                    <a:ea typeface="Courier" charset="0"/>
                    <a:cs typeface="Courier" charset="0"/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3698058B-8FA1-4E6D-AED0-E7432B76635D}"/>
                    </a:ext>
                  </a:extLst>
                </p:cNvPr>
                <p:cNvCxnSpPr/>
                <p:nvPr/>
              </p:nvCxnSpPr>
              <p:spPr>
                <a:xfrm flipV="1">
                  <a:off x="3834597" y="4459632"/>
                  <a:ext cx="457200" cy="0"/>
                </a:xfrm>
                <a:prstGeom prst="straightConnector1">
                  <a:avLst/>
                </a:prstGeom>
                <a:ln w="88900" cmpd="dbl">
                  <a:solidFill>
                    <a:schemeClr val="bg2"/>
                  </a:solidFill>
                  <a:prstDash val="soli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83684F5-6E3C-428D-B627-C1F6F491FD1A}"/>
                    </a:ext>
                  </a:extLst>
                </p:cNvPr>
                <p:cNvSpPr txBox="1"/>
                <p:nvPr/>
              </p:nvSpPr>
              <p:spPr>
                <a:xfrm>
                  <a:off x="4236836" y="4308587"/>
                  <a:ext cx="1421757" cy="3385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solidFill>
                        <a:srgbClr val="666089"/>
                      </a:solidFill>
                      <a:latin typeface="Courier" charset="0"/>
                      <a:ea typeface="Courier" charset="0"/>
                      <a:cs typeface="Courier" charset="0"/>
                    </a:rPr>
                    <a:t>BE_INCLUDED</a:t>
                  </a:r>
                  <a:endParaRPr lang="en-US" b="1" dirty="0">
                    <a:solidFill>
                      <a:srgbClr val="666089"/>
                    </a:solidFill>
                    <a:latin typeface="Courier" charset="0"/>
                    <a:ea typeface="Courier" charset="0"/>
                    <a:cs typeface="Courier" charset="0"/>
                  </a:endParaRPr>
                </a:p>
              </p:txBody>
            </p:sp>
          </p:grp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7576C52-D3C3-4A84-ACE8-9DBA2AD73360}"/>
                </a:ext>
              </a:extLst>
            </p:cNvPr>
            <p:cNvCxnSpPr/>
            <p:nvPr/>
          </p:nvCxnSpPr>
          <p:spPr>
            <a:xfrm flipH="1" flipV="1">
              <a:off x="4102797" y="2734614"/>
              <a:ext cx="4203231" cy="899235"/>
            </a:xfrm>
            <a:prstGeom prst="line">
              <a:avLst/>
            </a:prstGeom>
            <a:ln w="31750">
              <a:solidFill>
                <a:schemeClr val="bg2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847297"/>
              </p:ext>
            </p:extLst>
          </p:nvPr>
        </p:nvGraphicFramePr>
        <p:xfrm>
          <a:off x="5219544" y="4002103"/>
          <a:ext cx="3428277" cy="1377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9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69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Temporal relation extraction</a:t>
                      </a:r>
                    </a:p>
                  </a:txBody>
                  <a:tcPr marL="94372" marR="94372" marT="47186" marB="471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5CF">
                        <a:alpha val="7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Literature F1</a:t>
                      </a:r>
                      <a:r>
                        <a:rPr lang="en-US" sz="17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US" sz="17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</a:p>
                  </a:txBody>
                  <a:tcPr marL="94372" marR="94372" marT="47186" marB="471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5CF">
                        <a:alpha val="7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73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w/ gold events</a:t>
                      </a:r>
                    </a:p>
                  </a:txBody>
                  <a:tcPr marL="94372" marR="94372" marT="47186" marB="471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low 50’s</a:t>
                      </a:r>
                    </a:p>
                  </a:txBody>
                  <a:tcPr marL="94372" marR="94372" marT="47186" marB="471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733">
                <a:tc>
                  <a:txBody>
                    <a:bodyPr/>
                    <a:lstStyle/>
                    <a:p>
                      <a:pPr algn="ctr"/>
                      <a:r>
                        <a:rPr lang="en-US" sz="17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w/o gold events</a:t>
                      </a:r>
                      <a:endParaRPr lang="en-US" sz="17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4372" marR="94372" marT="47186" marB="471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low 30’s</a:t>
                      </a:r>
                    </a:p>
                  </a:txBody>
                  <a:tcPr marL="94372" marR="94372" marT="47186" marB="47186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81272" y="3517900"/>
            <a:ext cx="303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This task is difficult: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66110-64DD-4CE7-B8DF-6EC293F0889F}"/>
              </a:ext>
            </a:extLst>
          </p:cNvPr>
          <p:cNvSpPr txBox="1"/>
          <p:nvPr/>
        </p:nvSpPr>
        <p:spPr>
          <a:xfrm>
            <a:off x="381000" y="1218767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65000"/>
            </a:pPr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The task is to label those edges in temporal graphs.</a:t>
            </a:r>
            <a:endParaRPr lang="en-US" sz="2400" dirty="0">
              <a:solidFill>
                <a:schemeClr val="bg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4" y="228600"/>
            <a:ext cx="8620126" cy="533400"/>
          </a:xfrm>
        </p:spPr>
        <p:txBody>
          <a:bodyPr/>
          <a:lstStyle/>
          <a:p>
            <a:r>
              <a:rPr lang="en-US" dirty="0"/>
              <a:t>Multiple events form a situation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 bwMode="auto">
          <a:xfrm>
            <a:off x="672028" y="232724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cap="small" baseline="0">
                <a:solidFill>
                  <a:srgbClr val="A7001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sz="2800" cap="none" dirty="0">
                <a:solidFill>
                  <a:schemeClr val="bg2"/>
                </a:solidFill>
                <a:latin typeface="Century Gothic" panose="020B0502020202020204" pitchFamily="34" charset="0"/>
              </a:rPr>
              <a:t>“Temporal Graph”</a:t>
            </a:r>
          </a:p>
        </p:txBody>
      </p:sp>
    </p:spTree>
    <p:extLst>
      <p:ext uri="{BB962C8B-B14F-4D97-AF65-F5344CB8AC3E}">
        <p14:creationId xmlns:p14="http://schemas.microsoft.com/office/powerpoint/2010/main" val="2169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4" grpId="0"/>
      <p:bldP spid="5" grpId="0"/>
      <p:bldP spid="2" grpId="0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5E6A528-8DBD-A148-A719-12EA32FF22B2}"/>
              </a:ext>
            </a:extLst>
          </p:cNvPr>
          <p:cNvSpPr txBox="1">
            <a:spLocks/>
          </p:cNvSpPr>
          <p:nvPr/>
        </p:nvSpPr>
        <p:spPr bwMode="auto">
          <a:xfrm>
            <a:off x="228600" y="234146"/>
            <a:ext cx="2219326" cy="533400"/>
          </a:xfrm>
          <a:prstGeom prst="round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cap="small" baseline="0">
                <a:solidFill>
                  <a:srgbClr val="A7001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sz="2800" cap="none" dirty="0">
                <a:solidFill>
                  <a:schemeClr val="bg2"/>
                </a:solidFill>
                <a:latin typeface="Century Gothic" panose="020B0502020202020204" pitchFamily="34" charset="0"/>
              </a:rPr>
              <a:t>Challenges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099257-CAEA-6E49-AB0F-2B8B29891ED3}"/>
              </a:ext>
            </a:extLst>
          </p:cNvPr>
          <p:cNvGraphicFramePr>
            <a:graphicFrameLocks noGrp="1"/>
          </p:cNvGraphicFramePr>
          <p:nvPr/>
        </p:nvGraphicFramePr>
        <p:xfrm>
          <a:off x="2690287" y="5607664"/>
          <a:ext cx="2491313" cy="990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Temporal relation extraction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Literature F1</a:t>
                      </a:r>
                      <a:r>
                        <a:rPr lang="en-US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w/ gold events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low 50’s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w/o gold events</a:t>
                      </a:r>
                      <a:endParaRPr lang="en-US" sz="12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low 30’s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A5E9810-C158-724E-9638-99D60BA01912}"/>
              </a:ext>
            </a:extLst>
          </p:cNvPr>
          <p:cNvSpPr txBox="1"/>
          <p:nvPr/>
        </p:nvSpPr>
        <p:spPr>
          <a:xfrm>
            <a:off x="228600" y="1316754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Interrelated events</a:t>
            </a:r>
            <a:endParaRPr lang="en-US" sz="2400" dirty="0">
              <a:solidFill>
                <a:schemeClr val="bg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B2E57-E691-EF44-8F7E-F2C288515831}"/>
              </a:ext>
            </a:extLst>
          </p:cNvPr>
          <p:cNvSpPr txBox="1"/>
          <p:nvPr/>
        </p:nvSpPr>
        <p:spPr>
          <a:xfrm>
            <a:off x="228600" y="2848226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Lack of prior knowledge</a:t>
            </a:r>
            <a:endParaRPr lang="en-US" sz="2400" dirty="0">
              <a:solidFill>
                <a:schemeClr val="bg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41475-E0BE-1D43-BB87-371438F9856A}"/>
              </a:ext>
            </a:extLst>
          </p:cNvPr>
          <p:cNvSpPr txBox="1"/>
          <p:nvPr/>
        </p:nvSpPr>
        <p:spPr>
          <a:xfrm>
            <a:off x="228600" y="4379698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Insufficient data</a:t>
            </a:r>
            <a:endParaRPr lang="en-US" sz="2400" dirty="0">
              <a:solidFill>
                <a:schemeClr val="bg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B11065-091C-6A4B-97EF-151636C887DE}"/>
              </a:ext>
            </a:extLst>
          </p:cNvPr>
          <p:cNvSpPr txBox="1"/>
          <p:nvPr/>
        </p:nvSpPr>
        <p:spPr>
          <a:xfrm>
            <a:off x="228600" y="1706684"/>
            <a:ext cx="4756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If A&lt;B and B&lt;C, then A&lt;C (time is transitive)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2E617E-A733-174E-B4DA-0BE58280A520}"/>
              </a:ext>
            </a:extLst>
          </p:cNvPr>
          <p:cNvSpPr txBox="1"/>
          <p:nvPr/>
        </p:nvSpPr>
        <p:spPr>
          <a:xfrm>
            <a:off x="228601" y="3274845"/>
            <a:ext cx="5105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Humans have the common sense about the typical orders of events, even if a sentence doesn’t say so</a:t>
            </a:r>
            <a:endParaRPr lang="en-US" sz="2000" i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E9458-FAA8-DF42-8C6B-F9BC4928D10A}"/>
              </a:ext>
            </a:extLst>
          </p:cNvPr>
          <p:cNvSpPr txBox="1"/>
          <p:nvPr/>
        </p:nvSpPr>
        <p:spPr>
          <a:xfrm>
            <a:off x="228600" y="4760698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#edges is quadratic in terms of #nodes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EEFF12-CB24-5C46-97C3-7EAFCAF591C9}"/>
              </a:ext>
            </a:extLst>
          </p:cNvPr>
          <p:cNvSpPr txBox="1"/>
          <p:nvPr/>
        </p:nvSpPr>
        <p:spPr>
          <a:xfrm>
            <a:off x="5715000" y="131084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400" dirty="0">
                <a:solidFill>
                  <a:srgbClr val="6881B4"/>
                </a:solidFill>
                <a:latin typeface="Century Gothic" panose="020B0502020202020204" pitchFamily="34" charset="0"/>
              </a:rPr>
              <a:t>Structured learning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4E813A-3E96-6444-A4A4-F314844CA29E}"/>
              </a:ext>
            </a:extLst>
          </p:cNvPr>
          <p:cNvSpPr txBox="1"/>
          <p:nvPr/>
        </p:nvSpPr>
        <p:spPr>
          <a:xfrm>
            <a:off x="5715000" y="2879004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400" dirty="0">
                <a:solidFill>
                  <a:srgbClr val="6881B4"/>
                </a:solidFill>
                <a:latin typeface="Century Gothic" panose="020B0502020202020204" pitchFamily="34" charset="0"/>
              </a:rPr>
              <a:t>Common sense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58F66E-BF6B-6F40-B170-C542A7D0D288}"/>
              </a:ext>
            </a:extLst>
          </p:cNvPr>
          <p:cNvSpPr txBox="1"/>
          <p:nvPr/>
        </p:nvSpPr>
        <p:spPr>
          <a:xfrm>
            <a:off x="5715000" y="4333288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400" dirty="0">
                <a:solidFill>
                  <a:srgbClr val="6881B4"/>
                </a:solidFill>
                <a:latin typeface="Century Gothic" panose="020B0502020202020204" pitchFamily="34" charset="0"/>
              </a:rPr>
              <a:t>Data annotation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4099257-CAEA-6E49-AB0F-2B8B29891ED3}"/>
              </a:ext>
            </a:extLst>
          </p:cNvPr>
          <p:cNvGraphicFramePr>
            <a:graphicFrameLocks noGrp="1"/>
          </p:cNvGraphicFramePr>
          <p:nvPr/>
        </p:nvGraphicFramePr>
        <p:xfrm>
          <a:off x="5181600" y="5607664"/>
          <a:ext cx="871305" cy="990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1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Our F1</a:t>
                      </a:r>
                      <a:r>
                        <a:rPr lang="en-US" sz="1200" baseline="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70’s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50’s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219699" y="5546993"/>
            <a:ext cx="795105" cy="1111941"/>
          </a:xfrm>
          <a:prstGeom prst="rect">
            <a:avLst/>
          </a:prstGeom>
          <a:noFill/>
          <a:ln w="38100">
            <a:solidFill>
              <a:srgbClr val="C1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32028E2-1C92-354A-BFA8-AB98B5E4DD61}"/>
              </a:ext>
            </a:extLst>
          </p:cNvPr>
          <p:cNvSpPr txBox="1">
            <a:spLocks/>
          </p:cNvSpPr>
          <p:nvPr/>
        </p:nvSpPr>
        <p:spPr bwMode="auto">
          <a:xfrm>
            <a:off x="6127792" y="300732"/>
            <a:ext cx="2374815" cy="533400"/>
          </a:xfrm>
          <a:prstGeom prst="roundRect">
            <a:avLst/>
          </a:prstGeom>
          <a:noFill/>
          <a:ln w="12700">
            <a:solidFill>
              <a:srgbClr val="6881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 cap="small" baseline="0">
                <a:solidFill>
                  <a:srgbClr val="A7001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sz="2800" cap="none" dirty="0">
                <a:solidFill>
                  <a:srgbClr val="6881B4"/>
                </a:solidFill>
                <a:latin typeface="Century Gothic" panose="020B0502020202020204" pitchFamily="34" charset="0"/>
              </a:rPr>
              <a:t>My solutions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947A647C-F43B-7B4E-BF19-8078EEF919DC}"/>
              </a:ext>
            </a:extLst>
          </p:cNvPr>
          <p:cNvSpPr/>
          <p:nvPr/>
        </p:nvSpPr>
        <p:spPr>
          <a:xfrm>
            <a:off x="6153192" y="6096000"/>
            <a:ext cx="654008" cy="201974"/>
          </a:xfrm>
          <a:prstGeom prst="leftArrow">
            <a:avLst/>
          </a:prstGeom>
          <a:solidFill>
            <a:srgbClr val="C2799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70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2"/>
      <p:bldP spid="13" grpId="1" build="allAtOnce"/>
      <p:bldP spid="14" grpId="0" uiExpand="1" build="p" bldLvl="2"/>
      <p:bldP spid="14" grpId="1" build="allAtOnce"/>
      <p:bldP spid="15" grpId="0" uiExpand="1" build="p" bldLvl="2"/>
      <p:bldP spid="15" grpId="1" build="allAtOnce"/>
      <p:bldP spid="23" grpId="0"/>
      <p:bldP spid="24" grpId="0"/>
      <p:bldP spid="25" grpId="0"/>
      <p:bldP spid="3" grpId="0" animBg="1"/>
      <p:bldP spid="20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61A3B486-AB62-FA4F-86D2-A8C42B5F4220}"/>
              </a:ext>
            </a:extLst>
          </p:cNvPr>
          <p:cNvSpPr/>
          <p:nvPr/>
        </p:nvSpPr>
        <p:spPr>
          <a:xfrm>
            <a:off x="2596528" y="2351454"/>
            <a:ext cx="1972921" cy="1862916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90713598-516B-E844-B1F8-76B264DE9634}"/>
              </a:ext>
            </a:extLst>
          </p:cNvPr>
          <p:cNvSpPr/>
          <p:nvPr/>
        </p:nvSpPr>
        <p:spPr>
          <a:xfrm>
            <a:off x="4569449" y="2351453"/>
            <a:ext cx="1956830" cy="1857027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2E47F3F-1B36-A440-A6B3-C95DFE1F6B8E}"/>
              </a:ext>
            </a:extLst>
          </p:cNvPr>
          <p:cNvSpPr/>
          <p:nvPr/>
        </p:nvSpPr>
        <p:spPr>
          <a:xfrm>
            <a:off x="3918092" y="4208480"/>
            <a:ext cx="1302713" cy="1574208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7DAC120-F2AE-9E42-91AD-D367A20D62A6}"/>
              </a:ext>
            </a:extLst>
          </p:cNvPr>
          <p:cNvSpPr/>
          <p:nvPr/>
        </p:nvSpPr>
        <p:spPr>
          <a:xfrm>
            <a:off x="2590800" y="381000"/>
            <a:ext cx="3940909" cy="2480129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4B09D7B-0C2C-B04A-B53B-43E0E3647E0A}"/>
              </a:ext>
            </a:extLst>
          </p:cNvPr>
          <p:cNvSpPr/>
          <p:nvPr/>
        </p:nvSpPr>
        <p:spPr>
          <a:xfrm>
            <a:off x="4569449" y="2458993"/>
            <a:ext cx="3289552" cy="3833368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17A06CB-AE38-924C-A9B4-FE69C1A3EAFE}"/>
              </a:ext>
            </a:extLst>
          </p:cNvPr>
          <p:cNvSpPr/>
          <p:nvPr/>
        </p:nvSpPr>
        <p:spPr>
          <a:xfrm>
            <a:off x="1279895" y="2464880"/>
            <a:ext cx="3289553" cy="3827481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86028A8-0EA2-224F-BC9E-979373BCB94B}"/>
              </a:ext>
            </a:extLst>
          </p:cNvPr>
          <p:cNvSpPr/>
          <p:nvPr/>
        </p:nvSpPr>
        <p:spPr>
          <a:xfrm>
            <a:off x="3923670" y="2876571"/>
            <a:ext cx="1291555" cy="1460779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21D07F-E337-F842-95C9-56B9E450B34B}"/>
              </a:ext>
            </a:extLst>
          </p:cNvPr>
          <p:cNvSpPr txBox="1"/>
          <p:nvPr/>
        </p:nvSpPr>
        <p:spPr>
          <a:xfrm>
            <a:off x="3371831" y="750782"/>
            <a:ext cx="288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Structured learning</a:t>
            </a: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1C1CFDDB-C8DA-2746-BB81-A44B3B731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4099912" y="1004102"/>
            <a:ext cx="974176" cy="745577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4C7EC8F-061A-1440-9487-99937D2224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2526696" y="4751042"/>
            <a:ext cx="1323194" cy="940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D8974F-3312-314A-BE72-1C11FFD8A314}"/>
              </a:ext>
            </a:extLst>
          </p:cNvPr>
          <p:cNvSpPr txBox="1"/>
          <p:nvPr/>
        </p:nvSpPr>
        <p:spPr>
          <a:xfrm>
            <a:off x="2206719" y="5607318"/>
            <a:ext cx="233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Common sense</a:t>
            </a: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60B8FB75-539A-0840-ADE8-6A4525654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5577574" y="5009130"/>
            <a:ext cx="819421" cy="6828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70778E-FE0E-C747-9F3B-2C496E425066}"/>
              </a:ext>
            </a:extLst>
          </p:cNvPr>
          <p:cNvSpPr txBox="1"/>
          <p:nvPr/>
        </p:nvSpPr>
        <p:spPr>
          <a:xfrm>
            <a:off x="4966392" y="5607318"/>
            <a:ext cx="242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Data annotation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9080C7-8D4D-9846-886B-33B0F1413DAF}"/>
              </a:ext>
            </a:extLst>
          </p:cNvPr>
          <p:cNvSpPr txBox="1"/>
          <p:nvPr/>
        </p:nvSpPr>
        <p:spPr>
          <a:xfrm>
            <a:off x="3348007" y="1909229"/>
            <a:ext cx="2572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EMNLP’17, SEM’18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C5F252-B7A8-654D-B626-DAB47965C335}"/>
              </a:ext>
            </a:extLst>
          </p:cNvPr>
          <p:cNvSpPr txBox="1"/>
          <p:nvPr/>
        </p:nvSpPr>
        <p:spPr>
          <a:xfrm>
            <a:off x="1389733" y="3772497"/>
            <a:ext cx="2393525" cy="101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NAACL’18</a:t>
            </a:r>
          </a:p>
          <a:p>
            <a:endParaRPr lang="en-US" sz="2000" b="1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0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1 in submission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2E3D12-708D-1045-A3D0-C2E3342C900B}"/>
              </a:ext>
            </a:extLst>
          </p:cNvPr>
          <p:cNvSpPr txBox="1"/>
          <p:nvPr/>
        </p:nvSpPr>
        <p:spPr>
          <a:xfrm>
            <a:off x="6032627" y="4208480"/>
            <a:ext cx="163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ACL’18 (b)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37F1DA-F15A-5D4C-B81B-595B5E239EF6}"/>
              </a:ext>
            </a:extLst>
          </p:cNvPr>
          <p:cNvSpPr txBox="1"/>
          <p:nvPr/>
        </p:nvSpPr>
        <p:spPr>
          <a:xfrm>
            <a:off x="2881001" y="2779517"/>
            <a:ext cx="1376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ACL’18 (a)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5EBA8D-5333-284F-87D6-30DD64D51E54}"/>
              </a:ext>
            </a:extLst>
          </p:cNvPr>
          <p:cNvSpPr txBox="1"/>
          <p:nvPr/>
        </p:nvSpPr>
        <p:spPr>
          <a:xfrm>
            <a:off x="5074088" y="2731002"/>
            <a:ext cx="1452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NAACL’19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3C3AE2-0F2B-5B43-81AE-4BE6C967A5D7}"/>
              </a:ext>
            </a:extLst>
          </p:cNvPr>
          <p:cNvSpPr txBox="1"/>
          <p:nvPr/>
        </p:nvSpPr>
        <p:spPr>
          <a:xfrm>
            <a:off x="4099912" y="3364507"/>
            <a:ext cx="1203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Century Gothic" charset="0"/>
                <a:ea typeface="Century Gothic" charset="0"/>
                <a:cs typeface="Century Gothic" charset="0"/>
              </a:rPr>
              <a:t>EMNLP’18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6CE12C-489A-0B4F-AF45-26CE1E303C7B}"/>
              </a:ext>
            </a:extLst>
          </p:cNvPr>
          <p:cNvSpPr txBox="1"/>
          <p:nvPr/>
        </p:nvSpPr>
        <p:spPr>
          <a:xfrm>
            <a:off x="3899190" y="4446698"/>
            <a:ext cx="130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charset="0"/>
                <a:ea typeface="Century Gothic" charset="0"/>
                <a:cs typeface="Century Gothic" charset="0"/>
              </a:rPr>
              <a:t>1 in submission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7DC4AB-0C45-474F-8A64-101AF913BAFF}"/>
              </a:ext>
            </a:extLst>
          </p:cNvPr>
          <p:cNvSpPr txBox="1"/>
          <p:nvPr/>
        </p:nvSpPr>
        <p:spPr>
          <a:xfrm>
            <a:off x="3913034" y="3650651"/>
            <a:ext cx="130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charset="0"/>
                <a:ea typeface="Century Gothic" charset="0"/>
                <a:cs typeface="Century Gothic" charset="0"/>
              </a:rPr>
              <a:t>1 in submission</a:t>
            </a:r>
          </a:p>
        </p:txBody>
      </p:sp>
    </p:spTree>
    <p:extLst>
      <p:ext uri="{BB962C8B-B14F-4D97-AF65-F5344CB8AC3E}">
        <p14:creationId xmlns:p14="http://schemas.microsoft.com/office/powerpoint/2010/main" val="288152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22C95D-5972-134C-B56C-148F3C45A894}"/>
              </a:ext>
            </a:extLst>
          </p:cNvPr>
          <p:cNvSpPr txBox="1"/>
          <p:nvPr/>
        </p:nvSpPr>
        <p:spPr>
          <a:xfrm>
            <a:off x="228600" y="2493117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47D7E-E500-CD47-A35C-95027F29B79A}"/>
              </a:ext>
            </a:extLst>
          </p:cNvPr>
          <p:cNvSpPr txBox="1"/>
          <p:nvPr/>
        </p:nvSpPr>
        <p:spPr>
          <a:xfrm>
            <a:off x="-228600" y="4343400"/>
            <a:ext cx="918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[EMNLP’17] </a:t>
            </a:r>
            <a:r>
              <a:rPr lang="en-US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, Z. Feng, and D. Roth. A Structured Learning Approach to Temporal Relation Extraction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ACFE0-B225-C448-A3CC-A862D4CEDCB5}"/>
              </a:ext>
            </a:extLst>
          </p:cNvPr>
          <p:cNvCxnSpPr/>
          <p:nvPr/>
        </p:nvCxnSpPr>
        <p:spPr>
          <a:xfrm>
            <a:off x="762000" y="2493117"/>
            <a:ext cx="2590800" cy="0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1F0397-1BBB-EF4C-838D-EF49DEC002D7}"/>
              </a:ext>
            </a:extLst>
          </p:cNvPr>
          <p:cNvSpPr txBox="1"/>
          <p:nvPr/>
        </p:nvSpPr>
        <p:spPr>
          <a:xfrm>
            <a:off x="228600" y="1475447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32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Understanding time for events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3400AEF-85EA-7B4C-8D53-44B4E99936D7}"/>
              </a:ext>
            </a:extLst>
          </p:cNvPr>
          <p:cNvSpPr/>
          <p:nvPr/>
        </p:nvSpPr>
        <p:spPr>
          <a:xfrm>
            <a:off x="6500196" y="2758251"/>
            <a:ext cx="698903" cy="659934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B5E4C5-CCD7-EA44-915F-7E2918615642}"/>
              </a:ext>
            </a:extLst>
          </p:cNvPr>
          <p:cNvSpPr/>
          <p:nvPr/>
        </p:nvSpPr>
        <p:spPr>
          <a:xfrm>
            <a:off x="7199099" y="2758250"/>
            <a:ext cx="693202" cy="657848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DF6EFEB-F338-0C41-A3F8-D29E7EEE2CE2}"/>
              </a:ext>
            </a:extLst>
          </p:cNvPr>
          <p:cNvSpPr/>
          <p:nvPr/>
        </p:nvSpPr>
        <p:spPr>
          <a:xfrm>
            <a:off x="6968357" y="3416098"/>
            <a:ext cx="461483" cy="557660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A6647F9-1E57-3B41-9C07-019C1EAA9D36}"/>
              </a:ext>
            </a:extLst>
          </p:cNvPr>
          <p:cNvSpPr/>
          <p:nvPr/>
        </p:nvSpPr>
        <p:spPr>
          <a:xfrm>
            <a:off x="6498167" y="2060222"/>
            <a:ext cx="1396058" cy="878580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E9112B1-EC4A-854D-B296-C8D381E90E59}"/>
              </a:ext>
            </a:extLst>
          </p:cNvPr>
          <p:cNvSpPr/>
          <p:nvPr/>
        </p:nvSpPr>
        <p:spPr>
          <a:xfrm>
            <a:off x="7199099" y="2796346"/>
            <a:ext cx="1165316" cy="1357962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1952D22-282C-4147-A2C7-BABEC250DF29}"/>
              </a:ext>
            </a:extLst>
          </p:cNvPr>
          <p:cNvSpPr/>
          <p:nvPr/>
        </p:nvSpPr>
        <p:spPr>
          <a:xfrm>
            <a:off x="6033782" y="2798432"/>
            <a:ext cx="1165317" cy="1355876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E4B3FD1-5ED1-0146-9026-FE8CD53EC451}"/>
              </a:ext>
            </a:extLst>
          </p:cNvPr>
          <p:cNvSpPr/>
          <p:nvPr/>
        </p:nvSpPr>
        <p:spPr>
          <a:xfrm>
            <a:off x="6970281" y="2938802"/>
            <a:ext cx="457530" cy="517478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165CA682-DBBA-274A-BF6C-67F04CA82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7023646" y="2280954"/>
            <a:ext cx="345100" cy="264119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2F9A737E-BC3D-FF46-960C-1D934C487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6475458" y="3608299"/>
            <a:ext cx="468738" cy="333325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585AE5B7-75E4-D047-8018-E186DB0EE9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7556225" y="3699726"/>
            <a:ext cx="290278" cy="24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08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3EB0D82-2CA5-0044-B598-D6CC4B1217F6}"/>
              </a:ext>
            </a:extLst>
          </p:cNvPr>
          <p:cNvCxnSpPr>
            <a:cxnSpLocks/>
          </p:cNvCxnSpPr>
          <p:nvPr/>
        </p:nvCxnSpPr>
        <p:spPr>
          <a:xfrm flipH="1">
            <a:off x="2340858" y="4012002"/>
            <a:ext cx="2275" cy="798556"/>
          </a:xfrm>
          <a:prstGeom prst="straightConnector1">
            <a:avLst/>
          </a:prstGeom>
          <a:ln w="76200" cmpd="dbl">
            <a:solidFill>
              <a:schemeClr val="bg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CC5D2CF-3028-CC45-BF3F-96A9A5D0875F}"/>
              </a:ext>
            </a:extLst>
          </p:cNvPr>
          <p:cNvCxnSpPr/>
          <p:nvPr/>
        </p:nvCxnSpPr>
        <p:spPr>
          <a:xfrm flipV="1">
            <a:off x="2793671" y="5031855"/>
            <a:ext cx="989239" cy="4454"/>
          </a:xfrm>
          <a:prstGeom prst="straightConnector1">
            <a:avLst/>
          </a:prstGeom>
          <a:ln w="317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466E26E-59BC-9547-BC26-F9F09E3BD552}"/>
              </a:ext>
            </a:extLst>
          </p:cNvPr>
          <p:cNvSpPr txBox="1"/>
          <p:nvPr/>
        </p:nvSpPr>
        <p:spPr>
          <a:xfrm>
            <a:off x="3783762" y="4875352"/>
            <a:ext cx="7905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C3D52B-1871-8F43-AF74-F6A379644828}"/>
              </a:ext>
            </a:extLst>
          </p:cNvPr>
          <p:cNvSpPr txBox="1"/>
          <p:nvPr/>
        </p:nvSpPr>
        <p:spPr>
          <a:xfrm>
            <a:off x="3783762" y="4871327"/>
            <a:ext cx="7905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D9A00D-F6E8-A341-BB54-6DC685C17F41}"/>
              </a:ext>
            </a:extLst>
          </p:cNvPr>
          <p:cNvSpPr txBox="1"/>
          <p:nvPr/>
        </p:nvSpPr>
        <p:spPr>
          <a:xfrm>
            <a:off x="3783617" y="3681581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7A033C-3362-7E4F-9A29-22F5B134DB38}"/>
              </a:ext>
            </a:extLst>
          </p:cNvPr>
          <p:cNvSpPr txBox="1"/>
          <p:nvPr/>
        </p:nvSpPr>
        <p:spPr>
          <a:xfrm>
            <a:off x="3790433" y="3681582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0B8D1C-469A-C34A-B8E5-6EC7BEC871D0}"/>
              </a:ext>
            </a:extLst>
          </p:cNvPr>
          <p:cNvSpPr txBox="1"/>
          <p:nvPr/>
        </p:nvSpPr>
        <p:spPr>
          <a:xfrm>
            <a:off x="3790433" y="3671896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465B13-DBC7-4043-AD11-B7B745E6BC6A}"/>
              </a:ext>
            </a:extLst>
          </p:cNvPr>
          <p:cNvSpPr txBox="1"/>
          <p:nvPr/>
        </p:nvSpPr>
        <p:spPr>
          <a:xfrm>
            <a:off x="3787098" y="3668637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0167F5-14D7-9241-8E39-B181B66DC612}"/>
              </a:ext>
            </a:extLst>
          </p:cNvPr>
          <p:cNvSpPr txBox="1"/>
          <p:nvPr/>
        </p:nvSpPr>
        <p:spPr>
          <a:xfrm>
            <a:off x="1918862" y="4888321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FD7C706-046D-F946-A57B-AD9AADD6EFDE}"/>
              </a:ext>
            </a:extLst>
          </p:cNvPr>
          <p:cNvSpPr txBox="1"/>
          <p:nvPr/>
        </p:nvSpPr>
        <p:spPr>
          <a:xfrm>
            <a:off x="1918863" y="4898371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664915-86BD-CF4C-AA26-C6E877E36A33}"/>
              </a:ext>
            </a:extLst>
          </p:cNvPr>
          <p:cNvSpPr txBox="1"/>
          <p:nvPr/>
        </p:nvSpPr>
        <p:spPr>
          <a:xfrm>
            <a:off x="1918863" y="4898628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CD4FAA-5F6F-B648-9597-5F4CCDCC323E}"/>
              </a:ext>
            </a:extLst>
          </p:cNvPr>
          <p:cNvSpPr txBox="1"/>
          <p:nvPr/>
        </p:nvSpPr>
        <p:spPr>
          <a:xfrm>
            <a:off x="1918863" y="4885139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6ABA95-9F47-9A45-9186-8C50EF19CE7A}"/>
              </a:ext>
            </a:extLst>
          </p:cNvPr>
          <p:cNvSpPr txBox="1"/>
          <p:nvPr/>
        </p:nvSpPr>
        <p:spPr>
          <a:xfrm>
            <a:off x="978119" y="4261795"/>
            <a:ext cx="5229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hurt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2B956A-DB60-4C14-A246-235EDA984580}"/>
              </a:ext>
            </a:extLst>
          </p:cNvPr>
          <p:cNvSpPr txBox="1"/>
          <p:nvPr/>
        </p:nvSpPr>
        <p:spPr>
          <a:xfrm>
            <a:off x="975040" y="4258181"/>
            <a:ext cx="5229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hurt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90EFB9-7961-EF47-94F2-36A4ED5971C6}"/>
              </a:ext>
            </a:extLst>
          </p:cNvPr>
          <p:cNvSpPr txBox="1"/>
          <p:nvPr/>
        </p:nvSpPr>
        <p:spPr>
          <a:xfrm>
            <a:off x="981197" y="4265410"/>
            <a:ext cx="5229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hurt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0F5427-D97D-D446-A8E0-E7B2935333EF}"/>
              </a:ext>
            </a:extLst>
          </p:cNvPr>
          <p:cNvSpPr txBox="1"/>
          <p:nvPr/>
        </p:nvSpPr>
        <p:spPr>
          <a:xfrm>
            <a:off x="1984412" y="3675063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32E516-C897-DE48-9651-A9FCDE8EC45A}"/>
              </a:ext>
            </a:extLst>
          </p:cNvPr>
          <p:cNvSpPr txBox="1"/>
          <p:nvPr/>
        </p:nvSpPr>
        <p:spPr>
          <a:xfrm>
            <a:off x="1984413" y="3675063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310B80-3C07-DA40-B669-9A98366B3BF1}"/>
              </a:ext>
            </a:extLst>
          </p:cNvPr>
          <p:cNvSpPr txBox="1"/>
          <p:nvPr/>
        </p:nvSpPr>
        <p:spPr>
          <a:xfrm>
            <a:off x="1981076" y="3671896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B584B-C97F-4280-A16C-ABFABC53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graphs are structured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D7159-3482-41DA-952A-D9B4545CE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61902"/>
            <a:ext cx="8534400" cy="12010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Due to transitivity, </a:t>
            </a:r>
            <a:r>
              <a:rPr lang="en-US" sz="2400" dirty="0" err="1"/>
              <a:t>TempRels</a:t>
            </a:r>
            <a:r>
              <a:rPr lang="en-US" sz="2400" dirty="0"/>
              <a:t> are not independent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Existing methods: global inference</a:t>
            </a:r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231A96-B0D2-4862-A853-F2BB70CA4250}"/>
              </a:ext>
            </a:extLst>
          </p:cNvPr>
          <p:cNvSpPr txBox="1"/>
          <p:nvPr/>
        </p:nvSpPr>
        <p:spPr>
          <a:xfrm>
            <a:off x="1918863" y="4882931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solidFill>
                <a:srgbClr val="C17A9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6FE320-D23E-4FEE-9F8E-CA98C6C5F530}"/>
              </a:ext>
            </a:extLst>
          </p:cNvPr>
          <p:cNvSpPr txBox="1"/>
          <p:nvPr/>
        </p:nvSpPr>
        <p:spPr>
          <a:xfrm>
            <a:off x="1984414" y="3675063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003EBB-30C2-4A6E-9B7E-9B8B4726829D}"/>
              </a:ext>
            </a:extLst>
          </p:cNvPr>
          <p:cNvSpPr txBox="1"/>
          <p:nvPr/>
        </p:nvSpPr>
        <p:spPr>
          <a:xfrm>
            <a:off x="3783762" y="4878477"/>
            <a:ext cx="7905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ordered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ACCC43-6CC5-4C3C-8E5E-F9F927F8B94F}"/>
              </a:ext>
            </a:extLst>
          </p:cNvPr>
          <p:cNvCxnSpPr>
            <a:cxnSpLocks/>
          </p:cNvCxnSpPr>
          <p:nvPr/>
        </p:nvCxnSpPr>
        <p:spPr>
          <a:xfrm flipH="1">
            <a:off x="2337780" y="4006411"/>
            <a:ext cx="2275" cy="798556"/>
          </a:xfrm>
          <a:prstGeom prst="straightConnector1">
            <a:avLst/>
          </a:prstGeom>
          <a:ln w="76200" cmpd="dbl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F3051B-1BED-4F81-84E9-9144F59A6658}"/>
              </a:ext>
            </a:extLst>
          </p:cNvPr>
          <p:cNvCxnSpPr/>
          <p:nvPr/>
        </p:nvCxnSpPr>
        <p:spPr>
          <a:xfrm flipH="1">
            <a:off x="1374539" y="3825785"/>
            <a:ext cx="609875" cy="439625"/>
          </a:xfrm>
          <a:prstGeom prst="straightConnector1">
            <a:avLst/>
          </a:prstGeom>
          <a:ln w="317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33CC75-CE81-4793-BE14-84BC2B70A7B6}"/>
              </a:ext>
            </a:extLst>
          </p:cNvPr>
          <p:cNvCxnSpPr/>
          <p:nvPr/>
        </p:nvCxnSpPr>
        <p:spPr>
          <a:xfrm>
            <a:off x="2492132" y="3967925"/>
            <a:ext cx="1516020" cy="900866"/>
          </a:xfrm>
          <a:prstGeom prst="straightConnector1">
            <a:avLst/>
          </a:prstGeom>
          <a:ln w="31750" cmpd="sng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7A1C68-39CB-4B4F-AF30-2115BB94C260}"/>
              </a:ext>
            </a:extLst>
          </p:cNvPr>
          <p:cNvCxnSpPr/>
          <p:nvPr/>
        </p:nvCxnSpPr>
        <p:spPr>
          <a:xfrm flipV="1">
            <a:off x="2794523" y="5029200"/>
            <a:ext cx="989239" cy="445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F47532-9C5A-4318-AAFC-616F8209B108}"/>
              </a:ext>
            </a:extLst>
          </p:cNvPr>
          <p:cNvCxnSpPr/>
          <p:nvPr/>
        </p:nvCxnSpPr>
        <p:spPr>
          <a:xfrm flipH="1" flipV="1">
            <a:off x="1374539" y="4567959"/>
            <a:ext cx="544324" cy="465694"/>
          </a:xfrm>
          <a:prstGeom prst="straightConnector1">
            <a:avLst/>
          </a:prstGeom>
          <a:ln w="31750" cmpd="sng">
            <a:solidFill>
              <a:srgbClr val="0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F3EC16A-6808-436E-B8D5-2FC0C52207EE}"/>
              </a:ext>
            </a:extLst>
          </p:cNvPr>
          <p:cNvSpPr txBox="1"/>
          <p:nvPr/>
        </p:nvSpPr>
        <p:spPr>
          <a:xfrm>
            <a:off x="3783762" y="3675213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CE56D6-D023-4B88-B59D-400ACE613C21}"/>
              </a:ext>
            </a:extLst>
          </p:cNvPr>
          <p:cNvCxnSpPr/>
          <p:nvPr/>
        </p:nvCxnSpPr>
        <p:spPr>
          <a:xfrm flipH="1" flipV="1">
            <a:off x="2733206" y="3825785"/>
            <a:ext cx="1050557" cy="150"/>
          </a:xfrm>
          <a:prstGeom prst="line">
            <a:avLst/>
          </a:prstGeom>
          <a:ln w="31750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235993-3487-4925-AE51-802546311D16}"/>
              </a:ext>
            </a:extLst>
          </p:cNvPr>
          <p:cNvCxnSpPr/>
          <p:nvPr/>
        </p:nvCxnSpPr>
        <p:spPr>
          <a:xfrm flipH="1">
            <a:off x="4159426" y="4030735"/>
            <a:ext cx="7422" cy="775397"/>
          </a:xfrm>
          <a:prstGeom prst="line">
            <a:avLst/>
          </a:prstGeom>
          <a:ln w="31750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41F946-2002-4ED4-994A-76B18F3455CF}"/>
              </a:ext>
            </a:extLst>
          </p:cNvPr>
          <p:cNvCxnSpPr/>
          <p:nvPr/>
        </p:nvCxnSpPr>
        <p:spPr>
          <a:xfrm flipH="1">
            <a:off x="2489857" y="4030735"/>
            <a:ext cx="1676991" cy="861065"/>
          </a:xfrm>
          <a:prstGeom prst="line">
            <a:avLst/>
          </a:prstGeom>
          <a:ln w="31750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F1B8A9-5B03-4D1A-B2D7-9B58D51F6443}"/>
              </a:ext>
            </a:extLst>
          </p:cNvPr>
          <p:cNvCxnSpPr/>
          <p:nvPr/>
        </p:nvCxnSpPr>
        <p:spPr>
          <a:xfrm flipH="1">
            <a:off x="1437199" y="3968076"/>
            <a:ext cx="2578374" cy="448609"/>
          </a:xfrm>
          <a:prstGeom prst="line">
            <a:avLst/>
          </a:prstGeom>
          <a:ln w="31750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90034E-07E3-4A1D-A4A6-9B3839F3BF3F}"/>
              </a:ext>
            </a:extLst>
          </p:cNvPr>
          <p:cNvCxnSpPr/>
          <p:nvPr/>
        </p:nvCxnSpPr>
        <p:spPr>
          <a:xfrm flipV="1">
            <a:off x="2206066" y="5413121"/>
            <a:ext cx="271390" cy="3376"/>
          </a:xfrm>
          <a:prstGeom prst="straightConnector1">
            <a:avLst/>
          </a:prstGeom>
          <a:ln w="63500">
            <a:solidFill>
              <a:schemeClr val="bg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CDA7464-9DEF-4ECF-8EB3-DA28951C95A3}"/>
              </a:ext>
            </a:extLst>
          </p:cNvPr>
          <p:cNvSpPr txBox="1"/>
          <p:nvPr/>
        </p:nvSpPr>
        <p:spPr>
          <a:xfrm>
            <a:off x="2444831" y="5323461"/>
            <a:ext cx="60785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666089"/>
                </a:solidFill>
                <a:latin typeface="Times New Roman" charset="0"/>
                <a:ea typeface="Times New Roman" charset="0"/>
                <a:cs typeface="Times New Roman" charset="0"/>
              </a:rPr>
              <a:t>BEFORE</a:t>
            </a:r>
            <a:endParaRPr lang="en-US" sz="1200" b="1" dirty="0">
              <a:solidFill>
                <a:srgbClr val="666089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98058B-8FA1-4E6D-AED0-E7432B76635D}"/>
              </a:ext>
            </a:extLst>
          </p:cNvPr>
          <p:cNvCxnSpPr/>
          <p:nvPr/>
        </p:nvCxnSpPr>
        <p:spPr>
          <a:xfrm flipV="1">
            <a:off x="3055380" y="5413120"/>
            <a:ext cx="271390" cy="0"/>
          </a:xfrm>
          <a:prstGeom prst="straightConnector1">
            <a:avLst/>
          </a:prstGeom>
          <a:ln w="88900" cmpd="dbl">
            <a:solidFill>
              <a:schemeClr val="bg2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3684F5-6E3C-428D-B627-C1F6F491FD1A}"/>
              </a:ext>
            </a:extLst>
          </p:cNvPr>
          <p:cNvSpPr txBox="1"/>
          <p:nvPr/>
        </p:nvSpPr>
        <p:spPr>
          <a:xfrm>
            <a:off x="3294145" y="5323461"/>
            <a:ext cx="731290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666089"/>
                </a:solidFill>
                <a:latin typeface="Times New Roman" charset="0"/>
                <a:ea typeface="Times New Roman" charset="0"/>
                <a:cs typeface="Times New Roman" charset="0"/>
              </a:rPr>
              <a:t>INCLUDED</a:t>
            </a:r>
            <a:endParaRPr lang="en-US" sz="1200" b="1" dirty="0">
              <a:solidFill>
                <a:srgbClr val="666089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401D0A2-BE3F-F34E-96A9-92CDCF68B6C0}"/>
              </a:ext>
            </a:extLst>
          </p:cNvPr>
          <p:cNvCxnSpPr>
            <a:cxnSpLocks/>
          </p:cNvCxnSpPr>
          <p:nvPr/>
        </p:nvCxnSpPr>
        <p:spPr>
          <a:xfrm flipH="1" flipV="1">
            <a:off x="1437199" y="4451324"/>
            <a:ext cx="2570953" cy="476139"/>
          </a:xfrm>
          <a:prstGeom prst="line">
            <a:avLst/>
          </a:prstGeom>
          <a:ln w="31750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64FF85C-7656-CF4D-BE38-A2C27601AEF8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1B7BE9-C967-F44F-9295-A196A32A51E8}"/>
              </a:ext>
            </a:extLst>
          </p:cNvPr>
          <p:cNvGrpSpPr/>
          <p:nvPr/>
        </p:nvGrpSpPr>
        <p:grpSpPr>
          <a:xfrm>
            <a:off x="4977154" y="3828951"/>
            <a:ext cx="3938246" cy="1198586"/>
            <a:chOff x="4977154" y="3828951"/>
            <a:chExt cx="3938246" cy="119858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D9DA3AD-202F-EF42-AA01-FF5A88466510}"/>
                </a:ext>
              </a:extLst>
            </p:cNvPr>
            <p:cNvGrpSpPr/>
            <p:nvPr/>
          </p:nvGrpSpPr>
          <p:grpSpPr>
            <a:xfrm>
              <a:off x="4977154" y="3828951"/>
              <a:ext cx="3581400" cy="1198586"/>
              <a:chOff x="-5105400" y="4876800"/>
              <a:chExt cx="3581400" cy="119858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9503E91-D86A-0A42-A470-E05E49B425FA}"/>
                  </a:ext>
                </a:extLst>
              </p:cNvPr>
              <p:cNvGrpSpPr/>
              <p:nvPr/>
            </p:nvGrpSpPr>
            <p:grpSpPr>
              <a:xfrm>
                <a:off x="-5105400" y="4876800"/>
                <a:ext cx="3581400" cy="1198586"/>
                <a:chOff x="-5105400" y="2901434"/>
                <a:chExt cx="3581400" cy="1198586"/>
              </a:xfrm>
            </p:grpSpPr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FBBE9CA7-A205-FB41-889E-96347FE496FC}"/>
                    </a:ext>
                  </a:extLst>
                </p:cNvPr>
                <p:cNvCxnSpPr/>
                <p:nvPr/>
              </p:nvCxnSpPr>
              <p:spPr>
                <a:xfrm>
                  <a:off x="-5105400" y="3429000"/>
                  <a:ext cx="3581400" cy="0"/>
                </a:xfrm>
                <a:prstGeom prst="straightConnector1">
                  <a:avLst/>
                </a:prstGeom>
                <a:ln>
                  <a:solidFill>
                    <a:schemeClr val="bg2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25259AA-2068-DB4D-9E9A-65053001A378}"/>
                    </a:ext>
                  </a:extLst>
                </p:cNvPr>
                <p:cNvSpPr txBox="1"/>
                <p:nvPr/>
              </p:nvSpPr>
              <p:spPr>
                <a:xfrm>
                  <a:off x="-4682613" y="3730688"/>
                  <a:ext cx="9573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C17A90"/>
                      </a:solidFill>
                      <a:latin typeface="Century Gothic" panose="020B0502020202020204" pitchFamily="34" charset="0"/>
                    </a:rPr>
                    <a:t>ripping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28F84A82-7AE4-AA4C-8A2E-61BCEB468B52}"/>
                    </a:ext>
                  </a:extLst>
                </p:cNvPr>
                <p:cNvSpPr txBox="1"/>
                <p:nvPr/>
              </p:nvSpPr>
              <p:spPr>
                <a:xfrm>
                  <a:off x="-3098714" y="2901434"/>
                  <a:ext cx="10919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C17A90"/>
                      </a:solidFill>
                      <a:latin typeface="Century Gothic" panose="020B0502020202020204" pitchFamily="34" charset="0"/>
                    </a:rPr>
                    <a:t>ordered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5A9EB4A-DF3F-9E4B-BF48-9C7A83FFFAFD}"/>
                    </a:ext>
                  </a:extLst>
                </p:cNvPr>
                <p:cNvSpPr txBox="1"/>
                <p:nvPr/>
              </p:nvSpPr>
              <p:spPr>
                <a:xfrm>
                  <a:off x="-4846431" y="2904891"/>
                  <a:ext cx="13548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C17A90"/>
                      </a:solidFill>
                      <a:latin typeface="Century Gothic" panose="020B0502020202020204" pitchFamily="34" charset="0"/>
                    </a:rPr>
                    <a:t>cascaded</a:t>
                  </a:r>
                </a:p>
              </p:txBody>
            </p:sp>
          </p:grp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2AD4E36-72AB-1748-9493-E245CFD71C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491573" y="5064923"/>
                <a:ext cx="0" cy="3394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2A4815A-259E-7D49-AC14-49C7E0605A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419600" y="5404366"/>
                <a:ext cx="0" cy="3394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0E9F7F8-A248-6D4A-8548-3862A8CBF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089497" y="5404366"/>
                <a:ext cx="0" cy="3394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F3B8F8E-6948-1448-A083-D8562DA2F4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060614" y="5064923"/>
                <a:ext cx="0" cy="3394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0DD31F0-E600-8D48-936A-ADB0FFC88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082620" y="5064923"/>
                <a:ext cx="0" cy="3394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42C74D4-16BB-6F45-8C11-FACFBCC29B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953000" y="5064923"/>
                <a:ext cx="0" cy="339443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4494CDC-D9CC-8A45-BF95-E3ED69C0F731}"/>
                </a:ext>
              </a:extLst>
            </p:cNvPr>
            <p:cNvSpPr txBox="1"/>
            <p:nvPr/>
          </p:nvSpPr>
          <p:spPr>
            <a:xfrm>
              <a:off x="8219376" y="4388521"/>
              <a:ext cx="6960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lvl="0">
                <a:spcBef>
                  <a:spcPct val="20000"/>
                </a:spcBef>
                <a:buClr>
                  <a:srgbClr val="000080"/>
                </a:buClr>
              </a:pPr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  <a:ea typeface="Courier" charset="0"/>
                  <a:cs typeface="Courier" charset="0"/>
                  <a:sym typeface="Wingdings" panose="05000000000000000000" pitchFamily="2" charset="2"/>
                </a:rPr>
                <a:t>Time</a:t>
              </a:r>
              <a:endParaRPr lang="en-US" dirty="0">
                <a:solidFill>
                  <a:schemeClr val="bg2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E7041E-DF85-3E4D-A35D-908CB0EB28F8}"/>
              </a:ext>
            </a:extLst>
          </p:cNvPr>
          <p:cNvGrpSpPr/>
          <p:nvPr/>
        </p:nvGrpSpPr>
        <p:grpSpPr>
          <a:xfrm>
            <a:off x="6420023" y="4438750"/>
            <a:ext cx="1891865" cy="938832"/>
            <a:chOff x="6420023" y="4438750"/>
            <a:chExt cx="1891865" cy="938832"/>
          </a:xfrm>
        </p:grpSpPr>
        <p:sp>
          <p:nvSpPr>
            <p:cNvPr id="9" name="Bent-Up Arrow 8">
              <a:extLst>
                <a:ext uri="{FF2B5EF4-FFF2-40B4-BE49-F238E27FC236}">
                  <a16:creationId xmlns:a16="http://schemas.microsoft.com/office/drawing/2014/main" id="{49008456-07ED-3C48-AB5B-2C5A20E8E5F4}"/>
                </a:ext>
              </a:extLst>
            </p:cNvPr>
            <p:cNvSpPr/>
            <p:nvPr/>
          </p:nvSpPr>
          <p:spPr>
            <a:xfrm>
              <a:off x="6436420" y="4438750"/>
              <a:ext cx="1153915" cy="486831"/>
            </a:xfrm>
            <a:prstGeom prst="bentUpArrow">
              <a:avLst>
                <a:gd name="adj1" fmla="val 15490"/>
                <a:gd name="adj2" fmla="val 25000"/>
                <a:gd name="adj3" fmla="val 29755"/>
              </a:avLst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1D1E1C-00EE-7E42-83D0-4B601E7E7672}"/>
                </a:ext>
              </a:extLst>
            </p:cNvPr>
            <p:cNvSpPr txBox="1"/>
            <p:nvPr/>
          </p:nvSpPr>
          <p:spPr>
            <a:xfrm>
              <a:off x="6420023" y="5008250"/>
              <a:ext cx="1891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Must be before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8539280-3D24-834A-8256-1C52BB5E9175}"/>
              </a:ext>
            </a:extLst>
          </p:cNvPr>
          <p:cNvSpPr txBox="1"/>
          <p:nvPr/>
        </p:nvSpPr>
        <p:spPr>
          <a:xfrm>
            <a:off x="3128639" y="400540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466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5" grpId="0"/>
      <p:bldP spid="54" grpId="0"/>
      <p:bldP spid="53" grpId="0"/>
      <p:bldP spid="52" grpId="0"/>
      <p:bldP spid="51" grpId="0"/>
      <p:bldP spid="50" grpId="0"/>
      <p:bldP spid="49" grpId="0"/>
      <p:bldP spid="48" grpId="0"/>
      <p:bldP spid="47" grpId="0"/>
      <p:bldP spid="46" grpId="0"/>
      <p:bldP spid="35" grpId="0"/>
      <p:bldP spid="44" grpId="0"/>
      <p:bldP spid="43" grpId="0"/>
      <p:bldP spid="42" grpId="0"/>
      <p:bldP spid="41" grpId="0"/>
      <p:bldP spid="3" grpId="0" uiExpand="1" build="p"/>
      <p:bldP spid="37" grpId="0"/>
      <p:bldP spid="33" grpId="0"/>
      <p:bldP spid="31" grpId="0"/>
      <p:bldP spid="29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BED0E5-5927-864F-8240-9E327369AE62}"/>
              </a:ext>
            </a:extLst>
          </p:cNvPr>
          <p:cNvCxnSpPr>
            <a:stCxn id="40" idx="3"/>
          </p:cNvCxnSpPr>
          <p:nvPr/>
        </p:nvCxnSpPr>
        <p:spPr>
          <a:xfrm>
            <a:off x="3198383" y="3336667"/>
            <a:ext cx="3354817" cy="16133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2C54E8-A944-294C-99D7-B1C1F9AF827D}"/>
              </a:ext>
            </a:extLst>
          </p:cNvPr>
          <p:cNvSpPr txBox="1"/>
          <p:nvPr/>
        </p:nvSpPr>
        <p:spPr>
          <a:xfrm>
            <a:off x="313795" y="3105836"/>
            <a:ext cx="2884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(               ,             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B584B-C97F-4280-A16C-ABFABC53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Assume a model is already trained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0AE675-0B7E-EA41-8E46-4858E8D9A076}"/>
              </a:ext>
            </a:extLst>
          </p:cNvPr>
          <p:cNvSpPr txBox="1"/>
          <p:nvPr/>
        </p:nvSpPr>
        <p:spPr>
          <a:xfrm>
            <a:off x="492167" y="3105835"/>
            <a:ext cx="151410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2400" b="1" dirty="0">
              <a:solidFill>
                <a:srgbClr val="C17A9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0BF692-DFBB-1B4E-9D9C-479535407470}"/>
              </a:ext>
            </a:extLst>
          </p:cNvPr>
          <p:cNvSpPr txBox="1"/>
          <p:nvPr/>
        </p:nvSpPr>
        <p:spPr>
          <a:xfrm>
            <a:off x="1828800" y="3105834"/>
            <a:ext cx="13695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909F75B9-0062-E240-8CF3-4202B5100BA2}"/>
              </a:ext>
            </a:extLst>
          </p:cNvPr>
          <p:cNvSpPr/>
          <p:nvPr/>
        </p:nvSpPr>
        <p:spPr>
          <a:xfrm>
            <a:off x="3521278" y="2979595"/>
            <a:ext cx="1941013" cy="714142"/>
          </a:xfrm>
          <a:prstGeom prst="roundRect">
            <a:avLst/>
          </a:prstGeom>
          <a:solidFill>
            <a:srgbClr val="66608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AE29BC-60CA-D341-9069-7E9CEDB2EAFD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9ECFB-E6E8-BD49-869A-90663D307E7A}"/>
              </a:ext>
            </a:extLst>
          </p:cNvPr>
          <p:cNvSpPr txBox="1"/>
          <p:nvPr/>
        </p:nvSpPr>
        <p:spPr>
          <a:xfrm>
            <a:off x="3455114" y="3044279"/>
            <a:ext cx="2113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Century Gothic" panose="020B0502020202020204" pitchFamily="34" charset="0"/>
              </a:rPr>
              <a:t>model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1DE1EE-46CA-6646-A0B2-7CFC41AEDD1A}"/>
              </a:ext>
            </a:extLst>
          </p:cNvPr>
          <p:cNvGrpSpPr/>
          <p:nvPr/>
        </p:nvGrpSpPr>
        <p:grpSpPr>
          <a:xfrm>
            <a:off x="6609395" y="2524303"/>
            <a:ext cx="2027359" cy="1752807"/>
            <a:chOff x="6609395" y="2524303"/>
            <a:chExt cx="2027359" cy="1752807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80FD5245-391C-B44C-98A8-F2704484AFB5}"/>
                </a:ext>
              </a:extLst>
            </p:cNvPr>
            <p:cNvSpPr/>
            <p:nvPr/>
          </p:nvSpPr>
          <p:spPr>
            <a:xfrm>
              <a:off x="6609395" y="2655329"/>
              <a:ext cx="351264" cy="1443344"/>
            </a:xfrm>
            <a:prstGeom prst="leftBrace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8F2DB2-EC64-B449-8F54-F7BE4BE32A8D}"/>
                </a:ext>
              </a:extLst>
            </p:cNvPr>
            <p:cNvSpPr txBox="1"/>
            <p:nvPr/>
          </p:nvSpPr>
          <p:spPr>
            <a:xfrm>
              <a:off x="6946868" y="2524303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before: 0.4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26AFBEB-B8C8-5B4B-B52B-2FFCD78D280E}"/>
                </a:ext>
              </a:extLst>
            </p:cNvPr>
            <p:cNvSpPr txBox="1"/>
            <p:nvPr/>
          </p:nvSpPr>
          <p:spPr>
            <a:xfrm>
              <a:off x="6946868" y="2797937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after: 0.2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FCE5BF8-00B5-8A40-AC4C-DFA9F72F098B}"/>
                </a:ext>
              </a:extLst>
            </p:cNvPr>
            <p:cNvSpPr txBox="1"/>
            <p:nvPr/>
          </p:nvSpPr>
          <p:spPr>
            <a:xfrm>
              <a:off x="6946868" y="3092453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includes: 0.1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0FE164C-0C04-CC49-A4E5-416AD3123E24}"/>
                </a:ext>
              </a:extLst>
            </p:cNvPr>
            <p:cNvSpPr txBox="1"/>
            <p:nvPr/>
          </p:nvSpPr>
          <p:spPr>
            <a:xfrm>
              <a:off x="6946868" y="3629985"/>
              <a:ext cx="1285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equal: 0.0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036769-6191-554A-84BD-B01D9C92ADAC}"/>
                </a:ext>
              </a:extLst>
            </p:cNvPr>
            <p:cNvSpPr txBox="1"/>
            <p:nvPr/>
          </p:nvSpPr>
          <p:spPr>
            <a:xfrm>
              <a:off x="6946868" y="3907778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vague: 0.2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5CA577-D622-1E48-A162-621603664DC6}"/>
                </a:ext>
              </a:extLst>
            </p:cNvPr>
            <p:cNvSpPr txBox="1"/>
            <p:nvPr/>
          </p:nvSpPr>
          <p:spPr>
            <a:xfrm>
              <a:off x="6946868" y="3382833"/>
              <a:ext cx="1689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included: 0.1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036EF41-8A97-7F48-942B-90F8222FB384}"/>
              </a:ext>
            </a:extLst>
          </p:cNvPr>
          <p:cNvSpPr txBox="1"/>
          <p:nvPr/>
        </p:nvSpPr>
        <p:spPr>
          <a:xfrm>
            <a:off x="6384214" y="1829425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Confidence/</a:t>
            </a:r>
            <a:r>
              <a:rPr lang="en-US" dirty="0" err="1">
                <a:solidFill>
                  <a:schemeClr val="bg2"/>
                </a:solidFill>
                <a:latin typeface="Century Gothic" panose="020B0502020202020204" pitchFamily="34" charset="0"/>
              </a:rPr>
              <a:t>softmax</a:t>
            </a:r>
            <a:endParaRPr lang="en-US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C63BFE-90C3-7A45-AA6E-64636E597A33}"/>
              </a:ext>
            </a:extLst>
          </p:cNvPr>
          <p:cNvSpPr txBox="1"/>
          <p:nvPr/>
        </p:nvSpPr>
        <p:spPr>
          <a:xfrm>
            <a:off x="1028133" y="5099417"/>
            <a:ext cx="7381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Based on these confidence scores, we need to solve for the final temporal graph.</a:t>
            </a:r>
          </a:p>
        </p:txBody>
      </p:sp>
    </p:spTree>
    <p:extLst>
      <p:ext uri="{BB962C8B-B14F-4D97-AF65-F5344CB8AC3E}">
        <p14:creationId xmlns:p14="http://schemas.microsoft.com/office/powerpoint/2010/main" val="4230571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E46-7D58-094D-9208-8CD42A92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inference (a toy example)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1D67F-0313-A74E-B05C-364131DACC42}"/>
              </a:ext>
            </a:extLst>
          </p:cNvPr>
          <p:cNvSpPr txBox="1"/>
          <p:nvPr/>
        </p:nvSpPr>
        <p:spPr>
          <a:xfrm>
            <a:off x="1811908" y="3905336"/>
            <a:ext cx="172515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cascaded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72676C-C889-F54C-93B4-2CEDC29787F3}"/>
              </a:ext>
            </a:extLst>
          </p:cNvPr>
          <p:cNvSpPr txBox="1"/>
          <p:nvPr/>
        </p:nvSpPr>
        <p:spPr>
          <a:xfrm>
            <a:off x="5585800" y="3905336"/>
            <a:ext cx="137890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7BEC5-F97E-4245-9A44-4C677DCF82BD}"/>
              </a:ext>
            </a:extLst>
          </p:cNvPr>
          <p:cNvSpPr txBox="1"/>
          <p:nvPr/>
        </p:nvSpPr>
        <p:spPr>
          <a:xfrm>
            <a:off x="3733800" y="1905000"/>
            <a:ext cx="131638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B11748-6444-954F-ABE5-219A4F7EDA66}"/>
              </a:ext>
            </a:extLst>
          </p:cNvPr>
          <p:cNvCxnSpPr/>
          <p:nvPr/>
        </p:nvCxnSpPr>
        <p:spPr>
          <a:xfrm flipH="1" flipV="1">
            <a:off x="3499546" y="4087180"/>
            <a:ext cx="2008858" cy="287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46FD400-E108-F84E-A3FF-39FED7C840C7}"/>
              </a:ext>
            </a:extLst>
          </p:cNvPr>
          <p:cNvCxnSpPr>
            <a:cxnSpLocks/>
          </p:cNvCxnSpPr>
          <p:nvPr/>
        </p:nvCxnSpPr>
        <p:spPr>
          <a:xfrm flipH="1">
            <a:off x="2240264" y="2311716"/>
            <a:ext cx="1282506" cy="1472005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2B21EF-3D88-9E4D-9E5D-20F4E1ED6C37}"/>
              </a:ext>
            </a:extLst>
          </p:cNvPr>
          <p:cNvCxnSpPr>
            <a:cxnSpLocks/>
          </p:cNvCxnSpPr>
          <p:nvPr/>
        </p:nvCxnSpPr>
        <p:spPr>
          <a:xfrm>
            <a:off x="5399731" y="2329637"/>
            <a:ext cx="1254706" cy="1604242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6D566B-5C87-434C-942D-9581C9F1DFCE}"/>
              </a:ext>
            </a:extLst>
          </p:cNvPr>
          <p:cNvCxnSpPr>
            <a:cxnSpLocks/>
          </p:cNvCxnSpPr>
          <p:nvPr/>
        </p:nvCxnSpPr>
        <p:spPr>
          <a:xfrm>
            <a:off x="4998142" y="2393114"/>
            <a:ext cx="1254706" cy="1604242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F42BF5-F17A-3A4C-814B-7F492E7A695B}"/>
              </a:ext>
            </a:extLst>
          </p:cNvPr>
          <p:cNvCxnSpPr/>
          <p:nvPr/>
        </p:nvCxnSpPr>
        <p:spPr>
          <a:xfrm flipH="1" flipV="1">
            <a:off x="3499546" y="4378597"/>
            <a:ext cx="2008858" cy="287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09CE199-21E2-4F49-8DC9-31AF6256D858}"/>
              </a:ext>
            </a:extLst>
          </p:cNvPr>
          <p:cNvCxnSpPr>
            <a:cxnSpLocks/>
          </p:cNvCxnSpPr>
          <p:nvPr/>
        </p:nvCxnSpPr>
        <p:spPr>
          <a:xfrm flipH="1">
            <a:off x="2576516" y="2491050"/>
            <a:ext cx="1282506" cy="1472005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14E1151-C763-6B44-9905-25C11B0E8D49}"/>
              </a:ext>
            </a:extLst>
          </p:cNvPr>
          <p:cNvSpPr txBox="1"/>
          <p:nvPr/>
        </p:nvSpPr>
        <p:spPr>
          <a:xfrm>
            <a:off x="4208495" y="377483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096EB5-38D5-0743-8D99-B4052BCB6E7A}"/>
              </a:ext>
            </a:extLst>
          </p:cNvPr>
          <p:cNvSpPr txBox="1"/>
          <p:nvPr/>
        </p:nvSpPr>
        <p:spPr>
          <a:xfrm>
            <a:off x="4208495" y="440787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C63F5C-DF4C-4045-8F83-F255995B2736}"/>
              </a:ext>
            </a:extLst>
          </p:cNvPr>
          <p:cNvSpPr txBox="1"/>
          <p:nvPr/>
        </p:nvSpPr>
        <p:spPr>
          <a:xfrm>
            <a:off x="6060741" y="283698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71D5F8-DAD1-7241-A931-1F2E16DF3B63}"/>
              </a:ext>
            </a:extLst>
          </p:cNvPr>
          <p:cNvSpPr txBox="1"/>
          <p:nvPr/>
        </p:nvSpPr>
        <p:spPr>
          <a:xfrm>
            <a:off x="5123364" y="305751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D65723-6CE8-5444-89C6-0EF49270A308}"/>
              </a:ext>
            </a:extLst>
          </p:cNvPr>
          <p:cNvSpPr txBox="1"/>
          <p:nvPr/>
        </p:nvSpPr>
        <p:spPr>
          <a:xfrm>
            <a:off x="2381045" y="277414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FAF982-2278-5B41-A01A-0A29A607C240}"/>
              </a:ext>
            </a:extLst>
          </p:cNvPr>
          <p:cNvSpPr txBox="1"/>
          <p:nvPr/>
        </p:nvSpPr>
        <p:spPr>
          <a:xfrm>
            <a:off x="3201556" y="307144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48F4B8-66E5-774D-9209-78F3086CE3E6}"/>
              </a:ext>
            </a:extLst>
          </p:cNvPr>
          <p:cNvSpPr txBox="1"/>
          <p:nvPr/>
        </p:nvSpPr>
        <p:spPr>
          <a:xfrm>
            <a:off x="2436640" y="5401319"/>
            <a:ext cx="427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entury Gothic" panose="020B0502020202020204" pitchFamily="34" charset="0"/>
              </a:rPr>
              <a:t>Time cannot be a loop!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ED6FB6A5-3427-E84B-8BF6-96488F5CF0AB}"/>
              </a:ext>
            </a:extLst>
          </p:cNvPr>
          <p:cNvSpPr/>
          <p:nvPr/>
        </p:nvSpPr>
        <p:spPr>
          <a:xfrm rot="8100000">
            <a:off x="3924359" y="2700406"/>
            <a:ext cx="1047002" cy="1083546"/>
          </a:xfrm>
          <a:prstGeom prst="arc">
            <a:avLst>
              <a:gd name="adj1" fmla="val 1281952"/>
              <a:gd name="adj2" fmla="val 20515349"/>
            </a:avLst>
          </a:prstGeom>
          <a:ln w="38100">
            <a:solidFill>
              <a:schemeClr val="tx1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B651A3-D740-C24E-B3E5-12893BE5765E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50B11-BE7E-A14F-B169-791CA5FA8C14}"/>
              </a:ext>
            </a:extLst>
          </p:cNvPr>
          <p:cNvSpPr txBox="1"/>
          <p:nvPr/>
        </p:nvSpPr>
        <p:spPr>
          <a:xfrm>
            <a:off x="6991212" y="2702113"/>
            <a:ext cx="20762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Local inference:</a:t>
            </a:r>
          </a:p>
          <a:p>
            <a:endParaRPr lang="en-US" sz="1400" i="1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Mani et al., 2006</a:t>
            </a:r>
          </a:p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Chambers et al., 2007</a:t>
            </a:r>
          </a:p>
          <a:p>
            <a:r>
              <a:rPr lang="en-US" sz="14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Bethard</a:t>
            </a:r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 et al., 2007</a:t>
            </a:r>
          </a:p>
        </p:txBody>
      </p:sp>
    </p:spTree>
    <p:extLst>
      <p:ext uri="{BB962C8B-B14F-4D97-AF65-F5344CB8AC3E}">
        <p14:creationId xmlns:p14="http://schemas.microsoft.com/office/powerpoint/2010/main" val="37850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50" grpId="0"/>
      <p:bldP spid="51" grpId="0"/>
      <p:bldP spid="3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E46-7D58-094D-9208-8CD42A92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inference (a toy example)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1D67F-0313-A74E-B05C-364131DACC42}"/>
              </a:ext>
            </a:extLst>
          </p:cNvPr>
          <p:cNvSpPr txBox="1"/>
          <p:nvPr/>
        </p:nvSpPr>
        <p:spPr>
          <a:xfrm>
            <a:off x="1811908" y="3905336"/>
            <a:ext cx="172515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cascaded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72676C-C889-F54C-93B4-2CEDC29787F3}"/>
              </a:ext>
            </a:extLst>
          </p:cNvPr>
          <p:cNvSpPr txBox="1"/>
          <p:nvPr/>
        </p:nvSpPr>
        <p:spPr>
          <a:xfrm>
            <a:off x="5585800" y="3905336"/>
            <a:ext cx="137890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7BEC5-F97E-4245-9A44-4C677DCF82BD}"/>
              </a:ext>
            </a:extLst>
          </p:cNvPr>
          <p:cNvSpPr txBox="1"/>
          <p:nvPr/>
        </p:nvSpPr>
        <p:spPr>
          <a:xfrm>
            <a:off x="3733800" y="1905000"/>
            <a:ext cx="131638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B11748-6444-954F-ABE5-219A4F7EDA66}"/>
              </a:ext>
            </a:extLst>
          </p:cNvPr>
          <p:cNvCxnSpPr/>
          <p:nvPr/>
        </p:nvCxnSpPr>
        <p:spPr>
          <a:xfrm flipH="1" flipV="1">
            <a:off x="3499546" y="4087180"/>
            <a:ext cx="2008858" cy="287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46FD400-E108-F84E-A3FF-39FED7C840C7}"/>
              </a:ext>
            </a:extLst>
          </p:cNvPr>
          <p:cNvCxnSpPr>
            <a:cxnSpLocks/>
          </p:cNvCxnSpPr>
          <p:nvPr/>
        </p:nvCxnSpPr>
        <p:spPr>
          <a:xfrm flipH="1">
            <a:off x="2240264" y="2311716"/>
            <a:ext cx="1282506" cy="1472005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2B21EF-3D88-9E4D-9E5D-20F4E1ED6C37}"/>
              </a:ext>
            </a:extLst>
          </p:cNvPr>
          <p:cNvCxnSpPr>
            <a:cxnSpLocks/>
          </p:cNvCxnSpPr>
          <p:nvPr/>
        </p:nvCxnSpPr>
        <p:spPr>
          <a:xfrm>
            <a:off x="5399731" y="2329637"/>
            <a:ext cx="1254706" cy="1604242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14E1151-C763-6B44-9905-25C11B0E8D49}"/>
              </a:ext>
            </a:extLst>
          </p:cNvPr>
          <p:cNvSpPr txBox="1"/>
          <p:nvPr/>
        </p:nvSpPr>
        <p:spPr>
          <a:xfrm>
            <a:off x="4208495" y="377483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C63F5C-DF4C-4045-8F83-F255995B2736}"/>
              </a:ext>
            </a:extLst>
          </p:cNvPr>
          <p:cNvSpPr txBox="1"/>
          <p:nvPr/>
        </p:nvSpPr>
        <p:spPr>
          <a:xfrm>
            <a:off x="6060741" y="283698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D65723-6CE8-5444-89C6-0EF49270A308}"/>
              </a:ext>
            </a:extLst>
          </p:cNvPr>
          <p:cNvSpPr txBox="1"/>
          <p:nvPr/>
        </p:nvSpPr>
        <p:spPr>
          <a:xfrm>
            <a:off x="2381045" y="277414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0.6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ED6FB6A5-3427-E84B-8BF6-96488F5CF0AB}"/>
              </a:ext>
            </a:extLst>
          </p:cNvPr>
          <p:cNvSpPr/>
          <p:nvPr/>
        </p:nvSpPr>
        <p:spPr>
          <a:xfrm rot="8100000">
            <a:off x="3924359" y="2700406"/>
            <a:ext cx="1047002" cy="1083546"/>
          </a:xfrm>
          <a:prstGeom prst="arc">
            <a:avLst>
              <a:gd name="adj1" fmla="val 1281952"/>
              <a:gd name="adj2" fmla="val 20515349"/>
            </a:avLst>
          </a:prstGeom>
          <a:ln w="38100">
            <a:solidFill>
              <a:schemeClr val="tx1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B651A3-D740-C24E-B3E5-12893BE5765E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B7352E-75A1-DA42-AE7C-0E2DFC90E428}"/>
              </a:ext>
            </a:extLst>
          </p:cNvPr>
          <p:cNvSpPr txBox="1"/>
          <p:nvPr/>
        </p:nvSpPr>
        <p:spPr>
          <a:xfrm>
            <a:off x="842288" y="5046421"/>
            <a:ext cx="7459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We should not only select the assignment with the best score, 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but also avoid loops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FEC25-A8B8-3D46-9E22-5C7CDE64B46D}"/>
              </a:ext>
            </a:extLst>
          </p:cNvPr>
          <p:cNvSpPr txBox="1"/>
          <p:nvPr/>
        </p:nvSpPr>
        <p:spPr>
          <a:xfrm>
            <a:off x="6991212" y="2702113"/>
            <a:ext cx="20762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Local inference:</a:t>
            </a:r>
          </a:p>
          <a:p>
            <a:endParaRPr lang="en-US" sz="1400" i="1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Mani et al., 2006</a:t>
            </a:r>
          </a:p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Chambers et al., 2007</a:t>
            </a:r>
          </a:p>
          <a:p>
            <a:r>
              <a:rPr lang="en-US" sz="14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Bethard</a:t>
            </a:r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 et al., 2007</a:t>
            </a:r>
          </a:p>
        </p:txBody>
      </p:sp>
    </p:spTree>
    <p:extLst>
      <p:ext uri="{BB962C8B-B14F-4D97-AF65-F5344CB8AC3E}">
        <p14:creationId xmlns:p14="http://schemas.microsoft.com/office/powerpoint/2010/main" val="84000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E46-7D58-094D-9208-8CD42A92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inference (a toy example)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348F4B8-66E5-774D-9209-78F3086CE3E6}"/>
              </a:ext>
            </a:extLst>
          </p:cNvPr>
          <p:cNvSpPr txBox="1"/>
          <p:nvPr/>
        </p:nvSpPr>
        <p:spPr>
          <a:xfrm>
            <a:off x="842288" y="5046421"/>
            <a:ext cx="7459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We should not only select the assignment with the best score, 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but also avoid loops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964CCB-2D2F-A746-8B59-CEDD22754EF6}"/>
              </a:ext>
            </a:extLst>
          </p:cNvPr>
          <p:cNvGrpSpPr/>
          <p:nvPr/>
        </p:nvGrpSpPr>
        <p:grpSpPr>
          <a:xfrm>
            <a:off x="228600" y="1649313"/>
            <a:ext cx="8355661" cy="2939875"/>
            <a:chOff x="228600" y="1649313"/>
            <a:chExt cx="8355661" cy="29398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B1D67F-0313-A74E-B05C-364131DACC42}"/>
                </a:ext>
              </a:extLst>
            </p:cNvPr>
            <p:cNvSpPr txBox="1"/>
            <p:nvPr/>
          </p:nvSpPr>
          <p:spPr>
            <a:xfrm>
              <a:off x="228600" y="3559430"/>
              <a:ext cx="9492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cascaded</a:t>
              </a:r>
              <a:endPara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72676C-C889-F54C-93B4-2CEDC29787F3}"/>
                </a:ext>
              </a:extLst>
            </p:cNvPr>
            <p:cNvSpPr txBox="1"/>
            <p:nvPr/>
          </p:nvSpPr>
          <p:spPr>
            <a:xfrm>
              <a:off x="2130912" y="3559430"/>
              <a:ext cx="77938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ordered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97BEC5-F97E-4245-9A44-4C677DCF82BD}"/>
                </a:ext>
              </a:extLst>
            </p:cNvPr>
            <p:cNvSpPr txBox="1"/>
            <p:nvPr/>
          </p:nvSpPr>
          <p:spPr>
            <a:xfrm>
              <a:off x="1197372" y="2551117"/>
              <a:ext cx="7505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monitor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46FD400-E108-F84E-A3FF-39FED7C840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330" y="2863818"/>
              <a:ext cx="646475" cy="741996"/>
            </a:xfrm>
            <a:prstGeom prst="line">
              <a:avLst/>
            </a:prstGeom>
            <a:ln w="31750">
              <a:solidFill>
                <a:schemeClr val="bg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2B21EF-3D88-9E4D-9E5D-20F4E1ED6C37}"/>
                </a:ext>
              </a:extLst>
            </p:cNvPr>
            <p:cNvCxnSpPr>
              <a:cxnSpLocks/>
            </p:cNvCxnSpPr>
            <p:nvPr/>
          </p:nvCxnSpPr>
          <p:spPr>
            <a:xfrm>
              <a:off x="1745656" y="2822264"/>
              <a:ext cx="632462" cy="808653"/>
            </a:xfrm>
            <a:prstGeom prst="line">
              <a:avLst/>
            </a:prstGeom>
            <a:ln w="31750">
              <a:solidFill>
                <a:schemeClr val="bg2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CF42BF5-F17A-3A4C-814B-7F492E7A695B}"/>
                </a:ext>
              </a:extLst>
            </p:cNvPr>
            <p:cNvCxnSpPr/>
            <p:nvPr/>
          </p:nvCxnSpPr>
          <p:spPr>
            <a:xfrm flipH="1" flipV="1">
              <a:off x="1088239" y="3705152"/>
              <a:ext cx="1012609" cy="145"/>
            </a:xfrm>
            <a:prstGeom prst="line">
              <a:avLst/>
            </a:prstGeom>
            <a:ln w="31750">
              <a:solidFill>
                <a:schemeClr val="bg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E096EB5-38D5-0743-8D99-B4052BCB6E7A}"/>
                </a:ext>
              </a:extLst>
            </p:cNvPr>
            <p:cNvSpPr txBox="1"/>
            <p:nvPr/>
          </p:nvSpPr>
          <p:spPr>
            <a:xfrm>
              <a:off x="1436652" y="3812747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FC63F5C-DF4C-4045-8F83-F255995B2736}"/>
                </a:ext>
              </a:extLst>
            </p:cNvPr>
            <p:cNvSpPr txBox="1"/>
            <p:nvPr/>
          </p:nvSpPr>
          <p:spPr>
            <a:xfrm>
              <a:off x="2289350" y="3038685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0.7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D65723-6CE8-5444-89C6-0EF49270A308}"/>
                </a:ext>
              </a:extLst>
            </p:cNvPr>
            <p:cNvSpPr txBox="1"/>
            <p:nvPr/>
          </p:nvSpPr>
          <p:spPr>
            <a:xfrm>
              <a:off x="395700" y="2952257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0.6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CB9D28-632D-D04A-9716-A19ACBA86B4D}"/>
                </a:ext>
              </a:extLst>
            </p:cNvPr>
            <p:cNvSpPr txBox="1"/>
            <p:nvPr/>
          </p:nvSpPr>
          <p:spPr>
            <a:xfrm>
              <a:off x="3053861" y="3559430"/>
              <a:ext cx="9492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cascaded</a:t>
              </a:r>
              <a:endPara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0F939A-6DAC-F643-8418-CD8C6FFC480F}"/>
                </a:ext>
              </a:extLst>
            </p:cNvPr>
            <p:cNvSpPr txBox="1"/>
            <p:nvPr/>
          </p:nvSpPr>
          <p:spPr>
            <a:xfrm>
              <a:off x="4956173" y="3559430"/>
              <a:ext cx="77938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ordered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54DC36-24AE-464F-933D-B2189F4607CB}"/>
                </a:ext>
              </a:extLst>
            </p:cNvPr>
            <p:cNvSpPr txBox="1"/>
            <p:nvPr/>
          </p:nvSpPr>
          <p:spPr>
            <a:xfrm>
              <a:off x="4022633" y="2551117"/>
              <a:ext cx="7505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monitor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1BE87-617F-4946-88EC-86032DDAF309}"/>
                </a:ext>
              </a:extLst>
            </p:cNvPr>
            <p:cNvCxnSpPr/>
            <p:nvPr/>
          </p:nvCxnSpPr>
          <p:spPr>
            <a:xfrm flipH="1" flipV="1">
              <a:off x="3975958" y="3685573"/>
              <a:ext cx="1012609" cy="145"/>
            </a:xfrm>
            <a:prstGeom prst="line">
              <a:avLst/>
            </a:prstGeom>
            <a:ln w="31750">
              <a:solidFill>
                <a:schemeClr val="bg2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B2BE960-8AC7-2F4E-9150-E9DF1994FBAB}"/>
                </a:ext>
              </a:extLst>
            </p:cNvPr>
            <p:cNvCxnSpPr>
              <a:cxnSpLocks/>
            </p:cNvCxnSpPr>
            <p:nvPr/>
          </p:nvCxnSpPr>
          <p:spPr>
            <a:xfrm>
              <a:off x="4625479" y="2846528"/>
              <a:ext cx="632462" cy="808653"/>
            </a:xfrm>
            <a:prstGeom prst="line">
              <a:avLst/>
            </a:prstGeom>
            <a:ln w="31750">
              <a:solidFill>
                <a:schemeClr val="bg2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4FB0E2-9DB3-014B-943E-5DBF424451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3128" y="2846528"/>
              <a:ext cx="646475" cy="741996"/>
            </a:xfrm>
            <a:prstGeom prst="line">
              <a:avLst/>
            </a:prstGeom>
            <a:ln w="31750">
              <a:solidFill>
                <a:schemeClr val="bg2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36AA5A-08FC-CE41-818C-E224FF7BA32F}"/>
                </a:ext>
              </a:extLst>
            </p:cNvPr>
            <p:cNvSpPr txBox="1"/>
            <p:nvPr/>
          </p:nvSpPr>
          <p:spPr>
            <a:xfrm>
              <a:off x="4187828" y="3796877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0.8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9323F0-26E3-FF47-A604-80740308C3E6}"/>
                </a:ext>
              </a:extLst>
            </p:cNvPr>
            <p:cNvSpPr txBox="1"/>
            <p:nvPr/>
          </p:nvSpPr>
          <p:spPr>
            <a:xfrm>
              <a:off x="5040239" y="3032210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0.7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1CC655D-DC22-054E-8557-BDFD834F6385}"/>
                </a:ext>
              </a:extLst>
            </p:cNvPr>
            <p:cNvSpPr txBox="1"/>
            <p:nvPr/>
          </p:nvSpPr>
          <p:spPr>
            <a:xfrm>
              <a:off x="3238667" y="3020904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0B95A8-B7D1-3241-B162-7020F82B7CD9}"/>
                </a:ext>
              </a:extLst>
            </p:cNvPr>
            <p:cNvSpPr txBox="1"/>
            <p:nvPr/>
          </p:nvSpPr>
          <p:spPr>
            <a:xfrm>
              <a:off x="5902568" y="3559430"/>
              <a:ext cx="94929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cascaded</a:t>
              </a:r>
              <a:endPara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7847B4-9935-7F42-A298-BF92DE615C0B}"/>
                </a:ext>
              </a:extLst>
            </p:cNvPr>
            <p:cNvSpPr txBox="1"/>
            <p:nvPr/>
          </p:nvSpPr>
          <p:spPr>
            <a:xfrm>
              <a:off x="7804880" y="3559430"/>
              <a:ext cx="77938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ordered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55A1780-F99A-3C44-BB8D-9F2579DAAD71}"/>
                </a:ext>
              </a:extLst>
            </p:cNvPr>
            <p:cNvSpPr txBox="1"/>
            <p:nvPr/>
          </p:nvSpPr>
          <p:spPr>
            <a:xfrm>
              <a:off x="6871340" y="2551117"/>
              <a:ext cx="7505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monitor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FEB6276-6809-E04B-BEEA-D0562384C437}"/>
                </a:ext>
              </a:extLst>
            </p:cNvPr>
            <p:cNvCxnSpPr/>
            <p:nvPr/>
          </p:nvCxnSpPr>
          <p:spPr>
            <a:xfrm flipH="1" flipV="1">
              <a:off x="6795249" y="3697929"/>
              <a:ext cx="1012609" cy="145"/>
            </a:xfrm>
            <a:prstGeom prst="line">
              <a:avLst/>
            </a:prstGeom>
            <a:ln w="31750">
              <a:solidFill>
                <a:schemeClr val="bg2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3F94B03-FD32-D341-805C-670C4E7C17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2327" y="2813659"/>
              <a:ext cx="646475" cy="741996"/>
            </a:xfrm>
            <a:prstGeom prst="line">
              <a:avLst/>
            </a:prstGeom>
            <a:ln w="31750">
              <a:solidFill>
                <a:schemeClr val="bg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6B74932-A0DA-2347-BF16-9F4E41F75A81}"/>
                </a:ext>
              </a:extLst>
            </p:cNvPr>
            <p:cNvCxnSpPr>
              <a:cxnSpLocks/>
            </p:cNvCxnSpPr>
            <p:nvPr/>
          </p:nvCxnSpPr>
          <p:spPr>
            <a:xfrm>
              <a:off x="7439326" y="2820026"/>
              <a:ext cx="632462" cy="808653"/>
            </a:xfrm>
            <a:prstGeom prst="line">
              <a:avLst/>
            </a:prstGeom>
            <a:ln w="31750">
              <a:solidFill>
                <a:schemeClr val="bg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710B3EA-ACF2-A149-A3C6-7F8178EE0E0F}"/>
                </a:ext>
              </a:extLst>
            </p:cNvPr>
            <p:cNvSpPr txBox="1"/>
            <p:nvPr/>
          </p:nvSpPr>
          <p:spPr>
            <a:xfrm>
              <a:off x="7072891" y="3728311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0.8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51733ED-54E7-824C-82A9-FB1447C26D8F}"/>
                </a:ext>
              </a:extLst>
            </p:cNvPr>
            <p:cNvSpPr txBox="1"/>
            <p:nvPr/>
          </p:nvSpPr>
          <p:spPr>
            <a:xfrm>
              <a:off x="7885763" y="3013126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D0F34BC-2D16-6545-9F5D-D16900888C26}"/>
                </a:ext>
              </a:extLst>
            </p:cNvPr>
            <p:cNvSpPr txBox="1"/>
            <p:nvPr/>
          </p:nvSpPr>
          <p:spPr>
            <a:xfrm>
              <a:off x="6018396" y="3049712"/>
              <a:ext cx="4683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078A33B-FCC2-8645-AE9D-ED5EBAD77C73}"/>
                </a:ext>
              </a:extLst>
            </p:cNvPr>
            <p:cNvSpPr txBox="1"/>
            <p:nvPr/>
          </p:nvSpPr>
          <p:spPr>
            <a:xfrm>
              <a:off x="612364" y="4219856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0.6+0.2+0.7=1.5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7249D9F-980E-914D-B8D1-2D723A76E18F}"/>
                </a:ext>
              </a:extLst>
            </p:cNvPr>
            <p:cNvSpPr txBox="1"/>
            <p:nvPr/>
          </p:nvSpPr>
          <p:spPr>
            <a:xfrm>
              <a:off x="3402457" y="4219856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0.4+0.8+0.7=1.9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AA08714-8536-7841-B19F-25C26DA70AD8}"/>
                </a:ext>
              </a:extLst>
            </p:cNvPr>
            <p:cNvSpPr txBox="1"/>
            <p:nvPr/>
          </p:nvSpPr>
          <p:spPr>
            <a:xfrm>
              <a:off x="6415288" y="4219856"/>
              <a:ext cx="1885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0.6+0.3+0.8=1.7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56C81A-6E44-7046-ABC4-A8164F563EE1}"/>
                </a:ext>
              </a:extLst>
            </p:cNvPr>
            <p:cNvSpPr txBox="1"/>
            <p:nvPr/>
          </p:nvSpPr>
          <p:spPr>
            <a:xfrm>
              <a:off x="1026291" y="1649313"/>
              <a:ext cx="115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Option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0CC0123-C31D-A949-8572-0F79B98CB557}"/>
                </a:ext>
              </a:extLst>
            </p:cNvPr>
            <p:cNvSpPr txBox="1"/>
            <p:nvPr/>
          </p:nvSpPr>
          <p:spPr>
            <a:xfrm>
              <a:off x="3820291" y="1649313"/>
              <a:ext cx="115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Option 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25B9194-C81F-CC47-8451-F2BE49042478}"/>
                </a:ext>
              </a:extLst>
            </p:cNvPr>
            <p:cNvSpPr txBox="1"/>
            <p:nvPr/>
          </p:nvSpPr>
          <p:spPr>
            <a:xfrm>
              <a:off x="6715891" y="1649313"/>
              <a:ext cx="115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Option 3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34C7DF2-5C0A-AE46-A785-C2D29797345C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</p:spTree>
    <p:extLst>
      <p:ext uri="{BB962C8B-B14F-4D97-AF65-F5344CB8AC3E}">
        <p14:creationId xmlns:p14="http://schemas.microsoft.com/office/powerpoint/2010/main" val="318288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.bp.blogspot.com/-Risdqwt1DCY/V2fnBUQygJI/AAAAAAACQAo/e8SklXJWnSUokr4zcZ0ww4Z_EAF-uwoYQCLcB/s640/headlines-of-the-past-22.jpg">
            <a:extLst>
              <a:ext uri="{FF2B5EF4-FFF2-40B4-BE49-F238E27FC236}">
                <a16:creationId xmlns:a16="http://schemas.microsoft.com/office/drawing/2014/main" id="{55418607-B8EB-4EEC-9C68-EB20E6C5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719" y="-467591"/>
            <a:ext cx="9949620" cy="1582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he atomic bombing of hiroshima and nagasaki on newspaper">
            <a:extLst>
              <a:ext uri="{FF2B5EF4-FFF2-40B4-BE49-F238E27FC236}">
                <a16:creationId xmlns:a16="http://schemas.microsoft.com/office/drawing/2014/main" id="{B4976089-866A-49A6-8229-A52D6FEAC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756">
            <a:off x="218268" y="2647949"/>
            <a:ext cx="9081882" cy="51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991394E-5120-4466-A11F-F2641019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6132"/>
            <a:ext cx="5848350" cy="100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0333" y="0"/>
            <a:ext cx="9494333" cy="7934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0334" y="0"/>
            <a:ext cx="9498889" cy="772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4889" y="16132"/>
            <a:ext cx="9498889" cy="6324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0335" y="16132"/>
            <a:ext cx="9676834" cy="6841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9445" y="0"/>
            <a:ext cx="9497931" cy="772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30264" y="63417"/>
            <a:ext cx="9825936" cy="7278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51" y="63417"/>
            <a:ext cx="9189537" cy="92039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50402" y="131394"/>
            <a:ext cx="9184436" cy="7017416"/>
            <a:chOff x="-1" y="-8142"/>
            <a:chExt cx="9184436" cy="70174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199"/>
            <a:stretch/>
          </p:blipFill>
          <p:spPr>
            <a:xfrm>
              <a:off x="-1" y="-8142"/>
              <a:ext cx="9184435" cy="224334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94"/>
            <a:stretch/>
          </p:blipFill>
          <p:spPr>
            <a:xfrm>
              <a:off x="0" y="2235200"/>
              <a:ext cx="9184435" cy="477407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70036" y="70176"/>
            <a:ext cx="9608922" cy="7581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3111" y="60628"/>
            <a:ext cx="9144000" cy="67932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45" y="104802"/>
            <a:ext cx="6726468" cy="69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5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0.0066 -0.424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4.07407E-6 L -0.25 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E46-7D58-094D-9208-8CD42A92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inference (a toy example)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1D67F-0313-A74E-B05C-364131DACC42}"/>
              </a:ext>
            </a:extLst>
          </p:cNvPr>
          <p:cNvSpPr txBox="1"/>
          <p:nvPr/>
        </p:nvSpPr>
        <p:spPr>
          <a:xfrm>
            <a:off x="228600" y="3559430"/>
            <a:ext cx="94929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cascaded</a:t>
            </a:r>
            <a:endParaRPr lang="en-US" sz="1200" b="1" dirty="0">
              <a:solidFill>
                <a:srgbClr val="C00000">
                  <a:alpha val="50000"/>
                </a:srgbClr>
              </a:solidFill>
              <a:latin typeface="Century Gothic" panose="020B0502020202020204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72676C-C889-F54C-93B4-2CEDC29787F3}"/>
              </a:ext>
            </a:extLst>
          </p:cNvPr>
          <p:cNvSpPr txBox="1"/>
          <p:nvPr/>
        </p:nvSpPr>
        <p:spPr>
          <a:xfrm>
            <a:off x="2130912" y="3559430"/>
            <a:ext cx="77938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7BEC5-F97E-4245-9A44-4C677DCF82BD}"/>
              </a:ext>
            </a:extLst>
          </p:cNvPr>
          <p:cNvSpPr txBox="1"/>
          <p:nvPr/>
        </p:nvSpPr>
        <p:spPr>
          <a:xfrm>
            <a:off x="1197372" y="2551117"/>
            <a:ext cx="7505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46FD400-E108-F84E-A3FF-39FED7C840C7}"/>
              </a:ext>
            </a:extLst>
          </p:cNvPr>
          <p:cNvCxnSpPr>
            <a:cxnSpLocks/>
          </p:cNvCxnSpPr>
          <p:nvPr/>
        </p:nvCxnSpPr>
        <p:spPr>
          <a:xfrm flipH="1">
            <a:off x="675330" y="2863818"/>
            <a:ext cx="646475" cy="741996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2B21EF-3D88-9E4D-9E5D-20F4E1ED6C37}"/>
              </a:ext>
            </a:extLst>
          </p:cNvPr>
          <p:cNvCxnSpPr>
            <a:cxnSpLocks/>
          </p:cNvCxnSpPr>
          <p:nvPr/>
        </p:nvCxnSpPr>
        <p:spPr>
          <a:xfrm>
            <a:off x="1745656" y="2822264"/>
            <a:ext cx="632462" cy="808653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F42BF5-F17A-3A4C-814B-7F492E7A695B}"/>
              </a:ext>
            </a:extLst>
          </p:cNvPr>
          <p:cNvCxnSpPr/>
          <p:nvPr/>
        </p:nvCxnSpPr>
        <p:spPr>
          <a:xfrm flipH="1" flipV="1">
            <a:off x="1088239" y="3705152"/>
            <a:ext cx="1012609" cy="145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E096EB5-38D5-0743-8D99-B4052BCB6E7A}"/>
              </a:ext>
            </a:extLst>
          </p:cNvPr>
          <p:cNvSpPr txBox="1"/>
          <p:nvPr/>
        </p:nvSpPr>
        <p:spPr>
          <a:xfrm>
            <a:off x="1436652" y="3812747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C63F5C-DF4C-4045-8F83-F255995B2736}"/>
              </a:ext>
            </a:extLst>
          </p:cNvPr>
          <p:cNvSpPr txBox="1"/>
          <p:nvPr/>
        </p:nvSpPr>
        <p:spPr>
          <a:xfrm>
            <a:off x="2289350" y="3038685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D65723-6CE8-5444-89C6-0EF49270A308}"/>
              </a:ext>
            </a:extLst>
          </p:cNvPr>
          <p:cNvSpPr txBox="1"/>
          <p:nvPr/>
        </p:nvSpPr>
        <p:spPr>
          <a:xfrm>
            <a:off x="395700" y="2952257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CB9D28-632D-D04A-9716-A19ACBA86B4D}"/>
              </a:ext>
            </a:extLst>
          </p:cNvPr>
          <p:cNvSpPr txBox="1"/>
          <p:nvPr/>
        </p:nvSpPr>
        <p:spPr>
          <a:xfrm>
            <a:off x="3053861" y="3559430"/>
            <a:ext cx="94929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cascaded</a:t>
            </a:r>
            <a:endParaRPr lang="en-US" sz="1200" b="1" dirty="0">
              <a:solidFill>
                <a:srgbClr val="C00000"/>
              </a:solidFill>
              <a:latin typeface="Century Gothic" panose="020B0502020202020204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0F939A-6DAC-F643-8418-CD8C6FFC480F}"/>
              </a:ext>
            </a:extLst>
          </p:cNvPr>
          <p:cNvSpPr txBox="1"/>
          <p:nvPr/>
        </p:nvSpPr>
        <p:spPr>
          <a:xfrm>
            <a:off x="4956173" y="3559430"/>
            <a:ext cx="77938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4DC36-24AE-464F-933D-B2189F4607CB}"/>
              </a:ext>
            </a:extLst>
          </p:cNvPr>
          <p:cNvSpPr txBox="1"/>
          <p:nvPr/>
        </p:nvSpPr>
        <p:spPr>
          <a:xfrm>
            <a:off x="4022633" y="2551117"/>
            <a:ext cx="7505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91BE87-617F-4946-88EC-86032DDAF309}"/>
              </a:ext>
            </a:extLst>
          </p:cNvPr>
          <p:cNvCxnSpPr/>
          <p:nvPr/>
        </p:nvCxnSpPr>
        <p:spPr>
          <a:xfrm flipH="1" flipV="1">
            <a:off x="3975958" y="3685573"/>
            <a:ext cx="1012609" cy="145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2BE960-8AC7-2F4E-9150-E9DF1994FBAB}"/>
              </a:ext>
            </a:extLst>
          </p:cNvPr>
          <p:cNvCxnSpPr>
            <a:cxnSpLocks/>
          </p:cNvCxnSpPr>
          <p:nvPr/>
        </p:nvCxnSpPr>
        <p:spPr>
          <a:xfrm>
            <a:off x="4625479" y="2846528"/>
            <a:ext cx="632462" cy="808653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4FB0E2-9DB3-014B-943E-5DBF424451E9}"/>
              </a:ext>
            </a:extLst>
          </p:cNvPr>
          <p:cNvCxnSpPr>
            <a:cxnSpLocks/>
          </p:cNvCxnSpPr>
          <p:nvPr/>
        </p:nvCxnSpPr>
        <p:spPr>
          <a:xfrm flipH="1">
            <a:off x="3583128" y="2846528"/>
            <a:ext cx="646475" cy="741996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136AA5A-08FC-CE41-818C-E224FF7BA32F}"/>
              </a:ext>
            </a:extLst>
          </p:cNvPr>
          <p:cNvSpPr txBox="1"/>
          <p:nvPr/>
        </p:nvSpPr>
        <p:spPr>
          <a:xfrm>
            <a:off x="4187828" y="3796877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0.8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9323F0-26E3-FF47-A604-80740308C3E6}"/>
              </a:ext>
            </a:extLst>
          </p:cNvPr>
          <p:cNvSpPr txBox="1"/>
          <p:nvPr/>
        </p:nvSpPr>
        <p:spPr>
          <a:xfrm>
            <a:off x="5040239" y="3032210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0.7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CC655D-DC22-054E-8557-BDFD834F6385}"/>
              </a:ext>
            </a:extLst>
          </p:cNvPr>
          <p:cNvSpPr txBox="1"/>
          <p:nvPr/>
        </p:nvSpPr>
        <p:spPr>
          <a:xfrm>
            <a:off x="3238667" y="3020904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0.4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0B95A8-B7D1-3241-B162-7020F82B7CD9}"/>
              </a:ext>
            </a:extLst>
          </p:cNvPr>
          <p:cNvSpPr txBox="1"/>
          <p:nvPr/>
        </p:nvSpPr>
        <p:spPr>
          <a:xfrm>
            <a:off x="5902568" y="3559430"/>
            <a:ext cx="94929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cascaded</a:t>
            </a:r>
            <a:endParaRPr lang="en-US" sz="1200" b="1" dirty="0">
              <a:solidFill>
                <a:srgbClr val="C00000">
                  <a:alpha val="50000"/>
                </a:srgbClr>
              </a:solidFill>
              <a:latin typeface="Century Gothic" panose="020B0502020202020204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7847B4-9935-7F42-A298-BF92DE615C0B}"/>
              </a:ext>
            </a:extLst>
          </p:cNvPr>
          <p:cNvSpPr txBox="1"/>
          <p:nvPr/>
        </p:nvSpPr>
        <p:spPr>
          <a:xfrm>
            <a:off x="7804880" y="3559430"/>
            <a:ext cx="77938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5A1780-F99A-3C44-BB8D-9F2579DAAD71}"/>
              </a:ext>
            </a:extLst>
          </p:cNvPr>
          <p:cNvSpPr txBox="1"/>
          <p:nvPr/>
        </p:nvSpPr>
        <p:spPr>
          <a:xfrm>
            <a:off x="6871340" y="2551117"/>
            <a:ext cx="7505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FEB6276-6809-E04B-BEEA-D0562384C437}"/>
              </a:ext>
            </a:extLst>
          </p:cNvPr>
          <p:cNvCxnSpPr/>
          <p:nvPr/>
        </p:nvCxnSpPr>
        <p:spPr>
          <a:xfrm flipH="1" flipV="1">
            <a:off x="6795249" y="3697929"/>
            <a:ext cx="1012609" cy="145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3F94B03-FD32-D341-805C-670C4E7C17D5}"/>
              </a:ext>
            </a:extLst>
          </p:cNvPr>
          <p:cNvCxnSpPr>
            <a:cxnSpLocks/>
          </p:cNvCxnSpPr>
          <p:nvPr/>
        </p:nvCxnSpPr>
        <p:spPr>
          <a:xfrm flipH="1">
            <a:off x="6412327" y="2813659"/>
            <a:ext cx="646475" cy="741996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B74932-A0DA-2347-BF16-9F4E41F75A81}"/>
              </a:ext>
            </a:extLst>
          </p:cNvPr>
          <p:cNvCxnSpPr>
            <a:cxnSpLocks/>
          </p:cNvCxnSpPr>
          <p:nvPr/>
        </p:nvCxnSpPr>
        <p:spPr>
          <a:xfrm>
            <a:off x="7439326" y="2820026"/>
            <a:ext cx="632462" cy="808653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710B3EA-ACF2-A149-A3C6-7F8178EE0E0F}"/>
              </a:ext>
            </a:extLst>
          </p:cNvPr>
          <p:cNvSpPr txBox="1"/>
          <p:nvPr/>
        </p:nvSpPr>
        <p:spPr>
          <a:xfrm>
            <a:off x="7072891" y="3728311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1733ED-54E7-824C-82A9-FB1447C26D8F}"/>
              </a:ext>
            </a:extLst>
          </p:cNvPr>
          <p:cNvSpPr txBox="1"/>
          <p:nvPr/>
        </p:nvSpPr>
        <p:spPr>
          <a:xfrm>
            <a:off x="7885763" y="3013126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D0F34BC-2D16-6545-9F5D-D16900888C26}"/>
              </a:ext>
            </a:extLst>
          </p:cNvPr>
          <p:cNvSpPr txBox="1"/>
          <p:nvPr/>
        </p:nvSpPr>
        <p:spPr>
          <a:xfrm>
            <a:off x="6018396" y="3049712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8A33B-FCC2-8645-AE9D-ED5EBAD77C73}"/>
              </a:ext>
            </a:extLst>
          </p:cNvPr>
          <p:cNvSpPr txBox="1"/>
          <p:nvPr/>
        </p:nvSpPr>
        <p:spPr>
          <a:xfrm>
            <a:off x="612364" y="4219856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0.6+0.2+0.7=1.5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7249D9F-980E-914D-B8D1-2D723A76E18F}"/>
              </a:ext>
            </a:extLst>
          </p:cNvPr>
          <p:cNvSpPr txBox="1"/>
          <p:nvPr/>
        </p:nvSpPr>
        <p:spPr>
          <a:xfrm>
            <a:off x="3402457" y="4219856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0.4+0.8+0.7=1.9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AA08714-8536-7841-B19F-25C26DA70AD8}"/>
              </a:ext>
            </a:extLst>
          </p:cNvPr>
          <p:cNvSpPr txBox="1"/>
          <p:nvPr/>
        </p:nvSpPr>
        <p:spPr>
          <a:xfrm>
            <a:off x="6415288" y="4219856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0.6+0.3+0.8=1.7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E12BAB-E193-2B47-834D-BEE4B2CB5112}"/>
              </a:ext>
            </a:extLst>
          </p:cNvPr>
          <p:cNvSpPr txBox="1"/>
          <p:nvPr/>
        </p:nvSpPr>
        <p:spPr>
          <a:xfrm>
            <a:off x="3820291" y="1649313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Option 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6D1C4C-77C2-374B-AFB4-673864B48D32}"/>
              </a:ext>
            </a:extLst>
          </p:cNvPr>
          <p:cNvSpPr txBox="1"/>
          <p:nvPr/>
        </p:nvSpPr>
        <p:spPr>
          <a:xfrm>
            <a:off x="842288" y="5046421"/>
            <a:ext cx="7459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We should not only select the assignment with the best score, 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but also avoid loops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55575D-5ACE-764B-B3C1-36109536E538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</p:spTree>
    <p:extLst>
      <p:ext uri="{BB962C8B-B14F-4D97-AF65-F5344CB8AC3E}">
        <p14:creationId xmlns:p14="http://schemas.microsoft.com/office/powerpoint/2010/main" val="2498491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8E46-7D58-094D-9208-8CD42A92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inference (a toy example)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B1D67F-0313-A74E-B05C-364131DACC42}"/>
              </a:ext>
            </a:extLst>
          </p:cNvPr>
          <p:cNvSpPr txBox="1"/>
          <p:nvPr/>
        </p:nvSpPr>
        <p:spPr>
          <a:xfrm>
            <a:off x="228600" y="3559430"/>
            <a:ext cx="94929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cascaded</a:t>
            </a:r>
            <a:endParaRPr lang="en-US" sz="1200" b="1" dirty="0">
              <a:solidFill>
                <a:srgbClr val="C00000">
                  <a:alpha val="50000"/>
                </a:srgbClr>
              </a:solidFill>
              <a:latin typeface="Century Gothic" panose="020B0502020202020204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72676C-C889-F54C-93B4-2CEDC29787F3}"/>
              </a:ext>
            </a:extLst>
          </p:cNvPr>
          <p:cNvSpPr txBox="1"/>
          <p:nvPr/>
        </p:nvSpPr>
        <p:spPr>
          <a:xfrm>
            <a:off x="2130912" y="3559430"/>
            <a:ext cx="77938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7BEC5-F97E-4245-9A44-4C677DCF82BD}"/>
              </a:ext>
            </a:extLst>
          </p:cNvPr>
          <p:cNvSpPr txBox="1"/>
          <p:nvPr/>
        </p:nvSpPr>
        <p:spPr>
          <a:xfrm>
            <a:off x="1197372" y="2551117"/>
            <a:ext cx="7505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46FD400-E108-F84E-A3FF-39FED7C840C7}"/>
              </a:ext>
            </a:extLst>
          </p:cNvPr>
          <p:cNvCxnSpPr>
            <a:cxnSpLocks/>
          </p:cNvCxnSpPr>
          <p:nvPr/>
        </p:nvCxnSpPr>
        <p:spPr>
          <a:xfrm flipH="1">
            <a:off x="675330" y="2863818"/>
            <a:ext cx="646475" cy="741996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2B21EF-3D88-9E4D-9E5D-20F4E1ED6C37}"/>
              </a:ext>
            </a:extLst>
          </p:cNvPr>
          <p:cNvCxnSpPr>
            <a:cxnSpLocks/>
          </p:cNvCxnSpPr>
          <p:nvPr/>
        </p:nvCxnSpPr>
        <p:spPr>
          <a:xfrm>
            <a:off x="1745656" y="2822264"/>
            <a:ext cx="632462" cy="808653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F42BF5-F17A-3A4C-814B-7F492E7A695B}"/>
              </a:ext>
            </a:extLst>
          </p:cNvPr>
          <p:cNvCxnSpPr/>
          <p:nvPr/>
        </p:nvCxnSpPr>
        <p:spPr>
          <a:xfrm flipH="1" flipV="1">
            <a:off x="1088239" y="3705152"/>
            <a:ext cx="1012609" cy="145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E096EB5-38D5-0743-8D99-B4052BCB6E7A}"/>
              </a:ext>
            </a:extLst>
          </p:cNvPr>
          <p:cNvSpPr txBox="1"/>
          <p:nvPr/>
        </p:nvSpPr>
        <p:spPr>
          <a:xfrm>
            <a:off x="1436652" y="3812747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C63F5C-DF4C-4045-8F83-F255995B2736}"/>
              </a:ext>
            </a:extLst>
          </p:cNvPr>
          <p:cNvSpPr txBox="1"/>
          <p:nvPr/>
        </p:nvSpPr>
        <p:spPr>
          <a:xfrm>
            <a:off x="2289350" y="3038685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D65723-6CE8-5444-89C6-0EF49270A308}"/>
              </a:ext>
            </a:extLst>
          </p:cNvPr>
          <p:cNvSpPr txBox="1"/>
          <p:nvPr/>
        </p:nvSpPr>
        <p:spPr>
          <a:xfrm>
            <a:off x="395700" y="2952257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CB9D28-632D-D04A-9716-A19ACBA86B4D}"/>
              </a:ext>
            </a:extLst>
          </p:cNvPr>
          <p:cNvSpPr txBox="1"/>
          <p:nvPr/>
        </p:nvSpPr>
        <p:spPr>
          <a:xfrm>
            <a:off x="3053861" y="3559430"/>
            <a:ext cx="94929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cascaded</a:t>
            </a:r>
            <a:endParaRPr lang="en-US" sz="1200" b="1" dirty="0">
              <a:solidFill>
                <a:srgbClr val="C00000"/>
              </a:solidFill>
              <a:latin typeface="Century Gothic" panose="020B0502020202020204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0F939A-6DAC-F643-8418-CD8C6FFC480F}"/>
              </a:ext>
            </a:extLst>
          </p:cNvPr>
          <p:cNvSpPr txBox="1"/>
          <p:nvPr/>
        </p:nvSpPr>
        <p:spPr>
          <a:xfrm>
            <a:off x="4956173" y="3559430"/>
            <a:ext cx="77938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4DC36-24AE-464F-933D-B2189F4607CB}"/>
              </a:ext>
            </a:extLst>
          </p:cNvPr>
          <p:cNvSpPr txBox="1"/>
          <p:nvPr/>
        </p:nvSpPr>
        <p:spPr>
          <a:xfrm>
            <a:off x="4022633" y="2551117"/>
            <a:ext cx="7505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91BE87-617F-4946-88EC-86032DDAF309}"/>
              </a:ext>
            </a:extLst>
          </p:cNvPr>
          <p:cNvCxnSpPr/>
          <p:nvPr/>
        </p:nvCxnSpPr>
        <p:spPr>
          <a:xfrm flipH="1" flipV="1">
            <a:off x="3975958" y="3685573"/>
            <a:ext cx="1012609" cy="145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B2BE960-8AC7-2F4E-9150-E9DF1994FBAB}"/>
              </a:ext>
            </a:extLst>
          </p:cNvPr>
          <p:cNvCxnSpPr>
            <a:cxnSpLocks/>
          </p:cNvCxnSpPr>
          <p:nvPr/>
        </p:nvCxnSpPr>
        <p:spPr>
          <a:xfrm>
            <a:off x="4625479" y="2846528"/>
            <a:ext cx="632462" cy="808653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4FB0E2-9DB3-014B-943E-5DBF424451E9}"/>
              </a:ext>
            </a:extLst>
          </p:cNvPr>
          <p:cNvCxnSpPr>
            <a:cxnSpLocks/>
          </p:cNvCxnSpPr>
          <p:nvPr/>
        </p:nvCxnSpPr>
        <p:spPr>
          <a:xfrm flipH="1">
            <a:off x="3583128" y="2846528"/>
            <a:ext cx="646475" cy="741996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136AA5A-08FC-CE41-818C-E224FF7BA32F}"/>
              </a:ext>
            </a:extLst>
          </p:cNvPr>
          <p:cNvSpPr txBox="1"/>
          <p:nvPr/>
        </p:nvSpPr>
        <p:spPr>
          <a:xfrm>
            <a:off x="4187828" y="3796877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0.8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9323F0-26E3-FF47-A604-80740308C3E6}"/>
              </a:ext>
            </a:extLst>
          </p:cNvPr>
          <p:cNvSpPr txBox="1"/>
          <p:nvPr/>
        </p:nvSpPr>
        <p:spPr>
          <a:xfrm>
            <a:off x="5040239" y="3032210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0.7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CC655D-DC22-054E-8557-BDFD834F6385}"/>
              </a:ext>
            </a:extLst>
          </p:cNvPr>
          <p:cNvSpPr txBox="1"/>
          <p:nvPr/>
        </p:nvSpPr>
        <p:spPr>
          <a:xfrm>
            <a:off x="3238667" y="3020904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0.4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0B95A8-B7D1-3241-B162-7020F82B7CD9}"/>
              </a:ext>
            </a:extLst>
          </p:cNvPr>
          <p:cNvSpPr txBox="1"/>
          <p:nvPr/>
        </p:nvSpPr>
        <p:spPr>
          <a:xfrm>
            <a:off x="5902568" y="3559430"/>
            <a:ext cx="94929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cascaded</a:t>
            </a:r>
            <a:endParaRPr lang="en-US" sz="1200" b="1" dirty="0">
              <a:solidFill>
                <a:srgbClr val="C00000">
                  <a:alpha val="50000"/>
                </a:srgbClr>
              </a:solidFill>
              <a:latin typeface="Century Gothic" panose="020B0502020202020204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7847B4-9935-7F42-A298-BF92DE615C0B}"/>
              </a:ext>
            </a:extLst>
          </p:cNvPr>
          <p:cNvSpPr txBox="1"/>
          <p:nvPr/>
        </p:nvSpPr>
        <p:spPr>
          <a:xfrm>
            <a:off x="7804880" y="3559430"/>
            <a:ext cx="77938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5A1780-F99A-3C44-BB8D-9F2579DAAD71}"/>
              </a:ext>
            </a:extLst>
          </p:cNvPr>
          <p:cNvSpPr txBox="1"/>
          <p:nvPr/>
        </p:nvSpPr>
        <p:spPr>
          <a:xfrm>
            <a:off x="6871340" y="2551117"/>
            <a:ext cx="7505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>
                    <a:alpha val="50000"/>
                  </a:srgbClr>
                </a:solidFill>
                <a:latin typeface="Century Gothic" panose="020B0502020202020204" pitchFamily="34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FEB6276-6809-E04B-BEEA-D0562384C437}"/>
              </a:ext>
            </a:extLst>
          </p:cNvPr>
          <p:cNvCxnSpPr/>
          <p:nvPr/>
        </p:nvCxnSpPr>
        <p:spPr>
          <a:xfrm flipH="1" flipV="1">
            <a:off x="6795249" y="3697929"/>
            <a:ext cx="1012609" cy="145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3F94B03-FD32-D341-805C-670C4E7C17D5}"/>
              </a:ext>
            </a:extLst>
          </p:cNvPr>
          <p:cNvCxnSpPr>
            <a:cxnSpLocks/>
          </p:cNvCxnSpPr>
          <p:nvPr/>
        </p:nvCxnSpPr>
        <p:spPr>
          <a:xfrm flipH="1">
            <a:off x="6412327" y="2813659"/>
            <a:ext cx="646475" cy="741996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B74932-A0DA-2347-BF16-9F4E41F75A81}"/>
              </a:ext>
            </a:extLst>
          </p:cNvPr>
          <p:cNvCxnSpPr>
            <a:cxnSpLocks/>
          </p:cNvCxnSpPr>
          <p:nvPr/>
        </p:nvCxnSpPr>
        <p:spPr>
          <a:xfrm>
            <a:off x="7439326" y="2820026"/>
            <a:ext cx="632462" cy="808653"/>
          </a:xfrm>
          <a:prstGeom prst="line">
            <a:avLst/>
          </a:prstGeom>
          <a:ln w="31750">
            <a:solidFill>
              <a:schemeClr val="bg2">
                <a:alpha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710B3EA-ACF2-A149-A3C6-7F8178EE0E0F}"/>
              </a:ext>
            </a:extLst>
          </p:cNvPr>
          <p:cNvSpPr txBox="1"/>
          <p:nvPr/>
        </p:nvSpPr>
        <p:spPr>
          <a:xfrm>
            <a:off x="7072891" y="3728311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1733ED-54E7-824C-82A9-FB1447C26D8F}"/>
              </a:ext>
            </a:extLst>
          </p:cNvPr>
          <p:cNvSpPr txBox="1"/>
          <p:nvPr/>
        </p:nvSpPr>
        <p:spPr>
          <a:xfrm>
            <a:off x="7885763" y="3013126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D0F34BC-2D16-6545-9F5D-D16900888C26}"/>
              </a:ext>
            </a:extLst>
          </p:cNvPr>
          <p:cNvSpPr txBox="1"/>
          <p:nvPr/>
        </p:nvSpPr>
        <p:spPr>
          <a:xfrm>
            <a:off x="6018396" y="3049712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8A33B-FCC2-8645-AE9D-ED5EBAD77C73}"/>
              </a:ext>
            </a:extLst>
          </p:cNvPr>
          <p:cNvSpPr txBox="1"/>
          <p:nvPr/>
        </p:nvSpPr>
        <p:spPr>
          <a:xfrm>
            <a:off x="612364" y="4219856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0.6+0.2+0.7=1.5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7249D9F-980E-914D-B8D1-2D723A76E18F}"/>
              </a:ext>
            </a:extLst>
          </p:cNvPr>
          <p:cNvSpPr txBox="1"/>
          <p:nvPr/>
        </p:nvSpPr>
        <p:spPr>
          <a:xfrm>
            <a:off x="3402457" y="4219856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0.4+0.8+0.7=1.9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AA08714-8536-7841-B19F-25C26DA70AD8}"/>
              </a:ext>
            </a:extLst>
          </p:cNvPr>
          <p:cNvSpPr txBox="1"/>
          <p:nvPr/>
        </p:nvSpPr>
        <p:spPr>
          <a:xfrm>
            <a:off x="6415288" y="4219856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0.6+0.3+0.8=1.7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75CA4650-586F-1B45-B159-3525C7A47E6A}"/>
              </a:ext>
            </a:extLst>
          </p:cNvPr>
          <p:cNvSpPr txBox="1">
            <a:spLocks/>
          </p:cNvSpPr>
          <p:nvPr/>
        </p:nvSpPr>
        <p:spPr bwMode="auto">
          <a:xfrm>
            <a:off x="1023261" y="6064188"/>
            <a:ext cx="486063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kern="1200" cap="none" baseline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pPr algn="ctr"/>
            <a:r>
              <a:rPr lang="en-US" sz="2400" dirty="0"/>
              <a:t>Global inference via ILP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E9E8089C-B974-4140-A14C-BBC06E800B31}"/>
              </a:ext>
            </a:extLst>
          </p:cNvPr>
          <p:cNvSpPr txBox="1">
            <a:spLocks/>
          </p:cNvSpPr>
          <p:nvPr/>
        </p:nvSpPr>
        <p:spPr bwMode="auto">
          <a:xfrm>
            <a:off x="916255" y="5267331"/>
            <a:ext cx="731149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kern="1200" cap="none" baseline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pPr algn="ctr"/>
            <a:r>
              <a:rPr lang="en-US" sz="2400" dirty="0"/>
              <a:t>How should we formulate this procedure?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E12BAB-E193-2B47-834D-BEE4B2CB5112}"/>
              </a:ext>
            </a:extLst>
          </p:cNvPr>
          <p:cNvSpPr txBox="1"/>
          <p:nvPr/>
        </p:nvSpPr>
        <p:spPr>
          <a:xfrm>
            <a:off x="3820291" y="1649313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Option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87ECE-D229-724D-A812-FA530F115ADF}"/>
              </a:ext>
            </a:extLst>
          </p:cNvPr>
          <p:cNvSpPr txBox="1"/>
          <p:nvPr/>
        </p:nvSpPr>
        <p:spPr>
          <a:xfrm>
            <a:off x="5313423" y="6153008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Century Gothic" panose="020B0502020202020204" pitchFamily="34" charset="0"/>
              </a:rPr>
              <a:t>[Roth &amp; </a:t>
            </a:r>
            <a:r>
              <a:rPr lang="en-US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Yih</a:t>
            </a:r>
            <a:r>
              <a:rPr lang="en-US" i="1" dirty="0">
                <a:solidFill>
                  <a:schemeClr val="bg2"/>
                </a:solidFill>
                <a:latin typeface="Century Gothic" panose="020B0502020202020204" pitchFamily="34" charset="0"/>
              </a:rPr>
              <a:t>, 2004]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67E129-5CD1-694A-9F31-410C0165B099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</p:spTree>
    <p:extLst>
      <p:ext uri="{BB962C8B-B14F-4D97-AF65-F5344CB8AC3E}">
        <p14:creationId xmlns:p14="http://schemas.microsoft.com/office/powerpoint/2010/main" val="133510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2C4E20-21E9-49F2-99C9-0CA78E0DF464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609600" y="1219200"/>
                <a:ext cx="8534400" cy="5181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Integer Linear Programming (ILP)</a:t>
                </a:r>
              </a:p>
              <a:p>
                <a:pPr lvl="1"/>
                <a:endParaRPr lang="en-US" dirty="0">
                  <a:solidFill>
                    <a:srgbClr val="7030A0"/>
                  </a:solidFill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solidFill>
                                    <a:schemeClr val="bg2"/>
                                  </a:solidFill>
                                  <a:latin typeface="Cambria Math" charset="0"/>
                                </a:rPr>
                                <m:t>ax</m:t>
                              </m:r>
                            </m:e>
                            <m:lim>
                              <m:r>
                                <a:rPr lang="en-US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dirty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dirty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b="0" i="1" dirty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US" b="0" dirty="0">
                  <a:solidFill>
                    <a:schemeClr val="bg2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bg2"/>
                    </a:solidFill>
                  </a:rPr>
                  <a:t>s.t.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b="0" dirty="0">
                  <a:solidFill>
                    <a:schemeClr val="bg2"/>
                  </a:solidFill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=1, 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𝑗𝑘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2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2"/>
                    </a:solidFill>
                  </a:rPr>
                  <a:t>We’re maximizing the score of an entire graph </a:t>
                </a:r>
                <a:r>
                  <a:rPr lang="en-US" b="1" dirty="0">
                    <a:solidFill>
                      <a:schemeClr val="bg2"/>
                    </a:solidFill>
                  </a:rPr>
                  <a:t>while enforcing transitivity constraints</a:t>
                </a:r>
                <a:r>
                  <a:rPr lang="en-US" dirty="0">
                    <a:solidFill>
                      <a:schemeClr val="bg2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2C4E20-21E9-49F2-99C9-0CA78E0DF4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09600" y="1219200"/>
                <a:ext cx="8534400" cy="5181600"/>
              </a:xfrm>
              <a:blipFill>
                <a:blip r:embed="rId3"/>
                <a:stretch>
                  <a:fillRect l="-3274" t="-8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0CB617D-BD82-460A-81E8-D560F32C96B0}"/>
              </a:ext>
            </a:extLst>
          </p:cNvPr>
          <p:cNvSpPr txBox="1"/>
          <p:nvPr/>
        </p:nvSpPr>
        <p:spPr>
          <a:xfrm>
            <a:off x="1828800" y="4114800"/>
            <a:ext cx="1470935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Uniqueness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649FF-D4DE-4DDB-B1B8-730DA7C8DC8A}"/>
              </a:ext>
            </a:extLst>
          </p:cNvPr>
          <p:cNvSpPr txBox="1"/>
          <p:nvPr/>
        </p:nvSpPr>
        <p:spPr>
          <a:xfrm>
            <a:off x="4518935" y="4096259"/>
            <a:ext cx="2533386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Transitivity (no loops)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3556" y="2726982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666089"/>
                </a:solidFill>
                <a:latin typeface="Century Gothic" panose="020B0502020202020204" pitchFamily="34" charset="0"/>
              </a:rPr>
              <a:t>boolean</a:t>
            </a:r>
            <a:r>
              <a:rPr lang="en-US" dirty="0">
                <a:solidFill>
                  <a:srgbClr val="666089"/>
                </a:solidFill>
                <a:latin typeface="Century Gothic" panose="020B0502020202020204" pitchFamily="34" charset="0"/>
              </a:rPr>
              <a:t> variable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8346" y="1828800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6089"/>
                </a:solidFill>
                <a:latin typeface="Century Gothic" panose="020B0502020202020204" pitchFamily="34" charset="0"/>
              </a:rPr>
              <a:t>real variable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43600" y="2345899"/>
            <a:ext cx="872168" cy="369332"/>
          </a:xfrm>
          <a:prstGeom prst="roundRect">
            <a:avLst/>
          </a:prstGeom>
          <a:noFill/>
          <a:ln w="38100">
            <a:solidFill>
              <a:srgbClr val="666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3F8F46-05C1-024A-87CE-C4BF841F1AFE}"/>
                  </a:ext>
                </a:extLst>
              </p:cNvPr>
              <p:cNvSpPr txBox="1"/>
              <p:nvPr/>
            </p:nvSpPr>
            <p:spPr>
              <a:xfrm>
                <a:off x="6815768" y="87868"/>
                <a:ext cx="13043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3F8F46-05C1-024A-87CE-C4BF841F1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768" y="87868"/>
                <a:ext cx="1304396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id="{B9CE4E78-7AFD-2341-B94A-24E4A140DF8F}"/>
              </a:ext>
            </a:extLst>
          </p:cNvPr>
          <p:cNvSpPr txBox="1">
            <a:spLocks/>
          </p:cNvSpPr>
          <p:nvPr/>
        </p:nvSpPr>
        <p:spPr bwMode="auto">
          <a:xfrm>
            <a:off x="533400" y="182773"/>
            <a:ext cx="486063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kern="1200" cap="none" baseline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r>
              <a:rPr lang="en-US" dirty="0"/>
              <a:t>Global inference via ILP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F67A6E-32F8-5B41-AB18-831ADFF4F659}"/>
              </a:ext>
            </a:extLst>
          </p:cNvPr>
          <p:cNvGrpSpPr/>
          <p:nvPr/>
        </p:nvGrpSpPr>
        <p:grpSpPr>
          <a:xfrm>
            <a:off x="5701934" y="655920"/>
            <a:ext cx="3024243" cy="411374"/>
            <a:chOff x="5701934" y="655920"/>
            <a:chExt cx="3024243" cy="41137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2B6E319-F6E3-E142-88C8-A66255FE176A}"/>
                </a:ext>
              </a:extLst>
            </p:cNvPr>
            <p:cNvGrpSpPr/>
            <p:nvPr/>
          </p:nvGrpSpPr>
          <p:grpSpPr>
            <a:xfrm>
              <a:off x="5701934" y="655920"/>
              <a:ext cx="3024243" cy="411374"/>
              <a:chOff x="6028653" y="823776"/>
              <a:chExt cx="3024243" cy="411374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CAB12E8-9DBE-D448-8B03-3FA1EBD02030}"/>
                  </a:ext>
                </a:extLst>
              </p:cNvPr>
              <p:cNvCxnSpPr/>
              <p:nvPr/>
            </p:nvCxnSpPr>
            <p:spPr>
              <a:xfrm>
                <a:off x="7010400" y="914400"/>
                <a:ext cx="1676400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  <a:headEnd type="oval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B3CA7F-2E20-5E47-B421-CCF6914F737A}"/>
                  </a:ext>
                </a:extLst>
              </p:cNvPr>
              <p:cNvSpPr txBox="1"/>
              <p:nvPr/>
            </p:nvSpPr>
            <p:spPr>
              <a:xfrm>
                <a:off x="6028653" y="865818"/>
                <a:ext cx="9172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Event </a:t>
                </a:r>
                <a:r>
                  <a:rPr lang="en-US" dirty="0" err="1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i</a:t>
                </a:r>
                <a:endParaRPr lang="en-US" dirty="0">
                  <a:solidFill>
                    <a:schemeClr val="bg2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DFDF59-4395-6543-A259-65419609F901}"/>
                  </a:ext>
                </a:extLst>
              </p:cNvPr>
              <p:cNvSpPr txBox="1"/>
              <p:nvPr/>
            </p:nvSpPr>
            <p:spPr>
              <a:xfrm>
                <a:off x="8821742" y="823776"/>
                <a:ext cx="2311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j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DABB494-E7DF-FF46-98B0-1179AB6B5D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9173" y="990600"/>
              <a:ext cx="1639619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FCE5D8-1E99-F74F-A10A-BBB7F92D24FB}"/>
                  </a:ext>
                </a:extLst>
              </p:cNvPr>
              <p:cNvSpPr txBox="1"/>
              <p:nvPr/>
            </p:nvSpPr>
            <p:spPr>
              <a:xfrm>
                <a:off x="6832685" y="1303426"/>
                <a:ext cx="12563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FCE5D8-1E99-F74F-A10A-BBB7F92D2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685" y="1303426"/>
                <a:ext cx="1256306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98EC79-E3A4-AD4B-8DD2-FCD9CF475C96}"/>
                  </a:ext>
                </a:extLst>
              </p:cNvPr>
              <p:cNvSpPr/>
              <p:nvPr/>
            </p:nvSpPr>
            <p:spPr>
              <a:xfrm>
                <a:off x="6840798" y="348147"/>
                <a:ext cx="14395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E98EC79-E3A4-AD4B-8DD2-FCD9CF475C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798" y="348147"/>
                <a:ext cx="143956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797B9CD-C3A9-4A48-8CB8-23E44582466A}"/>
                  </a:ext>
                </a:extLst>
              </p:cNvPr>
              <p:cNvSpPr/>
              <p:nvPr/>
            </p:nvSpPr>
            <p:spPr>
              <a:xfrm>
                <a:off x="6819232" y="1010117"/>
                <a:ext cx="14395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←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=0.4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797B9CD-C3A9-4A48-8CB8-23E4458246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232" y="1010117"/>
                <a:ext cx="1439560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6B06B78-B3B4-D141-94D5-750226B771B5}"/>
              </a:ext>
            </a:extLst>
          </p:cNvPr>
          <p:cNvSpPr txBox="1"/>
          <p:nvPr/>
        </p:nvSpPr>
        <p:spPr>
          <a:xfrm>
            <a:off x="696759" y="6291096"/>
            <a:ext cx="775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Global inference for </a:t>
            </a:r>
            <a:r>
              <a:rPr lang="en-US" sz="14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TempRel</a:t>
            </a:r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 extraction: Bramsen et al., 2006. Chambers &amp; </a:t>
            </a:r>
            <a:r>
              <a:rPr lang="en-US" sz="14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Jurafsky</a:t>
            </a:r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, 2008. Denis &amp; Muller, 2011. Do et al., 2012. Chambers et al., 2014. Mirza &amp; Tonelli, 2016.</a:t>
            </a:r>
          </a:p>
        </p:txBody>
      </p:sp>
    </p:spTree>
    <p:extLst>
      <p:ext uri="{BB962C8B-B14F-4D97-AF65-F5344CB8AC3E}">
        <p14:creationId xmlns:p14="http://schemas.microsoft.com/office/powerpoint/2010/main" val="2150309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0809 -1.48148E-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6" grpId="0"/>
      <p:bldP spid="6" grpId="1"/>
      <p:bldP spid="8" grpId="0"/>
      <p:bldP spid="8" grpId="1"/>
      <p:bldP spid="7" grpId="0" animBg="1"/>
      <p:bldP spid="7" grpId="1" animBg="1"/>
      <p:bldP spid="7" grpId="2" animBg="1"/>
      <p:bldP spid="20" grpId="0" build="allAtOnce"/>
      <p:bldP spid="10" grpId="0"/>
      <p:bldP spid="21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F2613-70B0-4C0B-BAF1-9053EED9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of global inference via ILP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FE45C-D2DA-4101-B247-212E21A47F6F}"/>
              </a:ext>
            </a:extLst>
          </p:cNvPr>
          <p:cNvSpPr txBox="1"/>
          <p:nvPr/>
        </p:nvSpPr>
        <p:spPr>
          <a:xfrm>
            <a:off x="1058894" y="5800916"/>
            <a:ext cx="71801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</a:t>
            </a:r>
            <a:r>
              <a:rPr lang="en-US" sz="11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UTTime</a:t>
            </a:r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] </a:t>
            </a:r>
            <a:r>
              <a:rPr lang="en-US" sz="11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Laokulrat</a:t>
            </a:r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 et al. *SEM’13. </a:t>
            </a:r>
            <a:r>
              <a:rPr lang="en-US" sz="11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UTTime</a:t>
            </a:r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: Temporal relation classiﬁcation using deep syntactic features.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587968737"/>
              </p:ext>
            </p:extLst>
          </p:nvPr>
        </p:nvGraphicFramePr>
        <p:xfrm>
          <a:off x="1219200" y="779584"/>
          <a:ext cx="6954672" cy="4783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791200" y="2644588"/>
            <a:ext cx="2912233" cy="762000"/>
            <a:chOff x="5791200" y="2590800"/>
            <a:chExt cx="2912233" cy="762000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5791200" y="2590800"/>
              <a:ext cx="0" cy="762000"/>
            </a:xfrm>
            <a:prstGeom prst="straightConnector1">
              <a:avLst/>
            </a:prstGeom>
            <a:ln w="38100">
              <a:solidFill>
                <a:schemeClr val="bg2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867400" y="2787134"/>
              <a:ext cx="2836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Global inference via ILP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828800" y="4800600"/>
            <a:ext cx="914400" cy="304800"/>
          </a:xfrm>
          <a:prstGeom prst="roundRect">
            <a:avLst/>
          </a:prstGeom>
          <a:noFill/>
          <a:ln w="38100">
            <a:solidFill>
              <a:srgbClr val="F1C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914900" y="4800600"/>
            <a:ext cx="1295400" cy="304800"/>
          </a:xfrm>
          <a:prstGeom prst="roundRect">
            <a:avLst/>
          </a:prstGeom>
          <a:noFill/>
          <a:ln w="38100">
            <a:solidFill>
              <a:srgbClr val="7792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808468-C261-8048-A332-B35585459F3A}"/>
              </a:ext>
            </a:extLst>
          </p:cNvPr>
          <p:cNvGrpSpPr/>
          <p:nvPr/>
        </p:nvGrpSpPr>
        <p:grpSpPr>
          <a:xfrm>
            <a:off x="5778500" y="3352800"/>
            <a:ext cx="1188881" cy="914400"/>
            <a:chOff x="5562600" y="3352800"/>
            <a:chExt cx="1188881" cy="914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80EE88-CA81-B54E-BF21-F273DCE32E2B}"/>
                </a:ext>
              </a:extLst>
            </p:cNvPr>
            <p:cNvSpPr txBox="1"/>
            <p:nvPr/>
          </p:nvSpPr>
          <p:spPr>
            <a:xfrm>
              <a:off x="5651500" y="3693023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Baseline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F1006E5-82FC-4A44-9973-E05ED938BE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2600" y="3352800"/>
              <a:ext cx="0" cy="914400"/>
            </a:xfrm>
            <a:prstGeom prst="straightConnector1">
              <a:avLst/>
            </a:prstGeom>
            <a:ln w="38100">
              <a:solidFill>
                <a:schemeClr val="bg2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02CA987-BD8F-074B-8916-B07866243092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F2E0C8-3B2C-2F48-AFCD-D10034956B66}"/>
              </a:ext>
            </a:extLst>
          </p:cNvPr>
          <p:cNvSpPr txBox="1"/>
          <p:nvPr/>
        </p:nvSpPr>
        <p:spPr>
          <a:xfrm>
            <a:off x="1058894" y="6043985"/>
            <a:ext cx="5841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</a:t>
            </a:r>
            <a:r>
              <a:rPr lang="en-US" sz="11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Perceptron+ILP</a:t>
            </a:r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] Do et al. EMNLP’12. Joint inference for event timeline construction.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E6305-B62A-044B-B32F-6CED7C5B7430}"/>
              </a:ext>
            </a:extLst>
          </p:cNvPr>
          <p:cNvSpPr txBox="1"/>
          <p:nvPr/>
        </p:nvSpPr>
        <p:spPr>
          <a:xfrm>
            <a:off x="4848698" y="281400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333136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3EB0D82-2CA5-0044-B598-D6CC4B1217F6}"/>
              </a:ext>
            </a:extLst>
          </p:cNvPr>
          <p:cNvCxnSpPr>
            <a:cxnSpLocks/>
          </p:cNvCxnSpPr>
          <p:nvPr/>
        </p:nvCxnSpPr>
        <p:spPr>
          <a:xfrm flipH="1">
            <a:off x="2340858" y="4012002"/>
            <a:ext cx="2275" cy="798556"/>
          </a:xfrm>
          <a:prstGeom prst="straightConnector1">
            <a:avLst/>
          </a:prstGeom>
          <a:ln w="76200" cmpd="dbl">
            <a:solidFill>
              <a:schemeClr val="bg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ACCC43-6CC5-4C3C-8E5E-F9F927F8B94F}"/>
              </a:ext>
            </a:extLst>
          </p:cNvPr>
          <p:cNvCxnSpPr>
            <a:cxnSpLocks/>
          </p:cNvCxnSpPr>
          <p:nvPr/>
        </p:nvCxnSpPr>
        <p:spPr>
          <a:xfrm flipH="1">
            <a:off x="2337780" y="4006411"/>
            <a:ext cx="2275" cy="798556"/>
          </a:xfrm>
          <a:prstGeom prst="straightConnector1">
            <a:avLst/>
          </a:prstGeom>
          <a:ln w="76200" cmpd="dbl">
            <a:solidFill>
              <a:srgbClr val="FF0000">
                <a:alpha val="50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CC5D2CF-3028-CC45-BF3F-96A9A5D0875F}"/>
              </a:ext>
            </a:extLst>
          </p:cNvPr>
          <p:cNvCxnSpPr/>
          <p:nvPr/>
        </p:nvCxnSpPr>
        <p:spPr>
          <a:xfrm flipV="1">
            <a:off x="2793671" y="5031855"/>
            <a:ext cx="989239" cy="4454"/>
          </a:xfrm>
          <a:prstGeom prst="straightConnector1">
            <a:avLst/>
          </a:prstGeom>
          <a:ln w="317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7A1C68-39CB-4B4F-AF30-2115BB94C260}"/>
              </a:ext>
            </a:extLst>
          </p:cNvPr>
          <p:cNvCxnSpPr/>
          <p:nvPr/>
        </p:nvCxnSpPr>
        <p:spPr>
          <a:xfrm flipV="1">
            <a:off x="2794523" y="5029200"/>
            <a:ext cx="989239" cy="4454"/>
          </a:xfrm>
          <a:prstGeom prst="straightConnector1">
            <a:avLst/>
          </a:prstGeom>
          <a:ln w="3175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466E26E-59BC-9547-BC26-F9F09E3BD552}"/>
              </a:ext>
            </a:extLst>
          </p:cNvPr>
          <p:cNvSpPr txBox="1"/>
          <p:nvPr/>
        </p:nvSpPr>
        <p:spPr>
          <a:xfrm>
            <a:off x="3783762" y="4875352"/>
            <a:ext cx="7905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EC3D52B-1871-8F43-AF74-F6A379644828}"/>
              </a:ext>
            </a:extLst>
          </p:cNvPr>
          <p:cNvSpPr txBox="1"/>
          <p:nvPr/>
        </p:nvSpPr>
        <p:spPr>
          <a:xfrm>
            <a:off x="3783762" y="4871327"/>
            <a:ext cx="7905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D9A00D-F6E8-A341-BB54-6DC685C17F41}"/>
              </a:ext>
            </a:extLst>
          </p:cNvPr>
          <p:cNvSpPr txBox="1"/>
          <p:nvPr/>
        </p:nvSpPr>
        <p:spPr>
          <a:xfrm>
            <a:off x="3783617" y="3681581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27A033C-3362-7E4F-9A29-22F5B134DB38}"/>
              </a:ext>
            </a:extLst>
          </p:cNvPr>
          <p:cNvSpPr txBox="1"/>
          <p:nvPr/>
        </p:nvSpPr>
        <p:spPr>
          <a:xfrm>
            <a:off x="3790433" y="3681582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0B8D1C-469A-C34A-B8E5-6EC7BEC871D0}"/>
              </a:ext>
            </a:extLst>
          </p:cNvPr>
          <p:cNvSpPr txBox="1"/>
          <p:nvPr/>
        </p:nvSpPr>
        <p:spPr>
          <a:xfrm>
            <a:off x="3790433" y="3671896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465B13-DBC7-4043-AD11-B7B745E6BC6A}"/>
              </a:ext>
            </a:extLst>
          </p:cNvPr>
          <p:cNvSpPr txBox="1"/>
          <p:nvPr/>
        </p:nvSpPr>
        <p:spPr>
          <a:xfrm>
            <a:off x="3787098" y="3668637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A0167F5-14D7-9241-8E39-B181B66DC612}"/>
              </a:ext>
            </a:extLst>
          </p:cNvPr>
          <p:cNvSpPr txBox="1"/>
          <p:nvPr/>
        </p:nvSpPr>
        <p:spPr>
          <a:xfrm>
            <a:off x="1918862" y="4888321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FD7C706-046D-F946-A57B-AD9AADD6EFDE}"/>
              </a:ext>
            </a:extLst>
          </p:cNvPr>
          <p:cNvSpPr txBox="1"/>
          <p:nvPr/>
        </p:nvSpPr>
        <p:spPr>
          <a:xfrm>
            <a:off x="1918863" y="4898371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664915-86BD-CF4C-AA26-C6E877E36A33}"/>
              </a:ext>
            </a:extLst>
          </p:cNvPr>
          <p:cNvSpPr txBox="1"/>
          <p:nvPr/>
        </p:nvSpPr>
        <p:spPr>
          <a:xfrm>
            <a:off x="1918863" y="4898628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CD4FAA-5F6F-B648-9597-5F4CCDCC323E}"/>
              </a:ext>
            </a:extLst>
          </p:cNvPr>
          <p:cNvSpPr txBox="1"/>
          <p:nvPr/>
        </p:nvSpPr>
        <p:spPr>
          <a:xfrm>
            <a:off x="1918863" y="4885139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6ABA95-9F47-9A45-9186-8C50EF19CE7A}"/>
              </a:ext>
            </a:extLst>
          </p:cNvPr>
          <p:cNvSpPr txBox="1"/>
          <p:nvPr/>
        </p:nvSpPr>
        <p:spPr>
          <a:xfrm>
            <a:off x="978119" y="4261795"/>
            <a:ext cx="5229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hurt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2B956A-DB60-4C14-A246-235EDA984580}"/>
              </a:ext>
            </a:extLst>
          </p:cNvPr>
          <p:cNvSpPr txBox="1"/>
          <p:nvPr/>
        </p:nvSpPr>
        <p:spPr>
          <a:xfrm>
            <a:off x="975040" y="4258181"/>
            <a:ext cx="5229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hurt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90EFB9-7961-EF47-94F2-36A4ED5971C6}"/>
              </a:ext>
            </a:extLst>
          </p:cNvPr>
          <p:cNvSpPr txBox="1"/>
          <p:nvPr/>
        </p:nvSpPr>
        <p:spPr>
          <a:xfrm>
            <a:off x="981197" y="4265410"/>
            <a:ext cx="5229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17A90">
                    <a:alpha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hurt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0F5427-D97D-D446-A8E0-E7B2935333EF}"/>
              </a:ext>
            </a:extLst>
          </p:cNvPr>
          <p:cNvSpPr txBox="1"/>
          <p:nvPr/>
        </p:nvSpPr>
        <p:spPr>
          <a:xfrm>
            <a:off x="1984412" y="3675063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32E516-C897-DE48-9651-A9FCDE8EC45A}"/>
              </a:ext>
            </a:extLst>
          </p:cNvPr>
          <p:cNvSpPr txBox="1"/>
          <p:nvPr/>
        </p:nvSpPr>
        <p:spPr>
          <a:xfrm>
            <a:off x="1984413" y="3675063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310B80-3C07-DA40-B669-9A98366B3BF1}"/>
              </a:ext>
            </a:extLst>
          </p:cNvPr>
          <p:cNvSpPr txBox="1"/>
          <p:nvPr/>
        </p:nvSpPr>
        <p:spPr>
          <a:xfrm>
            <a:off x="1981076" y="3671896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B584B-C97F-4280-A16C-ABFABC53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was the model trained?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D7159-3482-41DA-952A-D9B4545CE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61902"/>
            <a:ext cx="8534400" cy="12010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bg2">
                    <a:alpha val="50000"/>
                  </a:schemeClr>
                </a:solidFill>
              </a:rPr>
              <a:t>Due to transitivity, </a:t>
            </a:r>
            <a:r>
              <a:rPr lang="en-US" sz="2400" dirty="0" err="1">
                <a:solidFill>
                  <a:schemeClr val="bg2">
                    <a:alpha val="50000"/>
                  </a:schemeClr>
                </a:solidFill>
              </a:rPr>
              <a:t>TempRels</a:t>
            </a:r>
            <a:r>
              <a:rPr lang="en-US" sz="2400" dirty="0">
                <a:solidFill>
                  <a:schemeClr val="bg2">
                    <a:alpha val="50000"/>
                  </a:schemeClr>
                </a:solidFill>
              </a:rPr>
              <a:t> are not independent</a:t>
            </a:r>
          </a:p>
          <a:p>
            <a:endParaRPr lang="en-US" sz="2400" dirty="0">
              <a:solidFill>
                <a:schemeClr val="bg2">
                  <a:alpha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2">
                    <a:alpha val="50000"/>
                  </a:schemeClr>
                </a:solidFill>
              </a:rPr>
              <a:t>Existing methods: global inference</a:t>
            </a:r>
            <a:endParaRPr lang="en-US" sz="2400" b="1" dirty="0">
              <a:solidFill>
                <a:schemeClr val="bg2">
                  <a:alpha val="50000"/>
                </a:schemeClr>
              </a:solidFill>
              <a:sym typeface="Wingdings" panose="05000000000000000000" pitchFamily="2" charset="2"/>
            </a:endParaRPr>
          </a:p>
          <a:p>
            <a:endParaRPr lang="en-US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231A96-B0D2-4862-A853-F2BB70CA4250}"/>
              </a:ext>
            </a:extLst>
          </p:cNvPr>
          <p:cNvSpPr txBox="1"/>
          <p:nvPr/>
        </p:nvSpPr>
        <p:spPr>
          <a:xfrm>
            <a:off x="1918863" y="4882931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C17A90">
                    <a:alpha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solidFill>
                <a:srgbClr val="C17A90">
                  <a:alpha val="50000"/>
                </a:srgb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6FE320-D23E-4FEE-9F8E-CA98C6C5F530}"/>
              </a:ext>
            </a:extLst>
          </p:cNvPr>
          <p:cNvSpPr txBox="1"/>
          <p:nvPr/>
        </p:nvSpPr>
        <p:spPr>
          <a:xfrm>
            <a:off x="1984414" y="3675063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17A90">
                    <a:alpha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003EBB-30C2-4A6E-9B7E-9B8B4726829D}"/>
              </a:ext>
            </a:extLst>
          </p:cNvPr>
          <p:cNvSpPr txBox="1"/>
          <p:nvPr/>
        </p:nvSpPr>
        <p:spPr>
          <a:xfrm>
            <a:off x="3783762" y="4878477"/>
            <a:ext cx="79053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17A90">
                    <a:alpha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ordered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F3051B-1BED-4F81-84E9-9144F59A6658}"/>
              </a:ext>
            </a:extLst>
          </p:cNvPr>
          <p:cNvCxnSpPr/>
          <p:nvPr/>
        </p:nvCxnSpPr>
        <p:spPr>
          <a:xfrm flipH="1">
            <a:off x="1374539" y="3825785"/>
            <a:ext cx="609875" cy="439625"/>
          </a:xfrm>
          <a:prstGeom prst="straightConnector1">
            <a:avLst/>
          </a:prstGeom>
          <a:ln w="317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33CC75-CE81-4793-BE14-84BC2B70A7B6}"/>
              </a:ext>
            </a:extLst>
          </p:cNvPr>
          <p:cNvCxnSpPr/>
          <p:nvPr/>
        </p:nvCxnSpPr>
        <p:spPr>
          <a:xfrm>
            <a:off x="2492132" y="3967925"/>
            <a:ext cx="1516020" cy="900866"/>
          </a:xfrm>
          <a:prstGeom prst="straightConnector1">
            <a:avLst/>
          </a:prstGeom>
          <a:ln w="31750" cmpd="sng">
            <a:solidFill>
              <a:srgbClr val="FF0000">
                <a:alpha val="50000"/>
              </a:srgb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F47532-9C5A-4318-AAFC-616F8209B108}"/>
              </a:ext>
            </a:extLst>
          </p:cNvPr>
          <p:cNvCxnSpPr/>
          <p:nvPr/>
        </p:nvCxnSpPr>
        <p:spPr>
          <a:xfrm flipH="1" flipV="1">
            <a:off x="1374539" y="4567959"/>
            <a:ext cx="544324" cy="465694"/>
          </a:xfrm>
          <a:prstGeom prst="straightConnector1">
            <a:avLst/>
          </a:prstGeom>
          <a:ln w="31750" cmpd="sng">
            <a:solidFill>
              <a:srgbClr val="00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F3EC16A-6808-436E-B8D5-2FC0C52207EE}"/>
              </a:ext>
            </a:extLst>
          </p:cNvPr>
          <p:cNvSpPr txBox="1"/>
          <p:nvPr/>
        </p:nvSpPr>
        <p:spPr>
          <a:xfrm>
            <a:off x="3783762" y="3675213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17A90">
                    <a:alpha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CE56D6-D023-4B88-B59D-400ACE613C21}"/>
              </a:ext>
            </a:extLst>
          </p:cNvPr>
          <p:cNvCxnSpPr/>
          <p:nvPr/>
        </p:nvCxnSpPr>
        <p:spPr>
          <a:xfrm flipH="1" flipV="1">
            <a:off x="2733206" y="3825785"/>
            <a:ext cx="1050557" cy="150"/>
          </a:xfrm>
          <a:prstGeom prst="line">
            <a:avLst/>
          </a:prstGeom>
          <a:ln w="31750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235993-3487-4925-AE51-802546311D16}"/>
              </a:ext>
            </a:extLst>
          </p:cNvPr>
          <p:cNvCxnSpPr/>
          <p:nvPr/>
        </p:nvCxnSpPr>
        <p:spPr>
          <a:xfrm flipH="1">
            <a:off x="4159426" y="4030735"/>
            <a:ext cx="7422" cy="775397"/>
          </a:xfrm>
          <a:prstGeom prst="line">
            <a:avLst/>
          </a:prstGeom>
          <a:ln w="31750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41F946-2002-4ED4-994A-76B18F3455CF}"/>
              </a:ext>
            </a:extLst>
          </p:cNvPr>
          <p:cNvCxnSpPr/>
          <p:nvPr/>
        </p:nvCxnSpPr>
        <p:spPr>
          <a:xfrm flipH="1">
            <a:off x="2489857" y="4030735"/>
            <a:ext cx="1676991" cy="861065"/>
          </a:xfrm>
          <a:prstGeom prst="line">
            <a:avLst/>
          </a:prstGeom>
          <a:ln w="31750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F1B8A9-5B03-4D1A-B2D7-9B58D51F6443}"/>
              </a:ext>
            </a:extLst>
          </p:cNvPr>
          <p:cNvCxnSpPr/>
          <p:nvPr/>
        </p:nvCxnSpPr>
        <p:spPr>
          <a:xfrm flipH="1">
            <a:off x="1437199" y="3968076"/>
            <a:ext cx="2578374" cy="448609"/>
          </a:xfrm>
          <a:prstGeom prst="line">
            <a:avLst/>
          </a:prstGeom>
          <a:ln w="31750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90034E-07E3-4A1D-A4A6-9B3839F3BF3F}"/>
              </a:ext>
            </a:extLst>
          </p:cNvPr>
          <p:cNvCxnSpPr/>
          <p:nvPr/>
        </p:nvCxnSpPr>
        <p:spPr>
          <a:xfrm flipV="1">
            <a:off x="2206066" y="5413121"/>
            <a:ext cx="271390" cy="3376"/>
          </a:xfrm>
          <a:prstGeom prst="straightConnector1">
            <a:avLst/>
          </a:prstGeom>
          <a:ln w="63500">
            <a:solidFill>
              <a:schemeClr val="bg2">
                <a:alpha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CDA7464-9DEF-4ECF-8EB3-DA28951C95A3}"/>
              </a:ext>
            </a:extLst>
          </p:cNvPr>
          <p:cNvSpPr txBox="1"/>
          <p:nvPr/>
        </p:nvSpPr>
        <p:spPr>
          <a:xfrm>
            <a:off x="2444831" y="5323461"/>
            <a:ext cx="607859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666089">
                    <a:alpha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BEFORE</a:t>
            </a:r>
            <a:endParaRPr lang="en-US" sz="1200" b="1" dirty="0">
              <a:solidFill>
                <a:srgbClr val="666089">
                  <a:alpha val="50000"/>
                </a:srgb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98058B-8FA1-4E6D-AED0-E7432B76635D}"/>
              </a:ext>
            </a:extLst>
          </p:cNvPr>
          <p:cNvCxnSpPr/>
          <p:nvPr/>
        </p:nvCxnSpPr>
        <p:spPr>
          <a:xfrm flipV="1">
            <a:off x="3055380" y="5413120"/>
            <a:ext cx="271390" cy="0"/>
          </a:xfrm>
          <a:prstGeom prst="straightConnector1">
            <a:avLst/>
          </a:prstGeom>
          <a:ln w="88900" cmpd="dbl">
            <a:solidFill>
              <a:schemeClr val="bg2">
                <a:alpha val="50000"/>
              </a:schemeClr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3684F5-6E3C-428D-B627-C1F6F491FD1A}"/>
              </a:ext>
            </a:extLst>
          </p:cNvPr>
          <p:cNvSpPr txBox="1"/>
          <p:nvPr/>
        </p:nvSpPr>
        <p:spPr>
          <a:xfrm>
            <a:off x="3294145" y="5323461"/>
            <a:ext cx="731290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666089">
                    <a:alpha val="50000"/>
                  </a:srgbClr>
                </a:solidFill>
                <a:latin typeface="Times New Roman" charset="0"/>
                <a:ea typeface="Times New Roman" charset="0"/>
                <a:cs typeface="Times New Roman" charset="0"/>
              </a:rPr>
              <a:t>INCLUDED</a:t>
            </a:r>
            <a:endParaRPr lang="en-US" sz="1200" b="1" dirty="0">
              <a:solidFill>
                <a:srgbClr val="666089">
                  <a:alpha val="50000"/>
                </a:srgb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401D0A2-BE3F-F34E-96A9-92CDCF68B6C0}"/>
              </a:ext>
            </a:extLst>
          </p:cNvPr>
          <p:cNvCxnSpPr>
            <a:cxnSpLocks/>
          </p:cNvCxnSpPr>
          <p:nvPr/>
        </p:nvCxnSpPr>
        <p:spPr>
          <a:xfrm flipH="1" flipV="1">
            <a:off x="1437199" y="4451324"/>
            <a:ext cx="2570953" cy="476139"/>
          </a:xfrm>
          <a:prstGeom prst="line">
            <a:avLst/>
          </a:prstGeom>
          <a:ln w="31750">
            <a:solidFill>
              <a:srgbClr val="00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64FF85C-7656-CF4D-BE38-A2C27601AEF8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D9DA3AD-202F-EF42-AA01-FF5A88466510}"/>
              </a:ext>
            </a:extLst>
          </p:cNvPr>
          <p:cNvGrpSpPr/>
          <p:nvPr/>
        </p:nvGrpSpPr>
        <p:grpSpPr>
          <a:xfrm>
            <a:off x="4977154" y="3828951"/>
            <a:ext cx="3581400" cy="1198586"/>
            <a:chOff x="-5105400" y="4876800"/>
            <a:chExt cx="3581400" cy="11985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9503E91-D86A-0A42-A470-E05E49B425FA}"/>
                </a:ext>
              </a:extLst>
            </p:cNvPr>
            <p:cNvGrpSpPr/>
            <p:nvPr/>
          </p:nvGrpSpPr>
          <p:grpSpPr>
            <a:xfrm>
              <a:off x="-5105400" y="4876800"/>
              <a:ext cx="3581400" cy="1198586"/>
              <a:chOff x="-5105400" y="2901434"/>
              <a:chExt cx="3581400" cy="1198586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FBBE9CA7-A205-FB41-889E-96347FE496FC}"/>
                  </a:ext>
                </a:extLst>
              </p:cNvPr>
              <p:cNvCxnSpPr/>
              <p:nvPr/>
            </p:nvCxnSpPr>
            <p:spPr>
              <a:xfrm>
                <a:off x="-5105400" y="3429000"/>
                <a:ext cx="3581400" cy="0"/>
              </a:xfrm>
              <a:prstGeom prst="straightConnector1">
                <a:avLst/>
              </a:prstGeom>
              <a:ln>
                <a:solidFill>
                  <a:schemeClr val="bg2">
                    <a:alpha val="50000"/>
                  </a:schemeClr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25259AA-2068-DB4D-9E9A-65053001A378}"/>
                  </a:ext>
                </a:extLst>
              </p:cNvPr>
              <p:cNvSpPr txBox="1"/>
              <p:nvPr/>
            </p:nvSpPr>
            <p:spPr>
              <a:xfrm>
                <a:off x="-4682613" y="3730688"/>
                <a:ext cx="9573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17A90">
                        <a:alpha val="50000"/>
                      </a:srgbClr>
                    </a:solidFill>
                    <a:latin typeface="Century Gothic" panose="020B0502020202020204" pitchFamily="34" charset="0"/>
                  </a:rPr>
                  <a:t>ripping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8F84A82-7AE4-AA4C-8A2E-61BCEB468B52}"/>
                  </a:ext>
                </a:extLst>
              </p:cNvPr>
              <p:cNvSpPr txBox="1"/>
              <p:nvPr/>
            </p:nvSpPr>
            <p:spPr>
              <a:xfrm>
                <a:off x="-3098714" y="2901434"/>
                <a:ext cx="10919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17A90">
                        <a:alpha val="50000"/>
                      </a:srgbClr>
                    </a:solidFill>
                    <a:latin typeface="Century Gothic" panose="020B0502020202020204" pitchFamily="34" charset="0"/>
                  </a:rPr>
                  <a:t>ordered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5A9EB4A-DF3F-9E4B-BF48-9C7A83FFFAFD}"/>
                  </a:ext>
                </a:extLst>
              </p:cNvPr>
              <p:cNvSpPr txBox="1"/>
              <p:nvPr/>
            </p:nvSpPr>
            <p:spPr>
              <a:xfrm>
                <a:off x="-4846431" y="2904891"/>
                <a:ext cx="13548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17A90">
                        <a:alpha val="50000"/>
                      </a:srgbClr>
                    </a:solidFill>
                    <a:latin typeface="Century Gothic" panose="020B0502020202020204" pitchFamily="34" charset="0"/>
                  </a:rPr>
                  <a:t>cascaded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2AD4E36-72AB-1748-9493-E245CFD71CEA}"/>
                </a:ext>
              </a:extLst>
            </p:cNvPr>
            <p:cNvCxnSpPr>
              <a:cxnSpLocks/>
            </p:cNvCxnSpPr>
            <p:nvPr/>
          </p:nvCxnSpPr>
          <p:spPr>
            <a:xfrm>
              <a:off x="-3491573" y="5064923"/>
              <a:ext cx="0" cy="339443"/>
            </a:xfrm>
            <a:prstGeom prst="line">
              <a:avLst/>
            </a:prstGeom>
            <a:ln>
              <a:solidFill>
                <a:schemeClr val="dk1">
                  <a:alpha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2A4815A-259E-7D49-AC14-49C7E0605A80}"/>
                </a:ext>
              </a:extLst>
            </p:cNvPr>
            <p:cNvCxnSpPr>
              <a:cxnSpLocks/>
            </p:cNvCxnSpPr>
            <p:nvPr/>
          </p:nvCxnSpPr>
          <p:spPr>
            <a:xfrm>
              <a:off x="-4419600" y="5404366"/>
              <a:ext cx="0" cy="339443"/>
            </a:xfrm>
            <a:prstGeom prst="line">
              <a:avLst/>
            </a:prstGeom>
            <a:ln>
              <a:solidFill>
                <a:schemeClr val="dk1">
                  <a:alpha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0E9F7F8-A248-6D4A-8548-3862A8CBF78A}"/>
                </a:ext>
              </a:extLst>
            </p:cNvPr>
            <p:cNvCxnSpPr>
              <a:cxnSpLocks/>
            </p:cNvCxnSpPr>
            <p:nvPr/>
          </p:nvCxnSpPr>
          <p:spPr>
            <a:xfrm>
              <a:off x="-4089497" y="5404366"/>
              <a:ext cx="0" cy="339443"/>
            </a:xfrm>
            <a:prstGeom prst="line">
              <a:avLst/>
            </a:prstGeom>
            <a:ln>
              <a:solidFill>
                <a:schemeClr val="dk1">
                  <a:alpha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F3B8F8E-6948-1448-A083-D8562DA2F434}"/>
                </a:ext>
              </a:extLst>
            </p:cNvPr>
            <p:cNvCxnSpPr>
              <a:cxnSpLocks/>
            </p:cNvCxnSpPr>
            <p:nvPr/>
          </p:nvCxnSpPr>
          <p:spPr>
            <a:xfrm>
              <a:off x="-3060614" y="5064923"/>
              <a:ext cx="0" cy="339443"/>
            </a:xfrm>
            <a:prstGeom prst="line">
              <a:avLst/>
            </a:prstGeom>
            <a:ln>
              <a:solidFill>
                <a:schemeClr val="dk1">
                  <a:alpha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DD31F0-E600-8D48-936A-ADB0FFC88AE6}"/>
                </a:ext>
              </a:extLst>
            </p:cNvPr>
            <p:cNvCxnSpPr>
              <a:cxnSpLocks/>
            </p:cNvCxnSpPr>
            <p:nvPr/>
          </p:nvCxnSpPr>
          <p:spPr>
            <a:xfrm>
              <a:off x="-2082620" y="5064923"/>
              <a:ext cx="0" cy="339443"/>
            </a:xfrm>
            <a:prstGeom prst="line">
              <a:avLst/>
            </a:prstGeom>
            <a:ln>
              <a:solidFill>
                <a:schemeClr val="dk1">
                  <a:alpha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42C74D4-16BB-6F45-8C11-FACFBCC29B09}"/>
                </a:ext>
              </a:extLst>
            </p:cNvPr>
            <p:cNvCxnSpPr>
              <a:cxnSpLocks/>
            </p:cNvCxnSpPr>
            <p:nvPr/>
          </p:nvCxnSpPr>
          <p:spPr>
            <a:xfrm>
              <a:off x="-4953000" y="5064923"/>
              <a:ext cx="0" cy="339443"/>
            </a:xfrm>
            <a:prstGeom prst="line">
              <a:avLst/>
            </a:prstGeom>
            <a:ln>
              <a:solidFill>
                <a:schemeClr val="dk1">
                  <a:alpha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4494CDC-D9CC-8A45-BF95-E3ED69C0F731}"/>
              </a:ext>
            </a:extLst>
          </p:cNvPr>
          <p:cNvSpPr txBox="1"/>
          <p:nvPr/>
        </p:nvSpPr>
        <p:spPr>
          <a:xfrm>
            <a:off x="8219376" y="4388521"/>
            <a:ext cx="69602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  <a:buClr>
                <a:srgbClr val="000080"/>
              </a:buClr>
            </a:pP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  <a:ea typeface="Courier" charset="0"/>
                <a:cs typeface="Courier" charset="0"/>
                <a:sym typeface="Wingdings" panose="05000000000000000000" pitchFamily="2" charset="2"/>
              </a:rPr>
              <a:t>Time</a:t>
            </a:r>
            <a:endParaRPr lang="en-US" dirty="0">
              <a:solidFill>
                <a:schemeClr val="bg2">
                  <a:alpha val="50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49008456-07ED-3C48-AB5B-2C5A20E8E5F4}"/>
              </a:ext>
            </a:extLst>
          </p:cNvPr>
          <p:cNvSpPr/>
          <p:nvPr/>
        </p:nvSpPr>
        <p:spPr>
          <a:xfrm>
            <a:off x="6436420" y="4438750"/>
            <a:ext cx="1153915" cy="486831"/>
          </a:xfrm>
          <a:prstGeom prst="bentUpArrow">
            <a:avLst>
              <a:gd name="adj1" fmla="val 15490"/>
              <a:gd name="adj2" fmla="val 25000"/>
              <a:gd name="adj3" fmla="val 29755"/>
            </a:avLst>
          </a:prstGeom>
          <a:solidFill>
            <a:srgbClr val="FF0000">
              <a:alpha val="5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D1E1C-00EE-7E42-83D0-4B601E7E7672}"/>
              </a:ext>
            </a:extLst>
          </p:cNvPr>
          <p:cNvSpPr txBox="1"/>
          <p:nvPr/>
        </p:nvSpPr>
        <p:spPr>
          <a:xfrm>
            <a:off x="6420023" y="5008250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>
                    <a:alpha val="50000"/>
                  </a:srgbClr>
                </a:solidFill>
                <a:latin typeface="Century Gothic" panose="020B0502020202020204" pitchFamily="34" charset="0"/>
              </a:rPr>
              <a:t>Must be before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39280-3D24-834A-8256-1C52BB5E9175}"/>
              </a:ext>
            </a:extLst>
          </p:cNvPr>
          <p:cNvSpPr txBox="1"/>
          <p:nvPr/>
        </p:nvSpPr>
        <p:spPr>
          <a:xfrm>
            <a:off x="3128639" y="400540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>
                    <a:alpha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A5283-AEA1-D242-8C92-C042CE04BF54}"/>
              </a:ext>
            </a:extLst>
          </p:cNvPr>
          <p:cNvSpPr txBox="1"/>
          <p:nvPr/>
        </p:nvSpPr>
        <p:spPr>
          <a:xfrm>
            <a:off x="5529285" y="2526473"/>
            <a:ext cx="29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with local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825B8EA7-88DA-F143-8302-5409CE8F083A}"/>
              </a:ext>
            </a:extLst>
          </p:cNvPr>
          <p:cNvCxnSpPr>
            <a:cxnSpLocks/>
          </p:cNvCxnSpPr>
          <p:nvPr/>
        </p:nvCxnSpPr>
        <p:spPr>
          <a:xfrm>
            <a:off x="5524317" y="3253590"/>
            <a:ext cx="3162102" cy="210258"/>
          </a:xfrm>
          <a:prstGeom prst="bentConnector3">
            <a:avLst>
              <a:gd name="adj1" fmla="val 16361"/>
            </a:avLst>
          </a:prstGeom>
          <a:ln w="1905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51589945-D842-3947-8CFB-2262AAD44E26}"/>
              </a:ext>
            </a:extLst>
          </p:cNvPr>
          <p:cNvCxnSpPr>
            <a:cxnSpLocks/>
          </p:cNvCxnSpPr>
          <p:nvPr/>
        </p:nvCxnSpPr>
        <p:spPr>
          <a:xfrm>
            <a:off x="5524317" y="2927866"/>
            <a:ext cx="3162102" cy="535982"/>
          </a:xfrm>
          <a:prstGeom prst="bentConnector3">
            <a:avLst>
              <a:gd name="adj1" fmla="val 16361"/>
            </a:avLst>
          </a:prstGeom>
          <a:ln w="1905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4F8D7680-DBD5-D840-A532-0090010809BD}"/>
              </a:ext>
            </a:extLst>
          </p:cNvPr>
          <p:cNvCxnSpPr>
            <a:cxnSpLocks/>
          </p:cNvCxnSpPr>
          <p:nvPr/>
        </p:nvCxnSpPr>
        <p:spPr>
          <a:xfrm>
            <a:off x="5524317" y="2646859"/>
            <a:ext cx="3162102" cy="816989"/>
          </a:xfrm>
          <a:prstGeom prst="bentConnector3">
            <a:avLst>
              <a:gd name="adj1" fmla="val 16361"/>
            </a:avLst>
          </a:prstGeom>
          <a:ln w="1905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09DE97DA-D56B-894F-81BB-94B81B82F82D}"/>
              </a:ext>
            </a:extLst>
          </p:cNvPr>
          <p:cNvCxnSpPr>
            <a:cxnSpLocks/>
          </p:cNvCxnSpPr>
          <p:nvPr/>
        </p:nvCxnSpPr>
        <p:spPr>
          <a:xfrm>
            <a:off x="5524317" y="2316059"/>
            <a:ext cx="3162102" cy="1147789"/>
          </a:xfrm>
          <a:prstGeom prst="bentConnector3">
            <a:avLst>
              <a:gd name="adj1" fmla="val 16361"/>
            </a:avLst>
          </a:prstGeom>
          <a:ln w="1905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C1B584B-C97F-4280-A16C-ABFABC53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learning in previous methods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231A96-B0D2-4862-A853-F2BB70CA4250}"/>
              </a:ext>
            </a:extLst>
          </p:cNvPr>
          <p:cNvSpPr txBox="1"/>
          <p:nvPr/>
        </p:nvSpPr>
        <p:spPr>
          <a:xfrm>
            <a:off x="4650360" y="2162889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solidFill>
                <a:srgbClr val="C17A9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2B956A-DB60-4C14-A246-235EDA984580}"/>
              </a:ext>
            </a:extLst>
          </p:cNvPr>
          <p:cNvSpPr txBox="1"/>
          <p:nvPr/>
        </p:nvSpPr>
        <p:spPr>
          <a:xfrm>
            <a:off x="4651915" y="2464487"/>
            <a:ext cx="5229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hurt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6FE320-D23E-4FEE-9F8E-CA98C6C5F530}"/>
              </a:ext>
            </a:extLst>
          </p:cNvPr>
          <p:cNvSpPr txBox="1"/>
          <p:nvPr/>
        </p:nvSpPr>
        <p:spPr>
          <a:xfrm>
            <a:off x="1076694" y="2162890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003EBB-30C2-4A6E-9B7E-9B8B4726829D}"/>
              </a:ext>
            </a:extLst>
          </p:cNvPr>
          <p:cNvSpPr txBox="1"/>
          <p:nvPr/>
        </p:nvSpPr>
        <p:spPr>
          <a:xfrm>
            <a:off x="1076694" y="3084325"/>
            <a:ext cx="7905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ordered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ACCC43-6CC5-4C3C-8E5E-F9F927F8B94F}"/>
              </a:ext>
            </a:extLst>
          </p:cNvPr>
          <p:cNvCxnSpPr>
            <a:cxnSpLocks/>
          </p:cNvCxnSpPr>
          <p:nvPr/>
        </p:nvCxnSpPr>
        <p:spPr>
          <a:xfrm rot="-5400000" flipH="1">
            <a:off x="3270022" y="1918639"/>
            <a:ext cx="2275" cy="798556"/>
          </a:xfrm>
          <a:prstGeom prst="straightConnector1">
            <a:avLst/>
          </a:prstGeom>
          <a:ln w="76200" cmpd="dbl">
            <a:solidFill>
              <a:schemeClr val="bg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F3051B-1BED-4F81-84E9-9144F59A6658}"/>
              </a:ext>
            </a:extLst>
          </p:cNvPr>
          <p:cNvCxnSpPr>
            <a:cxnSpLocks/>
          </p:cNvCxnSpPr>
          <p:nvPr/>
        </p:nvCxnSpPr>
        <p:spPr>
          <a:xfrm rot="-8640000" flipH="1">
            <a:off x="2966222" y="2713993"/>
            <a:ext cx="609875" cy="439625"/>
          </a:xfrm>
          <a:prstGeom prst="straightConnector1">
            <a:avLst/>
          </a:prstGeom>
          <a:ln w="317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33CC75-CE81-4793-BE14-84BC2B70A7B6}"/>
              </a:ext>
            </a:extLst>
          </p:cNvPr>
          <p:cNvCxnSpPr>
            <a:cxnSpLocks/>
          </p:cNvCxnSpPr>
          <p:nvPr/>
        </p:nvCxnSpPr>
        <p:spPr>
          <a:xfrm rot="-1860000">
            <a:off x="2513149" y="3707705"/>
            <a:ext cx="1516020" cy="900866"/>
          </a:xfrm>
          <a:prstGeom prst="straightConnector1">
            <a:avLst/>
          </a:prstGeom>
          <a:ln w="31750" cmpd="sng">
            <a:solidFill>
              <a:schemeClr val="bg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7A1C68-39CB-4B4F-AF30-2115BB94C260}"/>
              </a:ext>
            </a:extLst>
          </p:cNvPr>
          <p:cNvCxnSpPr>
            <a:cxnSpLocks/>
          </p:cNvCxnSpPr>
          <p:nvPr/>
        </p:nvCxnSpPr>
        <p:spPr>
          <a:xfrm flipV="1">
            <a:off x="2776540" y="3566825"/>
            <a:ext cx="989239" cy="4454"/>
          </a:xfrm>
          <a:prstGeom prst="straightConnector1">
            <a:avLst/>
          </a:prstGeom>
          <a:ln w="317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F47532-9C5A-4318-AAFC-616F8209B108}"/>
              </a:ext>
            </a:extLst>
          </p:cNvPr>
          <p:cNvCxnSpPr>
            <a:cxnSpLocks/>
          </p:cNvCxnSpPr>
          <p:nvPr/>
        </p:nvCxnSpPr>
        <p:spPr>
          <a:xfrm rot="8400000" flipH="1" flipV="1">
            <a:off x="2998997" y="2397294"/>
            <a:ext cx="544324" cy="465694"/>
          </a:xfrm>
          <a:prstGeom prst="straightConnector1">
            <a:avLst/>
          </a:prstGeom>
          <a:ln w="31750" cmpd="sng">
            <a:solidFill>
              <a:schemeClr val="bg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F3EC16A-6808-436E-B8D5-2FC0C52207EE}"/>
              </a:ext>
            </a:extLst>
          </p:cNvPr>
          <p:cNvSpPr txBox="1"/>
          <p:nvPr/>
        </p:nvSpPr>
        <p:spPr>
          <a:xfrm>
            <a:off x="4650360" y="3073861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CE56D6-D023-4B88-B59D-400ACE613C21}"/>
              </a:ext>
            </a:extLst>
          </p:cNvPr>
          <p:cNvCxnSpPr>
            <a:cxnSpLocks/>
          </p:cNvCxnSpPr>
          <p:nvPr/>
        </p:nvCxnSpPr>
        <p:spPr>
          <a:xfrm flipH="1" flipV="1">
            <a:off x="2745881" y="3853190"/>
            <a:ext cx="1050557" cy="150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235993-3487-4925-AE51-802546311D16}"/>
              </a:ext>
            </a:extLst>
          </p:cNvPr>
          <p:cNvCxnSpPr>
            <a:cxnSpLocks/>
          </p:cNvCxnSpPr>
          <p:nvPr/>
        </p:nvCxnSpPr>
        <p:spPr>
          <a:xfrm rot="5400000" flipH="1">
            <a:off x="3267448" y="2879871"/>
            <a:ext cx="7422" cy="775397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41F946-2002-4ED4-994A-76B18F3455CF}"/>
              </a:ext>
            </a:extLst>
          </p:cNvPr>
          <p:cNvCxnSpPr>
            <a:cxnSpLocks/>
          </p:cNvCxnSpPr>
          <p:nvPr/>
        </p:nvCxnSpPr>
        <p:spPr>
          <a:xfrm rot="1620000" flipH="1">
            <a:off x="2432664" y="4040402"/>
            <a:ext cx="1676991" cy="861065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F1B8A9-5B03-4D1A-B2D7-9B58D51F6443}"/>
              </a:ext>
            </a:extLst>
          </p:cNvPr>
          <p:cNvCxnSpPr>
            <a:cxnSpLocks/>
          </p:cNvCxnSpPr>
          <p:nvPr/>
        </p:nvCxnSpPr>
        <p:spPr>
          <a:xfrm rot="600000" flipH="1">
            <a:off x="1981972" y="4584534"/>
            <a:ext cx="2578374" cy="448609"/>
          </a:xfrm>
          <a:prstGeom prst="line">
            <a:avLst/>
          </a:prstGeom>
          <a:ln w="31750">
            <a:solidFill>
              <a:schemeClr val="bg2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90034E-07E3-4A1D-A4A6-9B3839F3BF3F}"/>
              </a:ext>
            </a:extLst>
          </p:cNvPr>
          <p:cNvCxnSpPr>
            <a:cxnSpLocks/>
          </p:cNvCxnSpPr>
          <p:nvPr/>
        </p:nvCxnSpPr>
        <p:spPr>
          <a:xfrm flipV="1">
            <a:off x="2541240" y="5226344"/>
            <a:ext cx="271390" cy="3376"/>
          </a:xfrm>
          <a:prstGeom prst="straightConnector1">
            <a:avLst/>
          </a:prstGeom>
          <a:ln w="63500">
            <a:solidFill>
              <a:schemeClr val="bg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CDA7464-9DEF-4ECF-8EB3-DA28951C95A3}"/>
              </a:ext>
            </a:extLst>
          </p:cNvPr>
          <p:cNvSpPr txBox="1"/>
          <p:nvPr/>
        </p:nvSpPr>
        <p:spPr>
          <a:xfrm>
            <a:off x="2780005" y="5136684"/>
            <a:ext cx="60785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666089"/>
                </a:solidFill>
                <a:latin typeface="Times New Roman" charset="0"/>
                <a:ea typeface="Times New Roman" charset="0"/>
                <a:cs typeface="Times New Roman" charset="0"/>
              </a:rPr>
              <a:t>BEFORE</a:t>
            </a:r>
            <a:endParaRPr lang="en-US" sz="1200" b="1" dirty="0">
              <a:solidFill>
                <a:srgbClr val="666089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98058B-8FA1-4E6D-AED0-E7432B76635D}"/>
              </a:ext>
            </a:extLst>
          </p:cNvPr>
          <p:cNvCxnSpPr>
            <a:cxnSpLocks/>
          </p:cNvCxnSpPr>
          <p:nvPr/>
        </p:nvCxnSpPr>
        <p:spPr>
          <a:xfrm flipV="1">
            <a:off x="3390554" y="5226343"/>
            <a:ext cx="271390" cy="0"/>
          </a:xfrm>
          <a:prstGeom prst="straightConnector1">
            <a:avLst/>
          </a:prstGeom>
          <a:ln w="88900" cmpd="dbl">
            <a:solidFill>
              <a:schemeClr val="bg2"/>
            </a:solidFill>
            <a:prstDash val="soli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3684F5-6E3C-428D-B627-C1F6F491FD1A}"/>
              </a:ext>
            </a:extLst>
          </p:cNvPr>
          <p:cNvSpPr txBox="1"/>
          <p:nvPr/>
        </p:nvSpPr>
        <p:spPr>
          <a:xfrm>
            <a:off x="3629319" y="5136684"/>
            <a:ext cx="73129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666089"/>
                </a:solidFill>
                <a:latin typeface="Times New Roman" charset="0"/>
                <a:ea typeface="Times New Roman" charset="0"/>
                <a:cs typeface="Times New Roman" charset="0"/>
              </a:rPr>
              <a:t>INCLUDED</a:t>
            </a:r>
            <a:endParaRPr lang="en-US" sz="1200" b="1" dirty="0">
              <a:solidFill>
                <a:srgbClr val="666089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5A0CE4-0058-9A40-9453-8133EB8DBC60}"/>
              </a:ext>
            </a:extLst>
          </p:cNvPr>
          <p:cNvSpPr txBox="1"/>
          <p:nvPr/>
        </p:nvSpPr>
        <p:spPr>
          <a:xfrm>
            <a:off x="1076694" y="2464487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C0D57-5372-6D40-ABAA-E2DB91C19334}"/>
              </a:ext>
            </a:extLst>
          </p:cNvPr>
          <p:cNvSpPr txBox="1"/>
          <p:nvPr/>
        </p:nvSpPr>
        <p:spPr>
          <a:xfrm>
            <a:off x="1076694" y="2766084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solidFill>
                <a:srgbClr val="C17A9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BDB408-B6B3-5040-B4CF-8F75CD2B609E}"/>
              </a:ext>
            </a:extLst>
          </p:cNvPr>
          <p:cNvSpPr txBox="1"/>
          <p:nvPr/>
        </p:nvSpPr>
        <p:spPr>
          <a:xfrm>
            <a:off x="4651915" y="2763182"/>
            <a:ext cx="5229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hurt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0AE675-0B7E-EA41-8E46-4858E8D9A076}"/>
              </a:ext>
            </a:extLst>
          </p:cNvPr>
          <p:cNvSpPr txBox="1"/>
          <p:nvPr/>
        </p:nvSpPr>
        <p:spPr>
          <a:xfrm>
            <a:off x="1076694" y="3388741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solidFill>
                <a:srgbClr val="C17A9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0BF692-DFBB-1B4E-9D9C-479535407470}"/>
              </a:ext>
            </a:extLst>
          </p:cNvPr>
          <p:cNvSpPr txBox="1"/>
          <p:nvPr/>
        </p:nvSpPr>
        <p:spPr>
          <a:xfrm>
            <a:off x="4650360" y="3388741"/>
            <a:ext cx="7905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FE57E4F-239B-934B-9D27-B9862E3B7475}"/>
              </a:ext>
            </a:extLst>
          </p:cNvPr>
          <p:cNvSpPr txBox="1"/>
          <p:nvPr/>
        </p:nvSpPr>
        <p:spPr>
          <a:xfrm>
            <a:off x="1076694" y="3693157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868608-1792-454A-A42E-E3CD073C3867}"/>
              </a:ext>
            </a:extLst>
          </p:cNvPr>
          <p:cNvSpPr txBox="1"/>
          <p:nvPr/>
        </p:nvSpPr>
        <p:spPr>
          <a:xfrm>
            <a:off x="4650360" y="3699452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C43683-FFB5-E940-871C-E1B838B51B11}"/>
              </a:ext>
            </a:extLst>
          </p:cNvPr>
          <p:cNvSpPr txBox="1"/>
          <p:nvPr/>
        </p:nvSpPr>
        <p:spPr>
          <a:xfrm>
            <a:off x="1076694" y="4000934"/>
            <a:ext cx="7521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ripping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ECF81F-97A4-AD4E-A6EA-C9A21347A2A5}"/>
              </a:ext>
            </a:extLst>
          </p:cNvPr>
          <p:cNvSpPr txBox="1"/>
          <p:nvPr/>
        </p:nvSpPr>
        <p:spPr>
          <a:xfrm>
            <a:off x="4650359" y="3998393"/>
            <a:ext cx="7905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ordered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79661A-C955-874C-B8A3-62DF390B69B6}"/>
              </a:ext>
            </a:extLst>
          </p:cNvPr>
          <p:cNvSpPr txBox="1"/>
          <p:nvPr/>
        </p:nvSpPr>
        <p:spPr>
          <a:xfrm>
            <a:off x="1076694" y="4304245"/>
            <a:ext cx="8739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cascaded</a:t>
            </a:r>
            <a:endParaRPr lang="en-US" sz="1400" b="1" dirty="0">
              <a:solidFill>
                <a:srgbClr val="C17A9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C58FBA-8049-9946-B95E-A76FD81F75D1}"/>
              </a:ext>
            </a:extLst>
          </p:cNvPr>
          <p:cNvSpPr txBox="1"/>
          <p:nvPr/>
        </p:nvSpPr>
        <p:spPr>
          <a:xfrm>
            <a:off x="4651570" y="4297334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18CC848-1ABF-6648-89FC-F6DF63C8A2C2}"/>
              </a:ext>
            </a:extLst>
          </p:cNvPr>
          <p:cNvSpPr txBox="1"/>
          <p:nvPr/>
        </p:nvSpPr>
        <p:spPr>
          <a:xfrm>
            <a:off x="1076694" y="4619275"/>
            <a:ext cx="5229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hurt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7E4DB0-F6EF-8842-8EF2-EAFE1EC0E970}"/>
              </a:ext>
            </a:extLst>
          </p:cNvPr>
          <p:cNvSpPr txBox="1"/>
          <p:nvPr/>
        </p:nvSpPr>
        <p:spPr>
          <a:xfrm>
            <a:off x="4651193" y="4614870"/>
            <a:ext cx="80182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17A90"/>
                </a:solidFill>
                <a:latin typeface="Times New Roman" charset="0"/>
                <a:ea typeface="Times New Roman" charset="0"/>
                <a:cs typeface="Times New Roman" charset="0"/>
              </a:rPr>
              <a:t>monitor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909F75B9-0062-E240-8CF3-4202B5100BA2}"/>
              </a:ext>
            </a:extLst>
          </p:cNvPr>
          <p:cNvSpPr/>
          <p:nvPr/>
        </p:nvSpPr>
        <p:spPr>
          <a:xfrm>
            <a:off x="6629019" y="3200864"/>
            <a:ext cx="1676400" cy="492293"/>
          </a:xfrm>
          <a:prstGeom prst="roundRect">
            <a:avLst/>
          </a:prstGeom>
          <a:solidFill>
            <a:srgbClr val="66608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Snip and Round Single Corner Rectangle 68">
            <a:extLst>
              <a:ext uri="{FF2B5EF4-FFF2-40B4-BE49-F238E27FC236}">
                <a16:creationId xmlns:a16="http://schemas.microsoft.com/office/drawing/2014/main" id="{934F8341-63F8-DB4D-8683-53E91FDD0F9F}"/>
              </a:ext>
            </a:extLst>
          </p:cNvPr>
          <p:cNvSpPr/>
          <p:nvPr/>
        </p:nvSpPr>
        <p:spPr>
          <a:xfrm>
            <a:off x="926530" y="1705689"/>
            <a:ext cx="4922668" cy="3795107"/>
          </a:xfrm>
          <a:prstGeom prst="snipRoundRect">
            <a:avLst/>
          </a:prstGeom>
          <a:noFill/>
          <a:ln w="38100">
            <a:solidFill>
              <a:srgbClr val="666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17A90"/>
              </a:solidFill>
            </a:endParaRP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20EB5C29-4BF6-1245-8A21-0EF81D4FBCA9}"/>
              </a:ext>
            </a:extLst>
          </p:cNvPr>
          <p:cNvSpPr/>
          <p:nvPr/>
        </p:nvSpPr>
        <p:spPr>
          <a:xfrm>
            <a:off x="2652419" y="1753251"/>
            <a:ext cx="1237479" cy="218031"/>
          </a:xfrm>
          <a:prstGeom prst="roundRect">
            <a:avLst/>
          </a:prstGeom>
          <a:solidFill>
            <a:srgbClr val="66608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Training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0AD83-DDC6-AF45-8A8E-E7A3272909D5}"/>
              </a:ext>
            </a:extLst>
          </p:cNvPr>
          <p:cNvSpPr txBox="1"/>
          <p:nvPr/>
        </p:nvSpPr>
        <p:spPr>
          <a:xfrm>
            <a:off x="6796202" y="3936355"/>
            <a:ext cx="1436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Perceptron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SVM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Neural net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AE29BC-60CA-D341-9069-7E9CEDB2EAFD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09D91-5E46-B845-9E51-20A6CDDFDDC6}"/>
              </a:ext>
            </a:extLst>
          </p:cNvPr>
          <p:cNvSpPr txBox="1"/>
          <p:nvPr/>
        </p:nvSpPr>
        <p:spPr>
          <a:xfrm>
            <a:off x="6648726" y="3301504"/>
            <a:ext cx="15840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200" dirty="0">
                <a:solidFill>
                  <a:srgbClr val="FFFFFF"/>
                </a:solidFill>
                <a:latin typeface="Century Gothic" panose="020B0502020202020204" pitchFamily="34" charset="0"/>
              </a:rPr>
              <a:t>Learning algorithm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43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xit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xit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" presetClass="exit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5" grpId="0"/>
      <p:bldP spid="33" grpId="0"/>
      <p:bldP spid="31" grpId="0"/>
      <p:bldP spid="29" grpId="0"/>
      <p:bldP spid="32" grpId="0"/>
      <p:bldP spid="34" grpId="0"/>
      <p:bldP spid="36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23E5-2081-436B-AC11-F8A2D82D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14" y="254286"/>
            <a:ext cx="8740442" cy="533400"/>
          </a:xfrm>
        </p:spPr>
        <p:txBody>
          <a:bodyPr/>
          <a:lstStyle/>
          <a:p>
            <a:r>
              <a:rPr lang="en-US" dirty="0"/>
              <a:t>Local learning is not sufficient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692F0-E04E-46C4-8BEB-E50EC94A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14" y="1666962"/>
            <a:ext cx="8901586" cy="446055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…</a:t>
            </a:r>
            <a:r>
              <a:rPr lang="en-US" sz="2400" b="1" dirty="0">
                <a:solidFill>
                  <a:srgbClr val="C27990"/>
                </a:solidFill>
              </a:rPr>
              <a:t>ripping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two houses…firefighters </a:t>
            </a:r>
            <a:r>
              <a:rPr lang="en-US" sz="2400" b="1" dirty="0">
                <a:solidFill>
                  <a:srgbClr val="C27990"/>
                </a:solidFill>
              </a:rPr>
              <a:t>ordered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the evacuation of nearby homes… </a:t>
            </a:r>
            <a:endParaRPr lang="en-US" sz="2400" i="1" dirty="0"/>
          </a:p>
          <a:p>
            <a:pPr marL="457200" lvl="1" indent="0">
              <a:buNone/>
            </a:pPr>
            <a:r>
              <a:rPr lang="en-US" sz="2000" dirty="0"/>
              <a:t>Q: (</a:t>
            </a:r>
            <a:r>
              <a:rPr lang="en-US" sz="2000" b="1" dirty="0">
                <a:solidFill>
                  <a:srgbClr val="C27990"/>
                </a:solidFill>
              </a:rPr>
              <a:t>ripping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C27990"/>
                </a:solidFill>
              </a:rPr>
              <a:t>ordered</a:t>
            </a:r>
            <a:r>
              <a:rPr lang="en-US" sz="2000" dirty="0"/>
              <a:t>)=? (difficult even for humans)</a:t>
            </a:r>
          </a:p>
          <a:p>
            <a:pPr marL="457200" lvl="1" indent="0">
              <a:buNone/>
            </a:pPr>
            <a:r>
              <a:rPr lang="en-US" sz="2000" dirty="0"/>
              <a:t>Annotation says “before”, so let’s update the parameters to fit it.</a:t>
            </a:r>
          </a:p>
          <a:p>
            <a:pPr marL="457200" lvl="1" indent="0">
              <a:buNone/>
            </a:pPr>
            <a:r>
              <a:rPr lang="en-US" sz="2000" dirty="0"/>
              <a:t>which leads to </a:t>
            </a:r>
            <a:r>
              <a:rPr lang="en-US" sz="2000" u="sng" dirty="0"/>
              <a:t>overfitting</a:t>
            </a:r>
          </a:p>
          <a:p>
            <a:pPr marL="457200" lvl="1" indent="0">
              <a:buNone/>
            </a:pPr>
            <a:r>
              <a:rPr lang="en-US" sz="2000" b="1" dirty="0"/>
              <a:t>No overfitting is needed anymore.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73CAA-E3E3-434F-8F9E-B3634BFFB49E}"/>
              </a:ext>
            </a:extLst>
          </p:cNvPr>
          <p:cNvSpPr txBox="1"/>
          <p:nvPr/>
        </p:nvSpPr>
        <p:spPr>
          <a:xfrm>
            <a:off x="175057" y="1170174"/>
            <a:ext cx="4110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tons of earth </a:t>
            </a:r>
            <a:r>
              <a:rPr lang="en-US" sz="1600" b="1" dirty="0">
                <a:solidFill>
                  <a:srgbClr val="665E8A"/>
                </a:solidFill>
                <a:latin typeface="Century Gothic" panose="020B0502020202020204" pitchFamily="34" charset="0"/>
              </a:rPr>
              <a:t>cascaded</a:t>
            </a:r>
            <a:r>
              <a:rPr lang="en-US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down a hillside,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4360DA-2010-F741-B501-17EEDDBF78DC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F7C800A-A01D-F64E-A08F-E1D676AC2B58}"/>
              </a:ext>
            </a:extLst>
          </p:cNvPr>
          <p:cNvSpPr txBox="1">
            <a:spLocks/>
          </p:cNvSpPr>
          <p:nvPr/>
        </p:nvSpPr>
        <p:spPr bwMode="auto">
          <a:xfrm>
            <a:off x="2326629" y="5658413"/>
            <a:ext cx="4490741" cy="533400"/>
          </a:xfrm>
          <a:prstGeom prst="roundRect">
            <a:avLst/>
          </a:prstGeom>
          <a:solidFill>
            <a:srgbClr val="C17A90"/>
          </a:solidFill>
          <a:ln w="381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kern="1200" cap="none" baseline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pPr algn="ctr"/>
            <a:r>
              <a:rPr lang="en-US" sz="2400" i="1" dirty="0">
                <a:solidFill>
                  <a:schemeClr val="tx1"/>
                </a:solidFill>
              </a:rPr>
              <a:t>Structured learning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1AB4D1-6E31-7741-A0D7-12EFFF1B5FB3}"/>
              </a:ext>
            </a:extLst>
          </p:cNvPr>
          <p:cNvGrpSpPr/>
          <p:nvPr/>
        </p:nvGrpSpPr>
        <p:grpSpPr>
          <a:xfrm>
            <a:off x="2602876" y="3925355"/>
            <a:ext cx="3938246" cy="1537095"/>
            <a:chOff x="3276600" y="4715812"/>
            <a:chExt cx="3938246" cy="15370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639B82E-328F-C94A-888A-F737AB423C48}"/>
                </a:ext>
              </a:extLst>
            </p:cNvPr>
            <p:cNvGrpSpPr/>
            <p:nvPr/>
          </p:nvGrpSpPr>
          <p:grpSpPr>
            <a:xfrm>
              <a:off x="3276600" y="4715812"/>
              <a:ext cx="3938246" cy="1198586"/>
              <a:chOff x="4977154" y="3828951"/>
              <a:chExt cx="3938246" cy="119858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FA9C60D-3034-524D-883C-DBC1773E1BA5}"/>
                  </a:ext>
                </a:extLst>
              </p:cNvPr>
              <p:cNvGrpSpPr/>
              <p:nvPr/>
            </p:nvGrpSpPr>
            <p:grpSpPr>
              <a:xfrm>
                <a:off x="4977154" y="3828951"/>
                <a:ext cx="3581400" cy="1198586"/>
                <a:chOff x="-5105400" y="4876800"/>
                <a:chExt cx="3581400" cy="1198586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5FC28287-09BF-9B44-AD27-3D76FAD26990}"/>
                    </a:ext>
                  </a:extLst>
                </p:cNvPr>
                <p:cNvGrpSpPr/>
                <p:nvPr/>
              </p:nvGrpSpPr>
              <p:grpSpPr>
                <a:xfrm>
                  <a:off x="-5105400" y="4876800"/>
                  <a:ext cx="3581400" cy="1198586"/>
                  <a:chOff x="-5105400" y="2901434"/>
                  <a:chExt cx="3581400" cy="1198586"/>
                </a:xfrm>
              </p:grpSpPr>
              <p:cxnSp>
                <p:nvCxnSpPr>
                  <p:cNvPr id="38" name="Straight Arrow Connector 37">
                    <a:extLst>
                      <a:ext uri="{FF2B5EF4-FFF2-40B4-BE49-F238E27FC236}">
                        <a16:creationId xmlns:a16="http://schemas.microsoft.com/office/drawing/2014/main" id="{724E1E1F-CA74-404D-B3F7-DAED68C78964}"/>
                      </a:ext>
                    </a:extLst>
                  </p:cNvPr>
                  <p:cNvCxnSpPr/>
                  <p:nvPr/>
                </p:nvCxnSpPr>
                <p:spPr>
                  <a:xfrm>
                    <a:off x="-5105400" y="3429000"/>
                    <a:ext cx="3581400" cy="0"/>
                  </a:xfrm>
                  <a:prstGeom prst="straightConnector1">
                    <a:avLst/>
                  </a:prstGeom>
                  <a:ln>
                    <a:solidFill>
                      <a:schemeClr val="bg2"/>
                    </a:solidFill>
                    <a:tailEnd type="triangl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CF389386-243C-1D4F-97AA-A526D67D63AC}"/>
                      </a:ext>
                    </a:extLst>
                  </p:cNvPr>
                  <p:cNvSpPr txBox="1"/>
                  <p:nvPr/>
                </p:nvSpPr>
                <p:spPr>
                  <a:xfrm>
                    <a:off x="-4682613" y="3730688"/>
                    <a:ext cx="95731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C17A90"/>
                        </a:solidFill>
                        <a:latin typeface="Century Gothic" panose="020B0502020202020204" pitchFamily="34" charset="0"/>
                      </a:rPr>
                      <a:t>ripping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6269C2E0-5165-504B-AC38-44E7C51562CF}"/>
                      </a:ext>
                    </a:extLst>
                  </p:cNvPr>
                  <p:cNvSpPr txBox="1"/>
                  <p:nvPr/>
                </p:nvSpPr>
                <p:spPr>
                  <a:xfrm>
                    <a:off x="-3098714" y="2901434"/>
                    <a:ext cx="109196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C17A90"/>
                        </a:solidFill>
                        <a:latin typeface="Century Gothic" panose="020B0502020202020204" pitchFamily="34" charset="0"/>
                      </a:rPr>
                      <a:t>ordered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3E8449A5-0FE5-144E-97DE-D3F20392D1B0}"/>
                      </a:ext>
                    </a:extLst>
                  </p:cNvPr>
                  <p:cNvSpPr txBox="1"/>
                  <p:nvPr/>
                </p:nvSpPr>
                <p:spPr>
                  <a:xfrm>
                    <a:off x="-4846431" y="2904891"/>
                    <a:ext cx="13548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665E8A"/>
                        </a:solidFill>
                        <a:latin typeface="Century Gothic" panose="020B0502020202020204" pitchFamily="34" charset="0"/>
                      </a:rPr>
                      <a:t>cascaded</a:t>
                    </a:r>
                  </a:p>
                </p:txBody>
              </p:sp>
            </p:grp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54C43CB8-8E52-B142-B461-944FCB1E9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491573" y="5064923"/>
                  <a:ext cx="0" cy="33944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0605509-03E7-3A41-8B64-4FE59FDE83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419600" y="5404366"/>
                  <a:ext cx="0" cy="33944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827880C-9C88-5549-B901-7B0A7F368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089497" y="5404366"/>
                  <a:ext cx="0" cy="33944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EDD699D-1DE8-1B4A-BB5A-BB8AA33278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060614" y="5064923"/>
                  <a:ext cx="0" cy="33944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F9DEE8B8-2090-4F47-8949-0B4EDE9597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082620" y="5064923"/>
                  <a:ext cx="0" cy="33944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CA11C6C-D0CB-F04A-9836-DED7C1BF55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4953000" y="5064923"/>
                  <a:ext cx="0" cy="339443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26D544-24D4-7F4B-90B9-7F926C0C0E46}"/>
                  </a:ext>
                </a:extLst>
              </p:cNvPr>
              <p:cNvSpPr txBox="1"/>
              <p:nvPr/>
            </p:nvSpPr>
            <p:spPr>
              <a:xfrm>
                <a:off x="8219376" y="4388521"/>
                <a:ext cx="69602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lvl="0">
                  <a:spcBef>
                    <a:spcPct val="20000"/>
                  </a:spcBef>
                  <a:buClr>
                    <a:srgbClr val="000080"/>
                  </a:buClr>
                </a:pPr>
                <a:r>
                  <a:rPr lang="en-US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Courier" charset="0"/>
                    <a:cs typeface="Courier" charset="0"/>
                    <a:sym typeface="Wingdings" panose="05000000000000000000" pitchFamily="2" charset="2"/>
                  </a:rPr>
                  <a:t>Time</a:t>
                </a:r>
                <a:endParaRPr lang="en-US" dirty="0">
                  <a:solidFill>
                    <a:schemeClr val="bg2"/>
                  </a:solidFill>
                  <a:latin typeface="Century Gothic" panose="020B050202020202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38BF90-9DC9-7447-A20C-BE6FE88FA4E5}"/>
                </a:ext>
              </a:extLst>
            </p:cNvPr>
            <p:cNvGrpSpPr/>
            <p:nvPr/>
          </p:nvGrpSpPr>
          <p:grpSpPr>
            <a:xfrm>
              <a:off x="4765035" y="5314075"/>
              <a:ext cx="1891865" cy="938832"/>
              <a:chOff x="6420023" y="4438750"/>
              <a:chExt cx="1891865" cy="938832"/>
            </a:xfrm>
          </p:grpSpPr>
          <p:sp>
            <p:nvSpPr>
              <p:cNvPr id="43" name="Bent-Up Arrow 42">
                <a:extLst>
                  <a:ext uri="{FF2B5EF4-FFF2-40B4-BE49-F238E27FC236}">
                    <a16:creationId xmlns:a16="http://schemas.microsoft.com/office/drawing/2014/main" id="{DABE22E9-74EE-774E-8544-49B2D7919221}"/>
                  </a:ext>
                </a:extLst>
              </p:cNvPr>
              <p:cNvSpPr/>
              <p:nvPr/>
            </p:nvSpPr>
            <p:spPr>
              <a:xfrm>
                <a:off x="6436420" y="4438750"/>
                <a:ext cx="1153915" cy="486831"/>
              </a:xfrm>
              <a:prstGeom prst="bentUpArrow">
                <a:avLst>
                  <a:gd name="adj1" fmla="val 15490"/>
                  <a:gd name="adj2" fmla="val 25000"/>
                  <a:gd name="adj3" fmla="val 29755"/>
                </a:avLst>
              </a:prstGeom>
              <a:solidFill>
                <a:srgbClr val="FF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C5C6F9F-C35C-5947-BA46-092C82EB02D0}"/>
                  </a:ext>
                </a:extLst>
              </p:cNvPr>
              <p:cNvSpPr txBox="1"/>
              <p:nvPr/>
            </p:nvSpPr>
            <p:spPr>
              <a:xfrm>
                <a:off x="6420023" y="5008250"/>
                <a:ext cx="1891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Must be before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39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486400" y="2156397"/>
                <a:ext cx="2575129" cy="6585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𝑌</m:t>
                          </m:r>
                        </m:e>
                      </m:acc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𝑌</m:t>
                              </m:r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∈</m:t>
                              </m:r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𝒞</m:t>
                              </m:r>
                            </m:lim>
                          </m:limLow>
                        </m:fName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𝑋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156397"/>
                <a:ext cx="2575129" cy="658514"/>
              </a:xfrm>
              <a:prstGeom prst="rect">
                <a:avLst/>
              </a:prstGeom>
              <a:blipFill>
                <a:blip r:embed="rId3"/>
                <a:stretch>
                  <a:fillRect t="-5660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1B7D0D8-B826-48CD-9D53-969F5987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-76200"/>
            <a:ext cx="7886700" cy="1325563"/>
          </a:xfrm>
        </p:spPr>
        <p:txBody>
          <a:bodyPr/>
          <a:lstStyle/>
          <a:p>
            <a:r>
              <a:rPr lang="en-US" dirty="0"/>
              <a:t>Structured (global) Learning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1916CC-EAD4-4EA7-A445-F81599432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39838"/>
            <a:ext cx="3868737" cy="452437"/>
          </a:xfrm>
        </p:spPr>
        <p:txBody>
          <a:bodyPr/>
          <a:lstStyle/>
          <a:p>
            <a:r>
              <a:rPr lang="en-US" dirty="0"/>
              <a:t>Local Learning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B0DF5D-F9CD-4391-92A9-7600F215422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30238" y="1692275"/>
                <a:ext cx="3868737" cy="40560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For each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𝑠𝑔𝑛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	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		Update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: feature and label for </a:t>
                </a:r>
                <a:r>
                  <a:rPr lang="en-US" sz="2400" b="1" dirty="0"/>
                  <a:t>a single pair of events</a:t>
                </a:r>
              </a:p>
              <a:p>
                <a:r>
                  <a:rPr lang="en-US" sz="2400" b="1" dirty="0"/>
                  <a:t>Unaware </a:t>
                </a:r>
                <a:r>
                  <a:rPr lang="en-US" sz="2400" dirty="0"/>
                  <a:t>of decisions in other pairs. </a:t>
                </a:r>
              </a:p>
              <a:p>
                <a:endParaRPr lang="en-US" sz="2400" b="1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B0DF5D-F9CD-4391-92A9-7600F21542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30238" y="1692275"/>
                <a:ext cx="3868737" cy="4056063"/>
              </a:xfrm>
              <a:blipFill>
                <a:blip r:embed="rId4"/>
                <a:stretch>
                  <a:fillRect l="-2295" t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B91A4A-D7F6-49DC-91A6-0AB078951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39838"/>
            <a:ext cx="3887788" cy="452437"/>
          </a:xfrm>
        </p:spPr>
        <p:txBody>
          <a:bodyPr/>
          <a:lstStyle/>
          <a:p>
            <a:r>
              <a:rPr lang="en-US" dirty="0"/>
              <a:t>Structured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153DE9B1-AEC7-40D3-BED1-67BAA91B38D6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29150" y="1692275"/>
                <a:ext cx="3887788" cy="44799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For each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“solution to ILP”</a:t>
                </a:r>
              </a:p>
              <a:p>
                <a:pPr marL="0" indent="0">
                  <a:buNone/>
                </a:pPr>
                <a:r>
                  <a:rPr lang="en-US" sz="2400" dirty="0"/>
                  <a:t>	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		Update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sz="2400" dirty="0"/>
                  <a:t>: features and labels from </a:t>
                </a:r>
                <a:r>
                  <a:rPr lang="en-US" sz="2400" b="1" dirty="0"/>
                  <a:t>the entire situation</a:t>
                </a:r>
              </a:p>
              <a:p>
                <a:r>
                  <a:rPr lang="en-US" sz="2400" b="1" dirty="0"/>
                  <a:t>Aware </a:t>
                </a:r>
                <a:r>
                  <a:rPr lang="en-US" sz="2400" dirty="0"/>
                  <a:t>of other pairs due to global inference in-between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153DE9B1-AEC7-40D3-BED1-67BAA91B38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29150" y="1692275"/>
                <a:ext cx="3887788" cy="4479925"/>
              </a:xfrm>
              <a:blipFill>
                <a:blip r:embed="rId5"/>
                <a:stretch>
                  <a:fillRect l="-2280" t="-847" r="-1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DF243D1-2C10-4AB6-BD25-D5EAB4CC6A55}"/>
              </a:ext>
            </a:extLst>
          </p:cNvPr>
          <p:cNvSpPr/>
          <p:nvPr/>
        </p:nvSpPr>
        <p:spPr>
          <a:xfrm>
            <a:off x="5357967" y="2158127"/>
            <a:ext cx="3155795" cy="407274"/>
          </a:xfrm>
          <a:prstGeom prst="roundRect">
            <a:avLst/>
          </a:prstGeom>
          <a:noFill/>
          <a:ln w="38100">
            <a:solidFill>
              <a:srgbClr val="C1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DFB1-FA75-FB4F-9AAD-87B90DFC8F54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BB9873-5E56-7D4C-B79F-08AEF9A4859C}"/>
              </a:ext>
            </a:extLst>
          </p:cNvPr>
          <p:cNvSpPr txBox="1"/>
          <p:nvPr/>
        </p:nvSpPr>
        <p:spPr>
          <a:xfrm>
            <a:off x="7543800" y="129675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  <a:latin typeface="Century Gothic" panose="020B0502020202020204" pitchFamily="34" charset="0"/>
              </a:rPr>
              <a:t>[Collins, 2002]</a:t>
            </a:r>
          </a:p>
        </p:txBody>
      </p:sp>
    </p:spTree>
    <p:extLst>
      <p:ext uri="{BB962C8B-B14F-4D97-AF65-F5344CB8AC3E}">
        <p14:creationId xmlns:p14="http://schemas.microsoft.com/office/powerpoint/2010/main" val="5812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build="p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F2613-70B0-4C0B-BAF1-9053EED9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023141519"/>
              </p:ext>
            </p:extLst>
          </p:nvPr>
        </p:nvGraphicFramePr>
        <p:xfrm>
          <a:off x="1219200" y="779584"/>
          <a:ext cx="6954672" cy="4783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334000" y="2605121"/>
            <a:ext cx="2686210" cy="762000"/>
            <a:chOff x="5791200" y="2590800"/>
            <a:chExt cx="2686210" cy="762000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5791200" y="2590800"/>
              <a:ext cx="0" cy="762000"/>
            </a:xfrm>
            <a:prstGeom prst="straightConnector1">
              <a:avLst/>
            </a:prstGeom>
            <a:ln w="38100">
              <a:solidFill>
                <a:schemeClr val="bg2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867400" y="2787134"/>
              <a:ext cx="2610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Global inference (ILP)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24E73CA-08B7-F84B-AFD1-ED1554955BD2}"/>
              </a:ext>
            </a:extLst>
          </p:cNvPr>
          <p:cNvSpPr txBox="1"/>
          <p:nvPr/>
        </p:nvSpPr>
        <p:spPr>
          <a:xfrm>
            <a:off x="5409327" y="3710245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Local learning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B6E344-0E0A-CC4C-9BC4-D46DCDBFBEFA}"/>
              </a:ext>
            </a:extLst>
          </p:cNvPr>
          <p:cNvCxnSpPr>
            <a:cxnSpLocks/>
          </p:cNvCxnSpPr>
          <p:nvPr/>
        </p:nvCxnSpPr>
        <p:spPr>
          <a:xfrm flipV="1">
            <a:off x="5334000" y="3355677"/>
            <a:ext cx="0" cy="914400"/>
          </a:xfrm>
          <a:prstGeom prst="straightConnector1">
            <a:avLst/>
          </a:prstGeom>
          <a:ln w="38100">
            <a:solidFill>
              <a:schemeClr val="bg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30D261B-88BC-8344-BAA6-05EB21EA17C8}"/>
              </a:ext>
            </a:extLst>
          </p:cNvPr>
          <p:cNvSpPr txBox="1"/>
          <p:nvPr/>
        </p:nvSpPr>
        <p:spPr>
          <a:xfrm>
            <a:off x="1058894" y="6033700"/>
            <a:ext cx="71801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</a:t>
            </a:r>
            <a:r>
              <a:rPr lang="en-US" sz="11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UTTime</a:t>
            </a:r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] </a:t>
            </a:r>
            <a:r>
              <a:rPr lang="en-US" sz="11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Laokulrat</a:t>
            </a:r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 et al. *SEM’13. </a:t>
            </a:r>
            <a:r>
              <a:rPr lang="en-US" sz="11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UTTime</a:t>
            </a:r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: Temporal relation classiﬁcation using deep syntactic features.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5982C1-ACA5-DD43-AABE-8E232EBB7B93}"/>
              </a:ext>
            </a:extLst>
          </p:cNvPr>
          <p:cNvSpPr/>
          <p:nvPr/>
        </p:nvSpPr>
        <p:spPr>
          <a:xfrm>
            <a:off x="4696536" y="5138616"/>
            <a:ext cx="3165211" cy="30477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7D7B5-9342-204A-AC9F-295399A5C820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A5A5E-0BCF-D247-8D91-DC5564CF7D65}"/>
              </a:ext>
            </a:extLst>
          </p:cNvPr>
          <p:cNvSpPr txBox="1"/>
          <p:nvPr/>
        </p:nvSpPr>
        <p:spPr>
          <a:xfrm>
            <a:off x="4848698" y="281400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14140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F2613-70B0-4C0B-BAF1-9053EED9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1219200" y="779584"/>
          <a:ext cx="6954672" cy="4783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5334000" y="2605121"/>
            <a:ext cx="2686210" cy="762000"/>
            <a:chOff x="5791200" y="2590800"/>
            <a:chExt cx="2686210" cy="762000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5791200" y="2590800"/>
              <a:ext cx="0" cy="762000"/>
            </a:xfrm>
            <a:prstGeom prst="straightConnector1">
              <a:avLst/>
            </a:prstGeom>
            <a:ln w="38100">
              <a:solidFill>
                <a:schemeClr val="bg2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867400" y="2787134"/>
              <a:ext cx="2610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Global inference (ILP)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34000" y="1831176"/>
            <a:ext cx="2382369" cy="820030"/>
            <a:chOff x="6096000" y="1828800"/>
            <a:chExt cx="2382369" cy="820030"/>
          </a:xfrm>
        </p:grpSpPr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 flipV="1">
              <a:off x="6096000" y="1828800"/>
              <a:ext cx="0" cy="820030"/>
            </a:xfrm>
            <a:prstGeom prst="straightConnector1">
              <a:avLst/>
            </a:prstGeom>
            <a:ln w="38100">
              <a:solidFill>
                <a:schemeClr val="bg2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171327" y="1991303"/>
              <a:ext cx="2307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Structured learning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24E73CA-08B7-F84B-AFD1-ED1554955BD2}"/>
              </a:ext>
            </a:extLst>
          </p:cNvPr>
          <p:cNvSpPr txBox="1"/>
          <p:nvPr/>
        </p:nvSpPr>
        <p:spPr>
          <a:xfrm>
            <a:off x="5409327" y="3710245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Local learning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B6E344-0E0A-CC4C-9BC4-D46DCDBFBEFA}"/>
              </a:ext>
            </a:extLst>
          </p:cNvPr>
          <p:cNvCxnSpPr>
            <a:cxnSpLocks/>
          </p:cNvCxnSpPr>
          <p:nvPr/>
        </p:nvCxnSpPr>
        <p:spPr>
          <a:xfrm flipV="1">
            <a:off x="5334000" y="3355677"/>
            <a:ext cx="0" cy="914400"/>
          </a:xfrm>
          <a:prstGeom prst="straightConnector1">
            <a:avLst/>
          </a:prstGeom>
          <a:ln w="38100">
            <a:solidFill>
              <a:schemeClr val="bg2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30D261B-88BC-8344-BAA6-05EB21EA17C8}"/>
              </a:ext>
            </a:extLst>
          </p:cNvPr>
          <p:cNvSpPr txBox="1"/>
          <p:nvPr/>
        </p:nvSpPr>
        <p:spPr>
          <a:xfrm>
            <a:off x="1058894" y="6033700"/>
            <a:ext cx="71801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</a:t>
            </a:r>
            <a:r>
              <a:rPr lang="en-US" sz="11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UTTime</a:t>
            </a:r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] </a:t>
            </a:r>
            <a:r>
              <a:rPr lang="en-US" sz="11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Laokulrat</a:t>
            </a:r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 et al. *SEM’13. </a:t>
            </a:r>
            <a:r>
              <a:rPr lang="en-US" sz="1100" i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UTTime</a:t>
            </a:r>
            <a:r>
              <a:rPr lang="en-US" sz="1100" i="1" dirty="0">
                <a:solidFill>
                  <a:schemeClr val="bg2"/>
                </a:solidFill>
                <a:latin typeface="Century Gothic" panose="020B0502020202020204" pitchFamily="34" charset="0"/>
              </a:rPr>
              <a:t>: Temporal relation classiﬁcation using deep syntactic features.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7D7B5-9342-204A-AC9F-295399A5C820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3253653-C8C6-7B46-9D25-AC305EC2F6D0}"/>
              </a:ext>
            </a:extLst>
          </p:cNvPr>
          <p:cNvSpPr/>
          <p:nvPr/>
        </p:nvSpPr>
        <p:spPr>
          <a:xfrm>
            <a:off x="5334000" y="771980"/>
            <a:ext cx="2017509" cy="533400"/>
          </a:xfrm>
          <a:prstGeom prst="roundRect">
            <a:avLst/>
          </a:prstGeom>
          <a:noFill/>
          <a:ln w="38100">
            <a:solidFill>
              <a:srgbClr val="C1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61570-BE78-1140-9E76-351BA9307B38}"/>
              </a:ext>
            </a:extLst>
          </p:cNvPr>
          <p:cNvSpPr txBox="1"/>
          <p:nvPr/>
        </p:nvSpPr>
        <p:spPr>
          <a:xfrm>
            <a:off x="4181370" y="253461"/>
            <a:ext cx="453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17A90"/>
                </a:solidFill>
                <a:latin typeface="Century Gothic" panose="020B0502020202020204" pitchFamily="34" charset="0"/>
              </a:rPr>
              <a:t>We know which event pairs are related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C6B81B-6894-A84D-88AF-6B1B55C8F4B8}"/>
              </a:ext>
            </a:extLst>
          </p:cNvPr>
          <p:cNvGrpSpPr/>
          <p:nvPr/>
        </p:nvGrpSpPr>
        <p:grpSpPr>
          <a:xfrm>
            <a:off x="7967921" y="647654"/>
            <a:ext cx="999609" cy="944075"/>
            <a:chOff x="2226911" y="1490958"/>
            <a:chExt cx="999609" cy="944075"/>
          </a:xfrm>
          <a:solidFill>
            <a:srgbClr val="C17A90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019B126-1106-8A4F-8C66-2B39DCB2FA56}"/>
                </a:ext>
              </a:extLst>
            </p:cNvPr>
            <p:cNvSpPr/>
            <p:nvPr/>
          </p:nvSpPr>
          <p:spPr>
            <a:xfrm>
              <a:off x="2634159" y="1490958"/>
              <a:ext cx="185113" cy="185113"/>
            </a:xfrm>
            <a:prstGeom prst="ellipse">
              <a:avLst/>
            </a:prstGeom>
            <a:grpFill/>
            <a:ln w="38100">
              <a:solidFill>
                <a:srgbClr val="C1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4E1A34-0BF3-4E42-87FE-DA5455E44981}"/>
                </a:ext>
              </a:extLst>
            </p:cNvPr>
            <p:cNvSpPr/>
            <p:nvPr/>
          </p:nvSpPr>
          <p:spPr>
            <a:xfrm>
              <a:off x="2226911" y="1787138"/>
              <a:ext cx="185113" cy="185113"/>
            </a:xfrm>
            <a:prstGeom prst="ellipse">
              <a:avLst/>
            </a:prstGeom>
            <a:grpFill/>
            <a:ln w="38100">
              <a:solidFill>
                <a:srgbClr val="C1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0D884F4-AEFB-B446-B98B-2229DD557753}"/>
                </a:ext>
              </a:extLst>
            </p:cNvPr>
            <p:cNvSpPr/>
            <p:nvPr/>
          </p:nvSpPr>
          <p:spPr>
            <a:xfrm>
              <a:off x="3041407" y="1787138"/>
              <a:ext cx="185113" cy="185113"/>
            </a:xfrm>
            <a:prstGeom prst="ellipse">
              <a:avLst/>
            </a:prstGeom>
            <a:grpFill/>
            <a:ln w="38100">
              <a:solidFill>
                <a:srgbClr val="C1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70843C1-1F53-364A-BF87-6ADBD11D8484}"/>
                </a:ext>
              </a:extLst>
            </p:cNvPr>
            <p:cNvSpPr/>
            <p:nvPr/>
          </p:nvSpPr>
          <p:spPr>
            <a:xfrm>
              <a:off x="2412024" y="2249920"/>
              <a:ext cx="185113" cy="185113"/>
            </a:xfrm>
            <a:prstGeom prst="ellipse">
              <a:avLst/>
            </a:prstGeom>
            <a:grpFill/>
            <a:ln w="38100">
              <a:solidFill>
                <a:srgbClr val="C1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3A717A-CA42-5A44-A491-49E32BF1FA0E}"/>
                </a:ext>
              </a:extLst>
            </p:cNvPr>
            <p:cNvSpPr/>
            <p:nvPr/>
          </p:nvSpPr>
          <p:spPr>
            <a:xfrm>
              <a:off x="2856294" y="2249920"/>
              <a:ext cx="185113" cy="185113"/>
            </a:xfrm>
            <a:prstGeom prst="ellipse">
              <a:avLst/>
            </a:prstGeom>
            <a:grpFill/>
            <a:ln w="38100">
              <a:solidFill>
                <a:srgbClr val="C1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8625842-45C8-C841-9BB0-B381DEB425C6}"/>
                </a:ext>
              </a:extLst>
            </p:cNvPr>
            <p:cNvCxnSpPr/>
            <p:nvPr/>
          </p:nvCxnSpPr>
          <p:spPr>
            <a:xfrm flipH="1">
              <a:off x="2384915" y="1648962"/>
              <a:ext cx="276353" cy="165286"/>
            </a:xfrm>
            <a:prstGeom prst="straightConnector1">
              <a:avLst/>
            </a:prstGeom>
            <a:grpFill/>
            <a:ln w="38100">
              <a:solidFill>
                <a:srgbClr val="C17A9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300EE3F-0D2C-674C-ADBD-4E66CE5ABC04}"/>
                </a:ext>
              </a:extLst>
            </p:cNvPr>
            <p:cNvCxnSpPr/>
            <p:nvPr/>
          </p:nvCxnSpPr>
          <p:spPr>
            <a:xfrm flipH="1">
              <a:off x="2504580" y="1676071"/>
              <a:ext cx="222135" cy="573850"/>
            </a:xfrm>
            <a:prstGeom prst="straightConnector1">
              <a:avLst/>
            </a:prstGeom>
            <a:grpFill/>
            <a:ln w="38100">
              <a:solidFill>
                <a:srgbClr val="C17A9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8947BB3-FAC2-3142-8075-C5ECC1A5EBA2}"/>
                </a:ext>
              </a:extLst>
            </p:cNvPr>
            <p:cNvCxnSpPr/>
            <p:nvPr/>
          </p:nvCxnSpPr>
          <p:spPr>
            <a:xfrm>
              <a:off x="2726715" y="1676071"/>
              <a:ext cx="222135" cy="573850"/>
            </a:xfrm>
            <a:prstGeom prst="straightConnector1">
              <a:avLst/>
            </a:prstGeom>
            <a:grpFill/>
            <a:ln w="38100">
              <a:solidFill>
                <a:srgbClr val="C17A9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5A75323-18F0-1049-87CF-9A20B5932C03}"/>
                </a:ext>
              </a:extLst>
            </p:cNvPr>
            <p:cNvCxnSpPr/>
            <p:nvPr/>
          </p:nvCxnSpPr>
          <p:spPr>
            <a:xfrm flipH="1">
              <a:off x="3014297" y="1972251"/>
              <a:ext cx="119665" cy="304778"/>
            </a:xfrm>
            <a:prstGeom prst="straightConnector1">
              <a:avLst/>
            </a:prstGeom>
            <a:grpFill/>
            <a:ln w="38100">
              <a:solidFill>
                <a:srgbClr val="C17A9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89ABDB9-0329-DB4C-9D81-13EA971CE210}"/>
                </a:ext>
              </a:extLst>
            </p:cNvPr>
            <p:cNvCxnSpPr/>
            <p:nvPr/>
          </p:nvCxnSpPr>
          <p:spPr>
            <a:xfrm>
              <a:off x="2412024" y="1879695"/>
              <a:ext cx="629383" cy="0"/>
            </a:xfrm>
            <a:prstGeom prst="straightConnector1">
              <a:avLst/>
            </a:prstGeom>
            <a:grpFill/>
            <a:ln w="38100">
              <a:solidFill>
                <a:srgbClr val="C17A9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5DF0F2D-FAE9-C743-8D46-C00BC314AD29}"/>
                </a:ext>
              </a:extLst>
            </p:cNvPr>
            <p:cNvCxnSpPr/>
            <p:nvPr/>
          </p:nvCxnSpPr>
          <p:spPr>
            <a:xfrm>
              <a:off x="2597136" y="2342477"/>
              <a:ext cx="259158" cy="0"/>
            </a:xfrm>
            <a:prstGeom prst="straightConnector1">
              <a:avLst/>
            </a:prstGeom>
            <a:grpFill/>
            <a:ln w="38100">
              <a:solidFill>
                <a:srgbClr val="C17A9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AE6305-B62A-044B-B32F-6CED7C5B7430}"/>
              </a:ext>
            </a:extLst>
          </p:cNvPr>
          <p:cNvSpPr txBox="1"/>
          <p:nvPr/>
        </p:nvSpPr>
        <p:spPr>
          <a:xfrm>
            <a:off x="4848698" y="281400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679807-881A-CE45-81FB-B1BE0C274DA0}"/>
              </a:ext>
            </a:extLst>
          </p:cNvPr>
          <p:cNvSpPr txBox="1"/>
          <p:nvPr/>
        </p:nvSpPr>
        <p:spPr>
          <a:xfrm>
            <a:off x="4848698" y="208007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39339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F09468E-0D7E-8D48-A283-328CB7BBC679}"/>
              </a:ext>
            </a:extLst>
          </p:cNvPr>
          <p:cNvGrpSpPr/>
          <p:nvPr/>
        </p:nvGrpSpPr>
        <p:grpSpPr>
          <a:xfrm>
            <a:off x="2674616" y="4897099"/>
            <a:ext cx="3022488" cy="600869"/>
            <a:chOff x="5341616" y="1757294"/>
            <a:chExt cx="3022488" cy="600869"/>
          </a:xfrm>
        </p:grpSpPr>
        <p:sp>
          <p:nvSpPr>
            <p:cNvPr id="23" name="Rectangle 22"/>
            <p:cNvSpPr/>
            <p:nvPr/>
          </p:nvSpPr>
          <p:spPr>
            <a:xfrm>
              <a:off x="5943600" y="1834943"/>
              <a:ext cx="24205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500M</a:t>
              </a:r>
              <a:r>
                <a:rPr lang="zh-CN" alt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CN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tweets</a:t>
              </a:r>
              <a:r>
                <a:rPr lang="zh-CN" alt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endPara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1616" y="1757294"/>
              <a:ext cx="555408" cy="55540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8FD18B-5B7F-8B40-8061-39DC34F5B5C8}"/>
              </a:ext>
            </a:extLst>
          </p:cNvPr>
          <p:cNvSpPr txBox="1"/>
          <p:nvPr/>
        </p:nvSpPr>
        <p:spPr>
          <a:xfrm>
            <a:off x="2789779" y="762000"/>
            <a:ext cx="3363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Century Gothic" panose="020B0502020202020204" pitchFamily="34" charset="0"/>
              </a:rPr>
              <a:t>Every single day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DD8F19-7A24-D045-AE41-EF54CEC49F99}"/>
              </a:ext>
            </a:extLst>
          </p:cNvPr>
          <p:cNvGrpSpPr/>
          <p:nvPr/>
        </p:nvGrpSpPr>
        <p:grpSpPr>
          <a:xfrm>
            <a:off x="2514600" y="3810000"/>
            <a:ext cx="3928008" cy="707886"/>
            <a:chOff x="5239904" y="2641007"/>
            <a:chExt cx="3398454" cy="7078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AC6C16-8480-8347-BEC5-05E3F46DD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052" t="13507" r="13747" b="14563"/>
            <a:stretch/>
          </p:blipFill>
          <p:spPr>
            <a:xfrm>
              <a:off x="5239904" y="2641007"/>
              <a:ext cx="740074" cy="70788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EC122D-63B4-604B-BE9F-F995DB47BC0B}"/>
                </a:ext>
              </a:extLst>
            </p:cNvPr>
            <p:cNvSpPr/>
            <p:nvPr/>
          </p:nvSpPr>
          <p:spPr>
            <a:xfrm>
              <a:off x="5943600" y="2794895"/>
              <a:ext cx="269475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2M </a:t>
              </a:r>
              <a:r>
                <a:rPr lang="en-US" altLang="zh-CN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blog posts</a:t>
              </a:r>
              <a:endPara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0BA430-754C-284D-9CD0-40CDF941B913}"/>
              </a:ext>
            </a:extLst>
          </p:cNvPr>
          <p:cNvGrpSpPr/>
          <p:nvPr/>
        </p:nvGrpSpPr>
        <p:grpSpPr>
          <a:xfrm>
            <a:off x="2613171" y="1821729"/>
            <a:ext cx="4231699" cy="671577"/>
            <a:chOff x="5280171" y="3708584"/>
            <a:chExt cx="4231699" cy="671577"/>
          </a:xfrm>
        </p:grpSpPr>
        <p:sp>
          <p:nvSpPr>
            <p:cNvPr id="21" name="Rectangle 20"/>
            <p:cNvSpPr/>
            <p:nvPr/>
          </p:nvSpPr>
          <p:spPr>
            <a:xfrm>
              <a:off x="5994947" y="3844317"/>
              <a:ext cx="35169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1200</a:t>
              </a:r>
              <a:r>
                <a:rPr lang="zh-CN" alt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CN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news stories</a:t>
              </a:r>
              <a:endPara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769A42-CCD8-7B43-B1E3-92BF09E9C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000" r="26000" b="9675"/>
            <a:stretch/>
          </p:blipFill>
          <p:spPr>
            <a:xfrm>
              <a:off x="5280171" y="3708584"/>
              <a:ext cx="693945" cy="67157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BF6A51-3286-FF48-9FF7-FAA269C94C48}"/>
              </a:ext>
            </a:extLst>
          </p:cNvPr>
          <p:cNvGrpSpPr/>
          <p:nvPr/>
        </p:nvGrpSpPr>
        <p:grpSpPr>
          <a:xfrm>
            <a:off x="2340816" y="2891668"/>
            <a:ext cx="4491515" cy="572045"/>
            <a:chOff x="2340816" y="2891668"/>
            <a:chExt cx="4491515" cy="5720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40A6A9-F798-8A40-B5F0-42533855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2340816" y="2897866"/>
              <a:ext cx="1077804" cy="5658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1FD881-B68F-EE46-A587-F754D7E84E1B}"/>
                </a:ext>
              </a:extLst>
            </p:cNvPr>
            <p:cNvSpPr/>
            <p:nvPr/>
          </p:nvSpPr>
          <p:spPr>
            <a:xfrm>
              <a:off x="3315408" y="2891668"/>
              <a:ext cx="35169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4000</a:t>
              </a:r>
              <a:r>
                <a:rPr lang="zh-CN" alt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CN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papers</a:t>
              </a:r>
              <a:endPara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40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623970943"/>
              </p:ext>
            </p:extLst>
          </p:nvPr>
        </p:nvGraphicFramePr>
        <p:xfrm>
          <a:off x="914400" y="990600"/>
          <a:ext cx="7761849" cy="5174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2133600" y="5715000"/>
            <a:ext cx="1219200" cy="304800"/>
          </a:xfrm>
          <a:prstGeom prst="roundRect">
            <a:avLst/>
          </a:prstGeom>
          <a:noFill/>
          <a:ln w="38100">
            <a:solidFill>
              <a:srgbClr val="F1CE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44778" y="2488977"/>
            <a:ext cx="214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Structure learning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+4%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7243" y="6185948"/>
            <a:ext cx="6832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[CAEVO] Chambers et al. TACL2014. Dense event ordering with a multi-pass architecture.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B2D94-5DA6-3545-94C8-73FE6B2CA42B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0D91BC-553B-9F48-8CAD-030C1B29359A}"/>
              </a:ext>
            </a:extLst>
          </p:cNvPr>
          <p:cNvSpPr txBox="1"/>
          <p:nvPr/>
        </p:nvSpPr>
        <p:spPr>
          <a:xfrm>
            <a:off x="1982296" y="2876371"/>
            <a:ext cx="2335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Local learning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&amp;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Global inference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442371-53D5-5248-AB4A-7C23C646DF54}"/>
              </a:ext>
            </a:extLst>
          </p:cNvPr>
          <p:cNvSpPr/>
          <p:nvPr/>
        </p:nvSpPr>
        <p:spPr>
          <a:xfrm>
            <a:off x="5018952" y="5736255"/>
            <a:ext cx="3165211" cy="30477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63E02BE-D0CB-FC4B-BBDB-7519CB9B9FEC}"/>
              </a:ext>
            </a:extLst>
          </p:cNvPr>
          <p:cNvSpPr/>
          <p:nvPr/>
        </p:nvSpPr>
        <p:spPr>
          <a:xfrm>
            <a:off x="5334000" y="1044036"/>
            <a:ext cx="1102418" cy="533400"/>
          </a:xfrm>
          <a:prstGeom prst="roundRect">
            <a:avLst/>
          </a:prstGeom>
          <a:noFill/>
          <a:ln w="38100">
            <a:solidFill>
              <a:srgbClr val="C1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47CC61-603D-584A-A509-595EADBFDA80}"/>
              </a:ext>
            </a:extLst>
          </p:cNvPr>
          <p:cNvSpPr txBox="1"/>
          <p:nvPr/>
        </p:nvSpPr>
        <p:spPr>
          <a:xfrm>
            <a:off x="5018951" y="215811"/>
            <a:ext cx="369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17A90"/>
                </a:solidFill>
                <a:latin typeface="Century Gothic" panose="020B0502020202020204" pitchFamily="34" charset="0"/>
              </a:rPr>
              <a:t>We don’t know which event pairs are related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7949C0-C825-8F44-8D4B-EF973D65C1E1}"/>
              </a:ext>
            </a:extLst>
          </p:cNvPr>
          <p:cNvGrpSpPr/>
          <p:nvPr/>
        </p:nvGrpSpPr>
        <p:grpSpPr>
          <a:xfrm>
            <a:off x="7967921" y="647654"/>
            <a:ext cx="999609" cy="944075"/>
            <a:chOff x="2226911" y="1490958"/>
            <a:chExt cx="999609" cy="944075"/>
          </a:xfrm>
          <a:solidFill>
            <a:srgbClr val="C17A90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0606C1-4A94-534E-B812-A63687A7D680}"/>
                </a:ext>
              </a:extLst>
            </p:cNvPr>
            <p:cNvSpPr/>
            <p:nvPr/>
          </p:nvSpPr>
          <p:spPr>
            <a:xfrm>
              <a:off x="2634159" y="1490958"/>
              <a:ext cx="185113" cy="185113"/>
            </a:xfrm>
            <a:prstGeom prst="ellipse">
              <a:avLst/>
            </a:prstGeom>
            <a:grpFill/>
            <a:ln w="38100">
              <a:solidFill>
                <a:srgbClr val="C1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5A7304A-EF60-B94A-B40D-A3B3D5A9BD9A}"/>
                </a:ext>
              </a:extLst>
            </p:cNvPr>
            <p:cNvSpPr/>
            <p:nvPr/>
          </p:nvSpPr>
          <p:spPr>
            <a:xfrm>
              <a:off x="2226911" y="1787138"/>
              <a:ext cx="185113" cy="185113"/>
            </a:xfrm>
            <a:prstGeom prst="ellipse">
              <a:avLst/>
            </a:prstGeom>
            <a:grpFill/>
            <a:ln w="38100">
              <a:solidFill>
                <a:srgbClr val="C1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785B17B-0330-744F-839F-1E5A85F4AC9E}"/>
                </a:ext>
              </a:extLst>
            </p:cNvPr>
            <p:cNvSpPr/>
            <p:nvPr/>
          </p:nvSpPr>
          <p:spPr>
            <a:xfrm>
              <a:off x="3041407" y="1787138"/>
              <a:ext cx="185113" cy="185113"/>
            </a:xfrm>
            <a:prstGeom prst="ellipse">
              <a:avLst/>
            </a:prstGeom>
            <a:grpFill/>
            <a:ln w="38100">
              <a:solidFill>
                <a:srgbClr val="C1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8949AF5-DC4F-CF45-8EB1-DF7E05A98AE9}"/>
                </a:ext>
              </a:extLst>
            </p:cNvPr>
            <p:cNvSpPr/>
            <p:nvPr/>
          </p:nvSpPr>
          <p:spPr>
            <a:xfrm>
              <a:off x="2412024" y="2249920"/>
              <a:ext cx="185113" cy="185113"/>
            </a:xfrm>
            <a:prstGeom prst="ellipse">
              <a:avLst/>
            </a:prstGeom>
            <a:grpFill/>
            <a:ln w="38100">
              <a:solidFill>
                <a:srgbClr val="C1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0CB6431-B572-F14D-A1B2-B4D8A5A372EF}"/>
                </a:ext>
              </a:extLst>
            </p:cNvPr>
            <p:cNvSpPr/>
            <p:nvPr/>
          </p:nvSpPr>
          <p:spPr>
            <a:xfrm>
              <a:off x="2856294" y="2249920"/>
              <a:ext cx="185113" cy="185113"/>
            </a:xfrm>
            <a:prstGeom prst="ellipse">
              <a:avLst/>
            </a:prstGeom>
            <a:grpFill/>
            <a:ln w="38100">
              <a:solidFill>
                <a:srgbClr val="C17A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32504A5-3939-FA42-9BE8-321EBC4268FB}"/>
              </a:ext>
            </a:extLst>
          </p:cNvPr>
          <p:cNvSpPr txBox="1"/>
          <p:nvPr/>
        </p:nvSpPr>
        <p:spPr>
          <a:xfrm>
            <a:off x="8303462" y="890458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17A9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3829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7" grpId="0"/>
      <p:bldP spid="20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22C95D-5972-134C-B56C-148F3C45A894}"/>
              </a:ext>
            </a:extLst>
          </p:cNvPr>
          <p:cNvSpPr txBox="1"/>
          <p:nvPr/>
        </p:nvSpPr>
        <p:spPr>
          <a:xfrm>
            <a:off x="228600" y="2493117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47D7E-E500-CD47-A35C-95027F29B79A}"/>
              </a:ext>
            </a:extLst>
          </p:cNvPr>
          <p:cNvSpPr txBox="1"/>
          <p:nvPr/>
        </p:nvSpPr>
        <p:spPr>
          <a:xfrm>
            <a:off x="-228600" y="4343400"/>
            <a:ext cx="918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[EMNLP’17] </a:t>
            </a:r>
            <a:r>
              <a:rPr lang="en-US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, Z. Feng, and D. Roth. A Structured Learning Approach to Temporal Relation Extraction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ACFE0-B225-C448-A3CC-A862D4CEDCB5}"/>
              </a:ext>
            </a:extLst>
          </p:cNvPr>
          <p:cNvCxnSpPr/>
          <p:nvPr/>
        </p:nvCxnSpPr>
        <p:spPr>
          <a:xfrm>
            <a:off x="762000" y="2493117"/>
            <a:ext cx="2590800" cy="0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1F0397-1BBB-EF4C-838D-EF49DEC002D7}"/>
              </a:ext>
            </a:extLst>
          </p:cNvPr>
          <p:cNvSpPr txBox="1"/>
          <p:nvPr/>
        </p:nvSpPr>
        <p:spPr>
          <a:xfrm>
            <a:off x="228600" y="1475447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32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Understanding time for events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3400AEF-85EA-7B4C-8D53-44B4E99936D7}"/>
              </a:ext>
            </a:extLst>
          </p:cNvPr>
          <p:cNvSpPr/>
          <p:nvPr/>
        </p:nvSpPr>
        <p:spPr>
          <a:xfrm>
            <a:off x="6500196" y="2758251"/>
            <a:ext cx="698903" cy="659934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B5E4C5-CCD7-EA44-915F-7E2918615642}"/>
              </a:ext>
            </a:extLst>
          </p:cNvPr>
          <p:cNvSpPr/>
          <p:nvPr/>
        </p:nvSpPr>
        <p:spPr>
          <a:xfrm>
            <a:off x="7199099" y="2758250"/>
            <a:ext cx="693202" cy="657848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DF6EFEB-F338-0C41-A3F8-D29E7EEE2CE2}"/>
              </a:ext>
            </a:extLst>
          </p:cNvPr>
          <p:cNvSpPr/>
          <p:nvPr/>
        </p:nvSpPr>
        <p:spPr>
          <a:xfrm>
            <a:off x="6968357" y="3416098"/>
            <a:ext cx="461483" cy="557660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A6647F9-1E57-3B41-9C07-019C1EAA9D36}"/>
              </a:ext>
            </a:extLst>
          </p:cNvPr>
          <p:cNvSpPr/>
          <p:nvPr/>
        </p:nvSpPr>
        <p:spPr>
          <a:xfrm>
            <a:off x="6498167" y="2060222"/>
            <a:ext cx="1396058" cy="878580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E9112B1-EC4A-854D-B296-C8D381E90E59}"/>
              </a:ext>
            </a:extLst>
          </p:cNvPr>
          <p:cNvSpPr/>
          <p:nvPr/>
        </p:nvSpPr>
        <p:spPr>
          <a:xfrm>
            <a:off x="7199099" y="2796346"/>
            <a:ext cx="1165316" cy="1357962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1952D22-282C-4147-A2C7-BABEC250DF29}"/>
              </a:ext>
            </a:extLst>
          </p:cNvPr>
          <p:cNvSpPr/>
          <p:nvPr/>
        </p:nvSpPr>
        <p:spPr>
          <a:xfrm>
            <a:off x="6033782" y="2798432"/>
            <a:ext cx="1165317" cy="1355876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E4B3FD1-5ED1-0146-9026-FE8CD53EC451}"/>
              </a:ext>
            </a:extLst>
          </p:cNvPr>
          <p:cNvSpPr/>
          <p:nvPr/>
        </p:nvSpPr>
        <p:spPr>
          <a:xfrm>
            <a:off x="6970281" y="2938802"/>
            <a:ext cx="457530" cy="517478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165CA682-DBBA-274A-BF6C-67F04CA82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7023646" y="2280954"/>
            <a:ext cx="345100" cy="264119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2F9A737E-BC3D-FF46-960C-1D934C487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6475458" y="3608299"/>
            <a:ext cx="468738" cy="333325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585AE5B7-75E4-D047-8018-E186DB0EE9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7556225" y="3699726"/>
            <a:ext cx="290278" cy="24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95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7A71-24D0-FD41-87CD-4974D047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Relation extraction: general vs temporal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90E0-7C60-F247-B662-3A28792CA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Conceptually</a:t>
            </a:r>
            <a:r>
              <a:rPr lang="en-US" dirty="0"/>
              <a:t>, general relation extraction is of course harder, because “temporal” is only a subset of it.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However</a:t>
            </a:r>
            <a:r>
              <a:rPr lang="en-US" dirty="0"/>
              <a:t>, existing works are limited to relations like place of birth, residence, or headquarter, marriage, and employment.</a:t>
            </a:r>
          </a:p>
          <a:p>
            <a:pPr lvl="1"/>
            <a:r>
              <a:rPr lang="en-US" dirty="0"/>
              <a:t>do not require structural consideration in a situation (i.e., they are at the sentence-level)</a:t>
            </a:r>
          </a:p>
          <a:p>
            <a:pPr lvl="1"/>
            <a:r>
              <a:rPr lang="en-US" dirty="0"/>
              <a:t>clearly defined by the context in a sentence</a:t>
            </a:r>
          </a:p>
        </p:txBody>
      </p:sp>
    </p:spTree>
    <p:extLst>
      <p:ext uri="{BB962C8B-B14F-4D97-AF65-F5344CB8AC3E}">
        <p14:creationId xmlns:p14="http://schemas.microsoft.com/office/powerpoint/2010/main" val="30911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22C95D-5972-134C-B56C-148F3C45A894}"/>
              </a:ext>
            </a:extLst>
          </p:cNvPr>
          <p:cNvSpPr txBox="1"/>
          <p:nvPr/>
        </p:nvSpPr>
        <p:spPr>
          <a:xfrm>
            <a:off x="228600" y="2493117"/>
            <a:ext cx="853440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47D7E-E500-CD47-A35C-95027F29B79A}"/>
              </a:ext>
            </a:extLst>
          </p:cNvPr>
          <p:cNvSpPr txBox="1"/>
          <p:nvPr/>
        </p:nvSpPr>
        <p:spPr>
          <a:xfrm>
            <a:off x="-228600" y="4343400"/>
            <a:ext cx="918686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[EMNLP’17] </a:t>
            </a:r>
            <a:r>
              <a:rPr lang="en-US" u="sng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Z. Feng, and D. Roth. A Structured Learning Approach to Temporal Relation Extraction</a:t>
            </a:r>
          </a:p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[NAACL’18] </a:t>
            </a:r>
            <a:r>
              <a:rPr lang="en-US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, H. Wu, H. Peng, and D. Roth. Improving Temporal Relation Extraction with a Globally Acquired Statistical Resource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ACFE0-B225-C448-A3CC-A862D4CEDCB5}"/>
              </a:ext>
            </a:extLst>
          </p:cNvPr>
          <p:cNvCxnSpPr/>
          <p:nvPr/>
        </p:nvCxnSpPr>
        <p:spPr>
          <a:xfrm>
            <a:off x="762000" y="2493117"/>
            <a:ext cx="2590800" cy="0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1F0397-1BBB-EF4C-838D-EF49DEC002D7}"/>
              </a:ext>
            </a:extLst>
          </p:cNvPr>
          <p:cNvSpPr txBox="1"/>
          <p:nvPr/>
        </p:nvSpPr>
        <p:spPr>
          <a:xfrm>
            <a:off x="228600" y="1475447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32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Understanding time for events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37704AE-40D6-5B41-93A5-0619AD29734D}"/>
              </a:ext>
            </a:extLst>
          </p:cNvPr>
          <p:cNvSpPr/>
          <p:nvPr/>
        </p:nvSpPr>
        <p:spPr>
          <a:xfrm>
            <a:off x="6500196" y="2758251"/>
            <a:ext cx="698903" cy="659934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67656835-B3B1-0140-8366-F388DE9AC7DE}"/>
              </a:ext>
            </a:extLst>
          </p:cNvPr>
          <p:cNvSpPr/>
          <p:nvPr/>
        </p:nvSpPr>
        <p:spPr>
          <a:xfrm>
            <a:off x="7199099" y="2758250"/>
            <a:ext cx="693202" cy="657848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DBB7266B-EAB7-C647-9721-E2CEA856426A}"/>
              </a:ext>
            </a:extLst>
          </p:cNvPr>
          <p:cNvSpPr/>
          <p:nvPr/>
        </p:nvSpPr>
        <p:spPr>
          <a:xfrm>
            <a:off x="6968357" y="3416098"/>
            <a:ext cx="461483" cy="557660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2A1C4BA-E7EE-AF4C-B12C-B7BDA3B98276}"/>
              </a:ext>
            </a:extLst>
          </p:cNvPr>
          <p:cNvSpPr/>
          <p:nvPr/>
        </p:nvSpPr>
        <p:spPr>
          <a:xfrm>
            <a:off x="6498167" y="2060222"/>
            <a:ext cx="1396058" cy="878580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0C968C7-2328-774C-9161-CAE68F4D7E4C}"/>
              </a:ext>
            </a:extLst>
          </p:cNvPr>
          <p:cNvSpPr/>
          <p:nvPr/>
        </p:nvSpPr>
        <p:spPr>
          <a:xfrm>
            <a:off x="7199099" y="2796346"/>
            <a:ext cx="1165316" cy="1357962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5D85D7CC-A2D1-1F4B-B090-CA149D2B57BE}"/>
              </a:ext>
            </a:extLst>
          </p:cNvPr>
          <p:cNvSpPr/>
          <p:nvPr/>
        </p:nvSpPr>
        <p:spPr>
          <a:xfrm>
            <a:off x="6033782" y="2798432"/>
            <a:ext cx="1165317" cy="1355876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FA8C2487-C668-E44C-ADFE-D14AACBBFE14}"/>
              </a:ext>
            </a:extLst>
          </p:cNvPr>
          <p:cNvSpPr/>
          <p:nvPr/>
        </p:nvSpPr>
        <p:spPr>
          <a:xfrm>
            <a:off x="6970281" y="2938802"/>
            <a:ext cx="457530" cy="517478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5DEBAE03-1406-3D4D-9456-439219582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6475458" y="3608299"/>
            <a:ext cx="468738" cy="333325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29476940-6C69-1C4D-A06E-F13342864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7556225" y="3699726"/>
            <a:ext cx="290278" cy="241898"/>
          </a:xfrm>
          <a:prstGeom prst="rect">
            <a:avLst/>
          </a:prstGeom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6EB66274-7F58-6C4F-A635-1034AE91BC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7023646" y="2280954"/>
            <a:ext cx="345100" cy="2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23C841-9656-A049-87FE-07FF02F8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10 people have (</a:t>
            </a:r>
            <a:r>
              <a:rPr lang="en-US" b="1" dirty="0"/>
              <a:t>event1: </a:t>
            </a:r>
            <a:r>
              <a:rPr lang="en-US" b="1" dirty="0">
                <a:solidFill>
                  <a:schemeClr val="tx1"/>
                </a:solidFill>
              </a:rPr>
              <a:t>died</a:t>
            </a:r>
            <a:r>
              <a:rPr lang="en-US" dirty="0"/>
              <a:t>), police said. A car (</a:t>
            </a:r>
            <a:r>
              <a:rPr lang="en-US" b="1" dirty="0"/>
              <a:t>event2</a:t>
            </a:r>
            <a:r>
              <a:rPr lang="en-US" dirty="0"/>
              <a:t>: </a:t>
            </a:r>
            <a:r>
              <a:rPr lang="en-US" b="1" dirty="0">
                <a:solidFill>
                  <a:schemeClr val="tx1"/>
                </a:solidFill>
              </a:rPr>
              <a:t>exploded</a:t>
            </a:r>
            <a:r>
              <a:rPr lang="en-US" dirty="0"/>
              <a:t>) on Friday in a group of men in north Pakistan.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1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23C841-9656-A049-87FE-07FF02F8D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More than 10 people have (</a:t>
            </a:r>
            <a:r>
              <a:rPr lang="en-US" b="1" dirty="0">
                <a:solidFill>
                  <a:schemeClr val="bg2"/>
                </a:solidFill>
              </a:rPr>
              <a:t>event1: died</a:t>
            </a:r>
            <a:r>
              <a:rPr lang="en-US" dirty="0">
                <a:solidFill>
                  <a:schemeClr val="bg2"/>
                </a:solidFill>
              </a:rPr>
              <a:t>), police said. A car (</a:t>
            </a:r>
            <a:r>
              <a:rPr lang="en-US" b="1" dirty="0">
                <a:solidFill>
                  <a:schemeClr val="bg2"/>
                </a:solidFill>
              </a:rPr>
              <a:t>event2</a:t>
            </a:r>
            <a:r>
              <a:rPr lang="en-US" dirty="0">
                <a:solidFill>
                  <a:schemeClr val="bg2"/>
                </a:solidFill>
              </a:rPr>
              <a:t>: </a:t>
            </a:r>
            <a:r>
              <a:rPr lang="en-US" b="1" dirty="0">
                <a:solidFill>
                  <a:schemeClr val="bg2"/>
                </a:solidFill>
              </a:rPr>
              <a:t>exploded</a:t>
            </a:r>
            <a:r>
              <a:rPr lang="en-US" dirty="0">
                <a:solidFill>
                  <a:schemeClr val="bg2"/>
                </a:solidFill>
              </a:rPr>
              <a:t>) on Friday in a group of men in north Pakistan.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events are …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 missing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More than 10 people have (</a:t>
            </a:r>
            <a:r>
              <a:rPr lang="en-US" b="1" dirty="0"/>
              <a:t>event1: </a:t>
            </a:r>
            <a:r>
              <a:rPr lang="en-US" b="1" dirty="0">
                <a:solidFill>
                  <a:schemeClr val="tx1"/>
                </a:solidFill>
              </a:rPr>
              <a:t>died</a:t>
            </a:r>
            <a:r>
              <a:rPr lang="en-US" dirty="0"/>
              <a:t>), police said. A car (</a:t>
            </a:r>
            <a:r>
              <a:rPr lang="en-US" b="1" dirty="0"/>
              <a:t>event2</a:t>
            </a:r>
            <a:r>
              <a:rPr lang="en-US" dirty="0"/>
              <a:t>: </a:t>
            </a:r>
            <a:r>
              <a:rPr lang="en-US" b="1" dirty="0">
                <a:solidFill>
                  <a:schemeClr val="tx1"/>
                </a:solidFill>
              </a:rPr>
              <a:t>exploded</a:t>
            </a:r>
            <a:r>
              <a:rPr lang="en-US" dirty="0"/>
              <a:t>) on Friday in a group of men.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turns out to be </a:t>
            </a:r>
            <a:r>
              <a:rPr lang="en-US" b="1" u="sng" dirty="0"/>
              <a:t>difficult</a:t>
            </a:r>
            <a:r>
              <a:rPr lang="en-US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7CA05-0F8A-F244-AF4A-3319047CC3CA}"/>
              </a:ext>
            </a:extLst>
          </p:cNvPr>
          <p:cNvSpPr txBox="1"/>
          <p:nvPr/>
        </p:nvSpPr>
        <p:spPr>
          <a:xfrm>
            <a:off x="-205107" y="6519446"/>
            <a:ext cx="5462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 acquisition</a:t>
            </a:r>
          </a:p>
        </p:txBody>
      </p:sp>
    </p:spTree>
    <p:extLst>
      <p:ext uri="{BB962C8B-B14F-4D97-AF65-F5344CB8AC3E}">
        <p14:creationId xmlns:p14="http://schemas.microsoft.com/office/powerpoint/2010/main" val="307108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events are …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 present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More than 10 people have (</a:t>
            </a:r>
            <a:r>
              <a:rPr lang="en-US" b="1" dirty="0"/>
              <a:t>event1: died</a:t>
            </a:r>
            <a:r>
              <a:rPr lang="en-US" dirty="0"/>
              <a:t>), police said. A car (</a:t>
            </a:r>
            <a:r>
              <a:rPr lang="en-US" b="1" dirty="0"/>
              <a:t>event2</a:t>
            </a:r>
            <a:r>
              <a:rPr lang="en-US" dirty="0"/>
              <a:t>: </a:t>
            </a:r>
            <a:r>
              <a:rPr lang="en-US" b="1" dirty="0"/>
              <a:t>exploded</a:t>
            </a:r>
            <a:r>
              <a:rPr lang="en-US" dirty="0"/>
              <a:t>) on Friday in a group of men.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turns out to be </a:t>
            </a:r>
            <a:r>
              <a:rPr lang="en-US" b="1" u="sng" dirty="0"/>
              <a:t>easy</a:t>
            </a:r>
            <a:r>
              <a:rPr lang="en-US" dirty="0"/>
              <a:t> because humans have the </a:t>
            </a:r>
            <a:r>
              <a:rPr lang="en-US" b="1" u="sng" dirty="0"/>
              <a:t>common sense</a:t>
            </a:r>
            <a:r>
              <a:rPr lang="en-US" b="1" dirty="0"/>
              <a:t> </a:t>
            </a:r>
            <a:r>
              <a:rPr lang="en-US" dirty="0"/>
              <a:t>of which event “usually” happens before another.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would like to acquire this common sense.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EE82A-7D98-5F40-A1A8-4F5E5F1FBDB5}"/>
              </a:ext>
            </a:extLst>
          </p:cNvPr>
          <p:cNvSpPr txBox="1"/>
          <p:nvPr/>
        </p:nvSpPr>
        <p:spPr>
          <a:xfrm>
            <a:off x="-205107" y="6519446"/>
            <a:ext cx="5462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 acquisition</a:t>
            </a:r>
          </a:p>
        </p:txBody>
      </p:sp>
    </p:spTree>
    <p:extLst>
      <p:ext uri="{BB962C8B-B14F-4D97-AF65-F5344CB8AC3E}">
        <p14:creationId xmlns:p14="http://schemas.microsoft.com/office/powerpoint/2010/main" val="85717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TemProb</a:t>
            </a:r>
            <a:r>
              <a:rPr lang="en-US" sz="2400" dirty="0"/>
              <a:t> [NAACL’18]:</a:t>
            </a:r>
            <a:br>
              <a:rPr lang="en-US" sz="2400" dirty="0"/>
            </a:br>
            <a:r>
              <a:rPr lang="en-US" sz="2400" b="1" dirty="0"/>
              <a:t>Tem</a:t>
            </a:r>
            <a:r>
              <a:rPr lang="en-US" sz="2400" dirty="0"/>
              <a:t>poral Relation </a:t>
            </a:r>
            <a:r>
              <a:rPr lang="en-US" sz="2400" b="1" dirty="0"/>
              <a:t>Prob</a:t>
            </a:r>
            <a:r>
              <a:rPr lang="en-US" sz="2400" dirty="0"/>
              <a:t>abilistic Knowledge 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mimic human’s reading experience</a:t>
            </a:r>
          </a:p>
          <a:p>
            <a:r>
              <a:rPr lang="en-US" dirty="0"/>
              <a:t>New York Times 1987-2007, #Articles~1M</a:t>
            </a:r>
          </a:p>
          <a:p>
            <a:r>
              <a:rPr lang="en-US" dirty="0"/>
              <a:t>Ran our system on top of it (via AWS)</a:t>
            </a:r>
          </a:p>
          <a:p>
            <a:r>
              <a:rPr lang="en-US" dirty="0">
                <a:sym typeface="Wingdings" pitchFamily="2" charset="2"/>
              </a:rPr>
              <a:t>80M temporal relations</a:t>
            </a:r>
          </a:p>
          <a:p>
            <a:r>
              <a:rPr lang="en-US" dirty="0"/>
              <a:t>Simply by counting, we get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78FF00-D755-4A8F-936C-5605ADF61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511650"/>
              </p:ext>
            </p:extLst>
          </p:nvPr>
        </p:nvGraphicFramePr>
        <p:xfrm>
          <a:off x="1176336" y="3835400"/>
          <a:ext cx="6791328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832">
                  <a:extLst>
                    <a:ext uri="{9D8B030D-6E8A-4147-A177-3AD203B41FA5}">
                      <a16:colId xmlns:a16="http://schemas.microsoft.com/office/drawing/2014/main" val="2761333320"/>
                    </a:ext>
                  </a:extLst>
                </a:gridCol>
                <a:gridCol w="1697832">
                  <a:extLst>
                    <a:ext uri="{9D8B030D-6E8A-4147-A177-3AD203B41FA5}">
                      <a16:colId xmlns:a16="http://schemas.microsoft.com/office/drawing/2014/main" val="4032749486"/>
                    </a:ext>
                  </a:extLst>
                </a:gridCol>
                <a:gridCol w="1697832">
                  <a:extLst>
                    <a:ext uri="{9D8B030D-6E8A-4147-A177-3AD203B41FA5}">
                      <a16:colId xmlns:a16="http://schemas.microsoft.com/office/drawing/2014/main" val="1662114478"/>
                    </a:ext>
                  </a:extLst>
                </a:gridCol>
                <a:gridCol w="1697832">
                  <a:extLst>
                    <a:ext uri="{9D8B030D-6E8A-4147-A177-3AD203B41FA5}">
                      <a16:colId xmlns:a16="http://schemas.microsoft.com/office/drawing/2014/main" val="11804517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Example pairs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411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Time Before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4118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Time After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453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Text Before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Text After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4118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Ask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Help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86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09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Attend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Schedule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82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957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Accept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Propose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77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77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Explode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83</a:t>
                      </a:r>
                      <a:endParaRPr lang="en-US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9302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E5A1BDB-2DBC-9D49-80A8-4313B74337BD}"/>
              </a:ext>
            </a:extLst>
          </p:cNvPr>
          <p:cNvSpPr txBox="1"/>
          <p:nvPr/>
        </p:nvSpPr>
        <p:spPr>
          <a:xfrm>
            <a:off x="-205107" y="6519446"/>
            <a:ext cx="5462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 acquisition</a:t>
            </a:r>
          </a:p>
        </p:txBody>
      </p:sp>
    </p:spTree>
    <p:extLst>
      <p:ext uri="{BB962C8B-B14F-4D97-AF65-F5344CB8AC3E}">
        <p14:creationId xmlns:p14="http://schemas.microsoft.com/office/powerpoint/2010/main" val="367223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56372E4-154A-426F-984B-E68843429810}"/>
              </a:ext>
            </a:extLst>
          </p:cNvPr>
          <p:cNvGrpSpPr/>
          <p:nvPr/>
        </p:nvGrpSpPr>
        <p:grpSpPr>
          <a:xfrm>
            <a:off x="-68580" y="1538142"/>
            <a:ext cx="4648154" cy="2097089"/>
            <a:chOff x="2990850" y="567266"/>
            <a:chExt cx="6257926" cy="5418667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A0AEE44E-D9FC-45DF-A88D-ACDA646808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01165932"/>
                </p:ext>
              </p:extLst>
            </p:nvPr>
          </p:nvGraphicFramePr>
          <p:xfrm>
            <a:off x="6143626" y="567266"/>
            <a:ext cx="3105150" cy="53161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6" name="Chart 35" title="‰">
              <a:extLst>
                <a:ext uri="{FF2B5EF4-FFF2-40B4-BE49-F238E27FC236}">
                  <a16:creationId xmlns:a16="http://schemas.microsoft.com/office/drawing/2014/main" id="{401D81E2-6BFB-4D12-86A1-BECC96D7266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26354333"/>
                </p:ext>
              </p:extLst>
            </p:nvPr>
          </p:nvGraphicFramePr>
          <p:xfrm>
            <a:off x="2990850" y="567266"/>
            <a:ext cx="310515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Event distributions from </a:t>
            </a:r>
            <a:r>
              <a:rPr lang="en-US" sz="3600" dirty="0" err="1">
                <a:latin typeface="Century Gothic" charset="0"/>
                <a:ea typeface="Century Gothic" charset="0"/>
                <a:cs typeface="Century Gothic" charset="0"/>
              </a:rPr>
              <a:t>TemProb</a:t>
            </a:r>
            <a:endParaRPr lang="en-US" sz="3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DBE023-6F6D-4A6A-AD2E-1F4DD648E333}"/>
              </a:ext>
            </a:extLst>
          </p:cNvPr>
          <p:cNvGrpSpPr/>
          <p:nvPr/>
        </p:nvGrpSpPr>
        <p:grpSpPr>
          <a:xfrm>
            <a:off x="4439125" y="1525035"/>
            <a:ext cx="4648154" cy="2123303"/>
            <a:chOff x="2990850" y="567264"/>
            <a:chExt cx="6257926" cy="5486400"/>
          </a:xfrm>
        </p:grpSpPr>
        <p:graphicFrame>
          <p:nvGraphicFramePr>
            <p:cNvPr id="38" name="Chart 37">
              <a:extLst>
                <a:ext uri="{FF2B5EF4-FFF2-40B4-BE49-F238E27FC236}">
                  <a16:creationId xmlns:a16="http://schemas.microsoft.com/office/drawing/2014/main" id="{8E55CE37-515A-4AF3-908E-A9A686DCC6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33280503"/>
                </p:ext>
              </p:extLst>
            </p:nvPr>
          </p:nvGraphicFramePr>
          <p:xfrm>
            <a:off x="6143626" y="567264"/>
            <a:ext cx="3105150" cy="5486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39" name="Chart 38" title="‰">
              <a:extLst>
                <a:ext uri="{FF2B5EF4-FFF2-40B4-BE49-F238E27FC236}">
                  <a16:creationId xmlns:a16="http://schemas.microsoft.com/office/drawing/2014/main" id="{F3F024C7-EFC7-45B1-A25B-4B19640666A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8257219"/>
                </p:ext>
              </p:extLst>
            </p:nvPr>
          </p:nvGraphicFramePr>
          <p:xfrm>
            <a:off x="2990850" y="567266"/>
            <a:ext cx="3105150" cy="54186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6372E4-154A-426F-984B-E68843429810}"/>
              </a:ext>
            </a:extLst>
          </p:cNvPr>
          <p:cNvGrpSpPr/>
          <p:nvPr/>
        </p:nvGrpSpPr>
        <p:grpSpPr>
          <a:xfrm>
            <a:off x="-83298" y="3592604"/>
            <a:ext cx="4648154" cy="2210336"/>
            <a:chOff x="2990850" y="567266"/>
            <a:chExt cx="6257926" cy="5711284"/>
          </a:xfrm>
        </p:grpSpPr>
        <p:graphicFrame>
          <p:nvGraphicFramePr>
            <p:cNvPr id="41" name="Chart 40">
              <a:extLst>
                <a:ext uri="{FF2B5EF4-FFF2-40B4-BE49-F238E27FC236}">
                  <a16:creationId xmlns:a16="http://schemas.microsoft.com/office/drawing/2014/main" id="{A0AEE44E-D9FC-45DF-A88D-ACDA646808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73944885"/>
                </p:ext>
              </p:extLst>
            </p:nvPr>
          </p:nvGraphicFramePr>
          <p:xfrm>
            <a:off x="6143626" y="567266"/>
            <a:ext cx="3105150" cy="57112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42" name="Chart 41" title="‰">
              <a:extLst>
                <a:ext uri="{FF2B5EF4-FFF2-40B4-BE49-F238E27FC236}">
                  <a16:creationId xmlns:a16="http://schemas.microsoft.com/office/drawing/2014/main" id="{401D81E2-6BFB-4D12-86A1-BECC96D7266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54020980"/>
                </p:ext>
              </p:extLst>
            </p:nvPr>
          </p:nvGraphicFramePr>
          <p:xfrm>
            <a:off x="2990850" y="567266"/>
            <a:ext cx="310515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56372E4-154A-426F-984B-E68843429810}"/>
              </a:ext>
            </a:extLst>
          </p:cNvPr>
          <p:cNvGrpSpPr/>
          <p:nvPr/>
        </p:nvGrpSpPr>
        <p:grpSpPr>
          <a:xfrm>
            <a:off x="4267200" y="3618817"/>
            <a:ext cx="4876800" cy="2210336"/>
            <a:chOff x="2990850" y="567266"/>
            <a:chExt cx="6257926" cy="5711284"/>
          </a:xfrm>
        </p:grpSpPr>
        <p:graphicFrame>
          <p:nvGraphicFramePr>
            <p:cNvPr id="44" name="Chart 43">
              <a:extLst>
                <a:ext uri="{FF2B5EF4-FFF2-40B4-BE49-F238E27FC236}">
                  <a16:creationId xmlns:a16="http://schemas.microsoft.com/office/drawing/2014/main" id="{A0AEE44E-D9FC-45DF-A88D-ACDA646808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19410826"/>
                </p:ext>
              </p:extLst>
            </p:nvPr>
          </p:nvGraphicFramePr>
          <p:xfrm>
            <a:off x="6143626" y="567266"/>
            <a:ext cx="3105150" cy="57112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45" name="Chart 44" title="‰">
              <a:extLst>
                <a:ext uri="{FF2B5EF4-FFF2-40B4-BE49-F238E27FC236}">
                  <a16:creationId xmlns:a16="http://schemas.microsoft.com/office/drawing/2014/main" id="{401D81E2-6BFB-4D12-86A1-BECC96D7266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1061018"/>
                </p:ext>
              </p:extLst>
            </p:nvPr>
          </p:nvGraphicFramePr>
          <p:xfrm>
            <a:off x="2990850" y="567266"/>
            <a:ext cx="310515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384ACD-E7AC-9645-A90C-998D44EEC4A1}"/>
              </a:ext>
            </a:extLst>
          </p:cNvPr>
          <p:cNvSpPr txBox="1"/>
          <p:nvPr/>
        </p:nvSpPr>
        <p:spPr>
          <a:xfrm>
            <a:off x="-205107" y="6519446"/>
            <a:ext cx="5462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 acquisition</a:t>
            </a:r>
          </a:p>
        </p:txBody>
      </p:sp>
    </p:spTree>
    <p:extLst>
      <p:ext uri="{BB962C8B-B14F-4D97-AF65-F5344CB8AC3E}">
        <p14:creationId xmlns:p14="http://schemas.microsoft.com/office/powerpoint/2010/main" val="15658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CA0BFD39-AE71-D547-8E23-0D7740D83C60}"/>
              </a:ext>
            </a:extLst>
          </p:cNvPr>
          <p:cNvSpPr txBox="1"/>
          <p:nvPr/>
        </p:nvSpPr>
        <p:spPr>
          <a:xfrm>
            <a:off x="0" y="57799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Big text, big opportunities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B70CB1E-9193-434A-A851-E74830B5EEC9}"/>
              </a:ext>
            </a:extLst>
          </p:cNvPr>
          <p:cNvSpPr/>
          <p:nvPr/>
        </p:nvSpPr>
        <p:spPr>
          <a:xfrm>
            <a:off x="5230102" y="1347560"/>
            <a:ext cx="3114661" cy="3114661"/>
          </a:xfrm>
          <a:prstGeom prst="ellipse">
            <a:avLst/>
          </a:prstGeom>
          <a:solidFill>
            <a:srgbClr val="7691CD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08079B-9B35-214B-874E-CC9D218C4D1C}"/>
              </a:ext>
            </a:extLst>
          </p:cNvPr>
          <p:cNvGrpSpPr/>
          <p:nvPr/>
        </p:nvGrpSpPr>
        <p:grpSpPr>
          <a:xfrm>
            <a:off x="5230102" y="1347560"/>
            <a:ext cx="3114661" cy="3114661"/>
            <a:chOff x="5273040" y="1524000"/>
            <a:chExt cx="3657600" cy="3657600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569DDDB2-9A8A-D64D-A589-7600334D277B}"/>
                </a:ext>
              </a:extLst>
            </p:cNvPr>
            <p:cNvSpPr/>
            <p:nvPr/>
          </p:nvSpPr>
          <p:spPr>
            <a:xfrm>
              <a:off x="5273040" y="1524000"/>
              <a:ext cx="3657600" cy="3657600"/>
            </a:xfrm>
            <a:prstGeom prst="arc">
              <a:avLst>
                <a:gd name="adj1" fmla="val 16200000"/>
                <a:gd name="adj2" fmla="val 11773345"/>
              </a:avLst>
            </a:prstGeom>
            <a:solidFill>
              <a:srgbClr val="D9ADBA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0B4507B-8546-EF44-B87F-9A47BAF06DE4}"/>
                </a:ext>
              </a:extLst>
            </p:cNvPr>
            <p:cNvSpPr/>
            <p:nvPr/>
          </p:nvSpPr>
          <p:spPr>
            <a:xfrm>
              <a:off x="5273040" y="1524000"/>
              <a:ext cx="3657600" cy="3657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Arc 21">
            <a:extLst>
              <a:ext uri="{FF2B5EF4-FFF2-40B4-BE49-F238E27FC236}">
                <a16:creationId xmlns:a16="http://schemas.microsoft.com/office/drawing/2014/main" id="{0043A662-5D1A-5D4E-9408-DE1597058612}"/>
              </a:ext>
            </a:extLst>
          </p:cNvPr>
          <p:cNvSpPr/>
          <p:nvPr/>
        </p:nvSpPr>
        <p:spPr>
          <a:xfrm>
            <a:off x="5230102" y="1347560"/>
            <a:ext cx="3114661" cy="3114661"/>
          </a:xfrm>
          <a:prstGeom prst="arc">
            <a:avLst>
              <a:gd name="adj1" fmla="val 11795820"/>
              <a:gd name="adj2" fmla="val 16199135"/>
            </a:avLst>
          </a:prstGeom>
          <a:solidFill>
            <a:srgbClr val="B4C3E4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3479C6-6E6A-764F-84CB-4C7226DAE116}"/>
              </a:ext>
            </a:extLst>
          </p:cNvPr>
          <p:cNvSpPr txBox="1"/>
          <p:nvPr/>
        </p:nvSpPr>
        <p:spPr>
          <a:xfrm>
            <a:off x="5141824" y="1837236"/>
            <a:ext cx="2211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Big Data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AC6D86-7CEE-534D-ACE0-FA22D0B8FA49}"/>
              </a:ext>
            </a:extLst>
          </p:cNvPr>
          <p:cNvSpPr/>
          <p:nvPr/>
        </p:nvSpPr>
        <p:spPr>
          <a:xfrm>
            <a:off x="6296933" y="3540659"/>
            <a:ext cx="1576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Big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C1D3D-28EC-4142-8D9B-AEE3589A8CA3}"/>
              </a:ext>
            </a:extLst>
          </p:cNvPr>
          <p:cNvSpPr txBox="1"/>
          <p:nvPr/>
        </p:nvSpPr>
        <p:spPr>
          <a:xfrm>
            <a:off x="4226859" y="5007946"/>
            <a:ext cx="4903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&gt;80% of the world’s data unstructured text</a:t>
            </a:r>
          </a:p>
          <a:p>
            <a:pPr algn="r"/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[by breakthrough analysis]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774C2C-5707-A94F-8FCF-4F8DDC7C7DF0}"/>
              </a:ext>
            </a:extLst>
          </p:cNvPr>
          <p:cNvGrpSpPr/>
          <p:nvPr/>
        </p:nvGrpSpPr>
        <p:grpSpPr>
          <a:xfrm>
            <a:off x="559508" y="4897099"/>
            <a:ext cx="3022488" cy="600869"/>
            <a:chOff x="5341616" y="1757294"/>
            <a:chExt cx="3022488" cy="60086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8E2983-1774-4F47-A955-817A5855AF95}"/>
                </a:ext>
              </a:extLst>
            </p:cNvPr>
            <p:cNvSpPr/>
            <p:nvPr/>
          </p:nvSpPr>
          <p:spPr>
            <a:xfrm>
              <a:off x="5943600" y="1834943"/>
              <a:ext cx="24205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500M</a:t>
              </a:r>
              <a:r>
                <a:rPr lang="zh-CN" alt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CN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tweets</a:t>
              </a:r>
              <a:r>
                <a:rPr lang="zh-CN" alt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endPara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82B0692-7B64-B846-BB9D-3C6A4E86F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1616" y="1757294"/>
              <a:ext cx="555408" cy="555408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D9EE2A0-9FC2-594D-8165-5ABFBE241BF7}"/>
              </a:ext>
            </a:extLst>
          </p:cNvPr>
          <p:cNvSpPr txBox="1"/>
          <p:nvPr/>
        </p:nvSpPr>
        <p:spPr>
          <a:xfrm>
            <a:off x="674671" y="762000"/>
            <a:ext cx="3363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Century Gothic" panose="020B0502020202020204" pitchFamily="34" charset="0"/>
              </a:rPr>
              <a:t>Every single day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A72A20-D650-5A43-98A8-8264E143DC6E}"/>
              </a:ext>
            </a:extLst>
          </p:cNvPr>
          <p:cNvGrpSpPr/>
          <p:nvPr/>
        </p:nvGrpSpPr>
        <p:grpSpPr>
          <a:xfrm>
            <a:off x="399492" y="3810000"/>
            <a:ext cx="3928008" cy="707886"/>
            <a:chOff x="5239904" y="2641007"/>
            <a:chExt cx="3398454" cy="70788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A43C2B2-12BC-9F44-9191-6DA1DFFF9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052" t="13507" r="13747" b="14563"/>
            <a:stretch/>
          </p:blipFill>
          <p:spPr>
            <a:xfrm>
              <a:off x="5239904" y="2641007"/>
              <a:ext cx="740074" cy="707886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6DED6D-D80A-FB4B-9437-838AAE1B8352}"/>
                </a:ext>
              </a:extLst>
            </p:cNvPr>
            <p:cNvSpPr/>
            <p:nvPr/>
          </p:nvSpPr>
          <p:spPr>
            <a:xfrm>
              <a:off x="5943600" y="2794895"/>
              <a:ext cx="269475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2M </a:t>
              </a:r>
              <a:r>
                <a:rPr lang="en-US" altLang="zh-CN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blog posts</a:t>
              </a:r>
              <a:endPara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89547-9C07-AD43-8BF4-264B298FEA0B}"/>
              </a:ext>
            </a:extLst>
          </p:cNvPr>
          <p:cNvGrpSpPr/>
          <p:nvPr/>
        </p:nvGrpSpPr>
        <p:grpSpPr>
          <a:xfrm>
            <a:off x="498063" y="1821729"/>
            <a:ext cx="4231699" cy="671577"/>
            <a:chOff x="5280171" y="3708584"/>
            <a:chExt cx="4231699" cy="67157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39FA16B-F3B9-A346-8A9D-7BA0D553EF12}"/>
                </a:ext>
              </a:extLst>
            </p:cNvPr>
            <p:cNvSpPr/>
            <p:nvPr/>
          </p:nvSpPr>
          <p:spPr>
            <a:xfrm>
              <a:off x="5994947" y="3844317"/>
              <a:ext cx="35169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1200</a:t>
              </a:r>
              <a:r>
                <a:rPr lang="zh-CN" alt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CN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news stories</a:t>
              </a:r>
              <a:endPara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560C4E4-C191-9A47-AB23-CE9F52FFE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000" r="26000" b="9675"/>
            <a:stretch/>
          </p:blipFill>
          <p:spPr>
            <a:xfrm>
              <a:off x="5280171" y="3708584"/>
              <a:ext cx="693945" cy="67157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1AE9257-886F-C04B-85B4-4DC8622229A3}"/>
              </a:ext>
            </a:extLst>
          </p:cNvPr>
          <p:cNvGrpSpPr/>
          <p:nvPr/>
        </p:nvGrpSpPr>
        <p:grpSpPr>
          <a:xfrm>
            <a:off x="225708" y="2891668"/>
            <a:ext cx="4491515" cy="572045"/>
            <a:chOff x="2340816" y="2891668"/>
            <a:chExt cx="4491515" cy="57204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C375E3D-728E-9548-8948-75FD3C5D3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75000"/>
            </a:blip>
            <a:stretch>
              <a:fillRect/>
            </a:stretch>
          </p:blipFill>
          <p:spPr>
            <a:xfrm>
              <a:off x="2340816" y="2897866"/>
              <a:ext cx="1077804" cy="565847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02475B1-F36D-F54C-B2DA-9467EDDB5C0D}"/>
                </a:ext>
              </a:extLst>
            </p:cNvPr>
            <p:cNvSpPr/>
            <p:nvPr/>
          </p:nvSpPr>
          <p:spPr>
            <a:xfrm>
              <a:off x="3315408" y="2891668"/>
              <a:ext cx="35169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4000</a:t>
              </a:r>
              <a:r>
                <a:rPr lang="zh-CN" alt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n-US" altLang="zh-CN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papers</a:t>
              </a:r>
              <a:endPara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688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06719 0.0717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358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0.06701 0.0696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 animBg="1"/>
      <p:bldP spid="22" grpId="0" animBg="1"/>
      <p:bldP spid="25" grpId="0"/>
      <p:bldP spid="27" grpId="0"/>
      <p:bldP spid="27" grpId="1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613AB-8E01-2947-BD06-5CF76D1FCF19}"/>
              </a:ext>
            </a:extLst>
          </p:cNvPr>
          <p:cNvGrpSpPr/>
          <p:nvPr/>
        </p:nvGrpSpPr>
        <p:grpSpPr>
          <a:xfrm>
            <a:off x="76200" y="1617609"/>
            <a:ext cx="8590218" cy="3875614"/>
            <a:chOff x="2990850" y="567266"/>
            <a:chExt cx="6257926" cy="5418667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8EB65856-515B-2549-9D3A-9DBFFEBF360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25722213"/>
                </p:ext>
              </p:extLst>
            </p:nvPr>
          </p:nvGraphicFramePr>
          <p:xfrm>
            <a:off x="6143626" y="567266"/>
            <a:ext cx="3105150" cy="53161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8" name="Chart 17" title="‰">
              <a:extLst>
                <a:ext uri="{FF2B5EF4-FFF2-40B4-BE49-F238E27FC236}">
                  <a16:creationId xmlns:a16="http://schemas.microsoft.com/office/drawing/2014/main" id="{1AFA9A9D-FF3E-CF4E-848C-21BDC537D59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2119025"/>
                </p:ext>
              </p:extLst>
            </p:nvPr>
          </p:nvGraphicFramePr>
          <p:xfrm>
            <a:off x="2990850" y="567266"/>
            <a:ext cx="310515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4" name="Rounded Rectangle 3"/>
          <p:cNvSpPr/>
          <p:nvPr/>
        </p:nvSpPr>
        <p:spPr>
          <a:xfrm rot="18692017">
            <a:off x="1085066" y="4598112"/>
            <a:ext cx="739238" cy="368546"/>
          </a:xfrm>
          <a:prstGeom prst="roundRect">
            <a:avLst/>
          </a:prstGeom>
          <a:noFill/>
          <a:ln w="38100">
            <a:solidFill>
              <a:srgbClr val="C37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 rot="18692017">
            <a:off x="5342525" y="4715049"/>
            <a:ext cx="905866" cy="390357"/>
          </a:xfrm>
          <a:prstGeom prst="roundRect">
            <a:avLst/>
          </a:prstGeom>
          <a:noFill/>
          <a:ln w="38100">
            <a:solidFill>
              <a:srgbClr val="C37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Event distributions from </a:t>
            </a:r>
            <a:r>
              <a:rPr lang="en-US" sz="3600" dirty="0" err="1">
                <a:latin typeface="Century Gothic" charset="0"/>
                <a:ea typeface="Century Gothic" charset="0"/>
                <a:cs typeface="Century Gothic" charset="0"/>
              </a:rPr>
              <a:t>TemProb</a:t>
            </a:r>
            <a:endParaRPr lang="en-US" sz="3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E5E5077-DE00-5445-947B-F4893BED47EA}"/>
              </a:ext>
            </a:extLst>
          </p:cNvPr>
          <p:cNvSpPr/>
          <p:nvPr/>
        </p:nvSpPr>
        <p:spPr>
          <a:xfrm rot="18692017">
            <a:off x="7590426" y="4715049"/>
            <a:ext cx="905866" cy="390357"/>
          </a:xfrm>
          <a:prstGeom prst="roundRect">
            <a:avLst/>
          </a:prstGeom>
          <a:noFill/>
          <a:ln w="38100">
            <a:solidFill>
              <a:srgbClr val="C37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186DD4-DAA2-B848-8FFA-74B0634D1B5E}"/>
              </a:ext>
            </a:extLst>
          </p:cNvPr>
          <p:cNvSpPr/>
          <p:nvPr/>
        </p:nvSpPr>
        <p:spPr>
          <a:xfrm rot="18692017">
            <a:off x="4809125" y="4715049"/>
            <a:ext cx="905866" cy="390357"/>
          </a:xfrm>
          <a:prstGeom prst="roundRect">
            <a:avLst/>
          </a:prstGeom>
          <a:noFill/>
          <a:ln w="38100">
            <a:solidFill>
              <a:srgbClr val="C37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E45F79-C683-AF45-9A47-87E61D49150C}"/>
              </a:ext>
            </a:extLst>
          </p:cNvPr>
          <p:cNvSpPr txBox="1"/>
          <p:nvPr/>
        </p:nvSpPr>
        <p:spPr>
          <a:xfrm>
            <a:off x="-205107" y="6519446"/>
            <a:ext cx="5462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 acquisition</a:t>
            </a:r>
          </a:p>
        </p:txBody>
      </p:sp>
    </p:spTree>
    <p:extLst>
      <p:ext uri="{BB962C8B-B14F-4D97-AF65-F5344CB8AC3E}">
        <p14:creationId xmlns:p14="http://schemas.microsoft.com/office/powerpoint/2010/main" val="1844681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A3668F8-65DC-B84D-BDAA-8A06D4D33CDC}"/>
              </a:ext>
            </a:extLst>
          </p:cNvPr>
          <p:cNvGrpSpPr/>
          <p:nvPr/>
        </p:nvGrpSpPr>
        <p:grpSpPr>
          <a:xfrm>
            <a:off x="286711" y="1686836"/>
            <a:ext cx="8551526" cy="3906385"/>
            <a:chOff x="2990850" y="567264"/>
            <a:chExt cx="6257926" cy="5486400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116145C5-F23D-9543-8862-C3F676EF928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56958780"/>
                </p:ext>
              </p:extLst>
            </p:nvPr>
          </p:nvGraphicFramePr>
          <p:xfrm>
            <a:off x="6143626" y="567264"/>
            <a:ext cx="3105150" cy="5486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4" name="Chart 23" title="‰">
              <a:extLst>
                <a:ext uri="{FF2B5EF4-FFF2-40B4-BE49-F238E27FC236}">
                  <a16:creationId xmlns:a16="http://schemas.microsoft.com/office/drawing/2014/main" id="{E781FF3B-4C8B-7445-96C7-9D4CF5E0244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65197067"/>
                </p:ext>
              </p:extLst>
            </p:nvPr>
          </p:nvGraphicFramePr>
          <p:xfrm>
            <a:off x="2990850" y="567266"/>
            <a:ext cx="3105150" cy="54186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4" name="Rounded Rectangle 3"/>
          <p:cNvSpPr/>
          <p:nvPr/>
        </p:nvSpPr>
        <p:spPr>
          <a:xfrm rot="18692017">
            <a:off x="1032787" y="4831191"/>
            <a:ext cx="1061513" cy="334776"/>
          </a:xfrm>
          <a:prstGeom prst="roundRect">
            <a:avLst/>
          </a:prstGeom>
          <a:noFill/>
          <a:ln w="38100">
            <a:solidFill>
              <a:srgbClr val="95A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Event distributions from </a:t>
            </a:r>
            <a:r>
              <a:rPr lang="en-US" sz="3600" dirty="0" err="1">
                <a:latin typeface="Century Gothic" charset="0"/>
                <a:ea typeface="Century Gothic" charset="0"/>
                <a:cs typeface="Century Gothic" charset="0"/>
              </a:rPr>
              <a:t>TemProb</a:t>
            </a:r>
            <a:endParaRPr lang="en-US" sz="3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3AE01F0-5307-3C40-AFEA-7AC5CA4659FC}"/>
              </a:ext>
            </a:extLst>
          </p:cNvPr>
          <p:cNvSpPr/>
          <p:nvPr/>
        </p:nvSpPr>
        <p:spPr>
          <a:xfrm rot="18692017">
            <a:off x="1489987" y="4831192"/>
            <a:ext cx="1061513" cy="334776"/>
          </a:xfrm>
          <a:prstGeom prst="roundRect">
            <a:avLst/>
          </a:prstGeom>
          <a:noFill/>
          <a:ln w="38100">
            <a:solidFill>
              <a:srgbClr val="95A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1C5771A-D82D-054D-951D-58BD61DC7D94}"/>
              </a:ext>
            </a:extLst>
          </p:cNvPr>
          <p:cNvSpPr/>
          <p:nvPr/>
        </p:nvSpPr>
        <p:spPr>
          <a:xfrm rot="18692017">
            <a:off x="5133002" y="4889445"/>
            <a:ext cx="1203578" cy="304614"/>
          </a:xfrm>
          <a:prstGeom prst="roundRect">
            <a:avLst/>
          </a:prstGeom>
          <a:noFill/>
          <a:ln w="38100">
            <a:solidFill>
              <a:srgbClr val="95A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5F17A5-1482-774D-9436-4AA0AA0FFA2E}"/>
              </a:ext>
            </a:extLst>
          </p:cNvPr>
          <p:cNvSpPr txBox="1"/>
          <p:nvPr/>
        </p:nvSpPr>
        <p:spPr>
          <a:xfrm>
            <a:off x="-205107" y="6519446"/>
            <a:ext cx="5462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 acquisition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E516F6-A600-464C-B5F0-02555FD2C3AF}"/>
              </a:ext>
            </a:extLst>
          </p:cNvPr>
          <p:cNvSpPr/>
          <p:nvPr/>
        </p:nvSpPr>
        <p:spPr>
          <a:xfrm rot="18692017">
            <a:off x="3390977" y="4831192"/>
            <a:ext cx="1061513" cy="334776"/>
          </a:xfrm>
          <a:prstGeom prst="roundRect">
            <a:avLst/>
          </a:prstGeom>
          <a:noFill/>
          <a:ln w="38100">
            <a:solidFill>
              <a:srgbClr val="95A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80BB011-DCF6-6F4A-8158-16AF63EEF632}"/>
              </a:ext>
            </a:extLst>
          </p:cNvPr>
          <p:cNvSpPr/>
          <p:nvPr/>
        </p:nvSpPr>
        <p:spPr>
          <a:xfrm rot="18692017">
            <a:off x="7511726" y="4889445"/>
            <a:ext cx="1203578" cy="304614"/>
          </a:xfrm>
          <a:prstGeom prst="roundRect">
            <a:avLst/>
          </a:prstGeom>
          <a:noFill/>
          <a:ln w="38100">
            <a:solidFill>
              <a:srgbClr val="95A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13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F00F344-24FB-4241-B98A-EA66746672A6}"/>
              </a:ext>
            </a:extLst>
          </p:cNvPr>
          <p:cNvGrpSpPr/>
          <p:nvPr/>
        </p:nvGrpSpPr>
        <p:grpSpPr>
          <a:xfrm>
            <a:off x="406811" y="1639181"/>
            <a:ext cx="8311325" cy="3952283"/>
            <a:chOff x="2990850" y="567266"/>
            <a:chExt cx="6257926" cy="5711284"/>
          </a:xfrm>
        </p:grpSpPr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A7ACD9A5-F34E-7D40-B87A-B72B9A7D1C8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60566092"/>
                </p:ext>
              </p:extLst>
            </p:nvPr>
          </p:nvGraphicFramePr>
          <p:xfrm>
            <a:off x="6143626" y="567266"/>
            <a:ext cx="3105150" cy="57112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3" name="Chart 22" title="‰">
              <a:extLst>
                <a:ext uri="{FF2B5EF4-FFF2-40B4-BE49-F238E27FC236}">
                  <a16:creationId xmlns:a16="http://schemas.microsoft.com/office/drawing/2014/main" id="{88CE20C0-8B24-6A49-BDED-1B4E844C855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04173405"/>
                </p:ext>
              </p:extLst>
            </p:nvPr>
          </p:nvGraphicFramePr>
          <p:xfrm>
            <a:off x="2990850" y="567266"/>
            <a:ext cx="310515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4" name="Rounded Rectangle 3"/>
          <p:cNvSpPr/>
          <p:nvPr/>
        </p:nvSpPr>
        <p:spPr>
          <a:xfrm rot="18692017">
            <a:off x="897443" y="4652088"/>
            <a:ext cx="739238" cy="324641"/>
          </a:xfrm>
          <a:prstGeom prst="roundRect">
            <a:avLst/>
          </a:prstGeom>
          <a:noFill/>
          <a:ln w="38100">
            <a:solidFill>
              <a:srgbClr val="665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 rot="18692017">
            <a:off x="2537223" y="4739925"/>
            <a:ext cx="869597" cy="368546"/>
          </a:xfrm>
          <a:prstGeom prst="roundRect">
            <a:avLst/>
          </a:prstGeom>
          <a:noFill/>
          <a:ln w="38100">
            <a:solidFill>
              <a:srgbClr val="665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 rot="18692017">
            <a:off x="5038414" y="4793140"/>
            <a:ext cx="860005" cy="368546"/>
          </a:xfrm>
          <a:prstGeom prst="roundRect">
            <a:avLst/>
          </a:prstGeom>
          <a:noFill/>
          <a:ln w="38100">
            <a:solidFill>
              <a:srgbClr val="665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 rot="18692017">
            <a:off x="3594934" y="4691133"/>
            <a:ext cx="739238" cy="368546"/>
          </a:xfrm>
          <a:prstGeom prst="roundRect">
            <a:avLst/>
          </a:prstGeom>
          <a:noFill/>
          <a:ln w="38100">
            <a:solidFill>
              <a:srgbClr val="665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Event distributions from </a:t>
            </a:r>
            <a:r>
              <a:rPr lang="en-US" sz="3600" dirty="0" err="1">
                <a:latin typeface="Century Gothic" charset="0"/>
                <a:ea typeface="Century Gothic" charset="0"/>
                <a:cs typeface="Century Gothic" charset="0"/>
              </a:rPr>
              <a:t>TemProb</a:t>
            </a:r>
            <a:endParaRPr lang="en-US" sz="3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364FDA4-BA70-BF43-BCAE-43EE56404990}"/>
              </a:ext>
            </a:extLst>
          </p:cNvPr>
          <p:cNvSpPr/>
          <p:nvPr/>
        </p:nvSpPr>
        <p:spPr>
          <a:xfrm rot="18692017">
            <a:off x="7823399" y="4743517"/>
            <a:ext cx="739238" cy="368546"/>
          </a:xfrm>
          <a:prstGeom prst="roundRect">
            <a:avLst/>
          </a:prstGeom>
          <a:noFill/>
          <a:ln w="38100">
            <a:solidFill>
              <a:srgbClr val="665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2F9E6C8-867A-AD49-A732-C447D45E119D}"/>
              </a:ext>
            </a:extLst>
          </p:cNvPr>
          <p:cNvSpPr/>
          <p:nvPr/>
        </p:nvSpPr>
        <p:spPr>
          <a:xfrm rot="18692017">
            <a:off x="5613599" y="4743517"/>
            <a:ext cx="739238" cy="368546"/>
          </a:xfrm>
          <a:prstGeom prst="roundRect">
            <a:avLst/>
          </a:prstGeom>
          <a:noFill/>
          <a:ln w="38100">
            <a:solidFill>
              <a:srgbClr val="665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DBD31-CCF0-F643-AFBB-9F6527276537}"/>
              </a:ext>
            </a:extLst>
          </p:cNvPr>
          <p:cNvSpPr txBox="1"/>
          <p:nvPr/>
        </p:nvSpPr>
        <p:spPr>
          <a:xfrm>
            <a:off x="-205107" y="6519446"/>
            <a:ext cx="5462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 acquisition</a:t>
            </a:r>
          </a:p>
        </p:txBody>
      </p:sp>
    </p:spTree>
    <p:extLst>
      <p:ext uri="{BB962C8B-B14F-4D97-AF65-F5344CB8AC3E}">
        <p14:creationId xmlns:p14="http://schemas.microsoft.com/office/powerpoint/2010/main" val="575945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DAD8-661B-426E-A64C-930C32D1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</a:t>
            </a:r>
            <a:r>
              <a:rPr lang="en-US" dirty="0" err="1"/>
              <a:t>TemProb</a:t>
            </a:r>
            <a:r>
              <a:rPr lang="en-US" dirty="0"/>
              <a:t> in our task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2C4E20-21E9-49F2-99C9-0CA78E0DF464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609600" y="1219200"/>
                <a:ext cx="8534400" cy="5181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Learning</a:t>
                </a:r>
                <a:r>
                  <a:rPr lang="en-US" dirty="0"/>
                  <a:t>: We can add the prior in </a:t>
                </a:r>
                <a:r>
                  <a:rPr lang="en-US" dirty="0" err="1"/>
                  <a:t>TemProb</a:t>
                </a:r>
                <a:r>
                  <a:rPr lang="en-US" dirty="0"/>
                  <a:t> as an additional feature and retrain our system.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Inference</a:t>
                </a:r>
                <a:r>
                  <a:rPr lang="en-US" dirty="0"/>
                  <a:t>: We can further add this prior as regularization terms. </a:t>
                </a:r>
              </a:p>
              <a:p>
                <a:pPr lvl="1"/>
                <a:endParaRPr lang="en-US" dirty="0">
                  <a:solidFill>
                    <a:srgbClr val="7030A0"/>
                  </a:solidFill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acc>
                      <m:r>
                        <a:rPr lang="en-US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i="1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</a:rPr>
                                <m:t>ax</m:t>
                              </m:r>
                            </m:e>
                            <m:lim>
                              <m:r>
                                <a:rPr lang="en-US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 dirty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/>
                                <m:e>
                                  <m:r>
                                    <a:rPr lang="en-US" i="1" dirty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 dirty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e>
                                  </m:d>
                                  <m:r>
                                    <a:rPr lang="en-US" i="1" dirty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solidFill>
                                            <a:srgbClr val="C17A9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C17A9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C17A9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C17A9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 dirty="0">
                                      <a:solidFill>
                                        <a:srgbClr val="C17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  <m:r>
                                    <a:rPr lang="en-US" i="1" dirty="0">
                                      <a:solidFill>
                                        <a:srgbClr val="C17A90"/>
                                      </a:solidFill>
                                      <a:latin typeface="Cambria Math" panose="02040503050406030204" pitchFamily="18" charset="0"/>
                                    </a:rPr>
                                    <m:t>))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 dirty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  <m:r>
                                    <a:rPr lang="en-US" i="1" dirty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US" i="1" dirty="0">
                  <a:solidFill>
                    <a:schemeClr val="tx1">
                      <a:lumMod val="50000"/>
                    </a:schemeClr>
                  </a:solidFill>
                  <a:latin typeface="Cambria Math" charset="0"/>
                </a:endParaRPr>
              </a:p>
              <a:p>
                <a:pPr marL="457200" lvl="1" indent="0">
                  <a:buNone/>
                </a:pPr>
                <a:endParaRPr lang="en-US" i="1" dirty="0">
                  <a:solidFill>
                    <a:schemeClr val="tx1">
                      <a:lumMod val="50000"/>
                    </a:schemeClr>
                  </a:solidFill>
                  <a:latin typeface="Cambria Math" charset="0"/>
                </a:endParaRPr>
              </a:p>
              <a:p>
                <a:pPr marL="0" lvl="0" indent="0">
                  <a:buNone/>
                </a:pPr>
                <a:r>
                  <a:rPr lang="en-US" dirty="0">
                    <a:solidFill>
                      <a:srgbClr val="000000">
                        <a:lumMod val="85000"/>
                        <a:lumOff val="15000"/>
                      </a:srgbClr>
                    </a:solidFill>
                  </a:rPr>
                  <a:t>Straightforward yet effective.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2C4E20-21E9-49F2-99C9-0CA78E0DF4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09600" y="1219200"/>
                <a:ext cx="8534400" cy="5181600"/>
              </a:xfrm>
              <a:blipFill>
                <a:blip r:embed="rId3"/>
                <a:stretch>
                  <a:fillRect l="-1637" t="-1471" b="-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5638800" y="4114800"/>
            <a:ext cx="849081" cy="533400"/>
          </a:xfrm>
          <a:prstGeom prst="roundRect">
            <a:avLst/>
          </a:prstGeom>
          <a:noFill/>
          <a:ln w="38100">
            <a:solidFill>
              <a:srgbClr val="C1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1F9BF-8DB1-8C43-AB67-7ACEF3CB8C20}"/>
              </a:ext>
            </a:extLst>
          </p:cNvPr>
          <p:cNvSpPr txBox="1"/>
          <p:nvPr/>
        </p:nvSpPr>
        <p:spPr>
          <a:xfrm>
            <a:off x="-205107" y="6519446"/>
            <a:ext cx="5462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 acquisition</a:t>
            </a:r>
          </a:p>
        </p:txBody>
      </p:sp>
    </p:spTree>
    <p:extLst>
      <p:ext uri="{BB962C8B-B14F-4D97-AF65-F5344CB8AC3E}">
        <p14:creationId xmlns:p14="http://schemas.microsoft.com/office/powerpoint/2010/main" val="16422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improvement by </a:t>
            </a:r>
            <a:r>
              <a:rPr lang="en-US" dirty="0" err="1"/>
              <a:t>TemProb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258291562"/>
              </p:ext>
            </p:extLst>
          </p:nvPr>
        </p:nvGraphicFramePr>
        <p:xfrm>
          <a:off x="914400" y="990600"/>
          <a:ext cx="7761849" cy="5174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67400" y="1288562"/>
            <a:ext cx="1492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2"/>
                </a:solidFill>
                <a:latin typeface="Century Gothic" panose="020B0502020202020204" pitchFamily="34" charset="0"/>
              </a:rPr>
              <a:t>TemProb</a:t>
            </a:r>
            <a:endParaRPr lang="en-US" sz="2400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+4%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6200" y="2217088"/>
            <a:ext cx="2148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Structure learning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+4%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7243" y="6185948"/>
            <a:ext cx="6832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[CAEVO] Chambers et al. TACL2014. Dense event ordering with a multi-pass architecture.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FFE208-46CD-2C47-A94D-28B82AECD583}"/>
              </a:ext>
            </a:extLst>
          </p:cNvPr>
          <p:cNvSpPr txBox="1"/>
          <p:nvPr/>
        </p:nvSpPr>
        <p:spPr>
          <a:xfrm>
            <a:off x="-205107" y="6519446"/>
            <a:ext cx="5462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 acquisition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D4EF6B-8C15-8D46-B0D2-EC6DB09E80DC}"/>
              </a:ext>
            </a:extLst>
          </p:cNvPr>
          <p:cNvSpPr txBox="1"/>
          <p:nvPr/>
        </p:nvSpPr>
        <p:spPr>
          <a:xfrm>
            <a:off x="2057400" y="2717393"/>
            <a:ext cx="2335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Local learning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&amp;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Global inference</a:t>
            </a:r>
          </a:p>
        </p:txBody>
      </p:sp>
    </p:spTree>
    <p:extLst>
      <p:ext uri="{BB962C8B-B14F-4D97-AF65-F5344CB8AC3E}">
        <p14:creationId xmlns:p14="http://schemas.microsoft.com/office/powerpoint/2010/main" val="10679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22C95D-5972-134C-B56C-148F3C45A894}"/>
              </a:ext>
            </a:extLst>
          </p:cNvPr>
          <p:cNvSpPr txBox="1"/>
          <p:nvPr/>
        </p:nvSpPr>
        <p:spPr>
          <a:xfrm>
            <a:off x="228600" y="2493117"/>
            <a:ext cx="853440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47D7E-E500-CD47-A35C-95027F29B79A}"/>
              </a:ext>
            </a:extLst>
          </p:cNvPr>
          <p:cNvSpPr txBox="1"/>
          <p:nvPr/>
        </p:nvSpPr>
        <p:spPr>
          <a:xfrm>
            <a:off x="-228600" y="4343400"/>
            <a:ext cx="918686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[EMNLP’17] </a:t>
            </a:r>
            <a:r>
              <a:rPr lang="en-US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, Z. Feng, and D. Roth. A Structured Learning Approach to Temporal Relation Extraction</a:t>
            </a:r>
          </a:p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[NAACL’18] </a:t>
            </a:r>
            <a:r>
              <a:rPr lang="en-US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, H. Wu, H. Peng, and D. Roth. Improving Temporal Relation Extraction with a Globally Acquired Statistical Resource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ACFE0-B225-C448-A3CC-A862D4CEDCB5}"/>
              </a:ext>
            </a:extLst>
          </p:cNvPr>
          <p:cNvCxnSpPr/>
          <p:nvPr/>
        </p:nvCxnSpPr>
        <p:spPr>
          <a:xfrm>
            <a:off x="762000" y="2493117"/>
            <a:ext cx="2590800" cy="0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1F0397-1BBB-EF4C-838D-EF49DEC002D7}"/>
              </a:ext>
            </a:extLst>
          </p:cNvPr>
          <p:cNvSpPr txBox="1"/>
          <p:nvPr/>
        </p:nvSpPr>
        <p:spPr>
          <a:xfrm>
            <a:off x="228600" y="1475447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32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Understanding time for events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3EF9F4B-0FD8-BE45-8D5C-1064FEDBBE05}"/>
              </a:ext>
            </a:extLst>
          </p:cNvPr>
          <p:cNvSpPr/>
          <p:nvPr/>
        </p:nvSpPr>
        <p:spPr>
          <a:xfrm>
            <a:off x="6500196" y="2758251"/>
            <a:ext cx="698903" cy="659934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0543483-FFA3-354F-A168-32F26C4B335D}"/>
              </a:ext>
            </a:extLst>
          </p:cNvPr>
          <p:cNvSpPr/>
          <p:nvPr/>
        </p:nvSpPr>
        <p:spPr>
          <a:xfrm>
            <a:off x="7199099" y="2758250"/>
            <a:ext cx="693202" cy="657848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B905B0C0-8385-FB48-84E0-8A1EB42145FC}"/>
              </a:ext>
            </a:extLst>
          </p:cNvPr>
          <p:cNvSpPr/>
          <p:nvPr/>
        </p:nvSpPr>
        <p:spPr>
          <a:xfrm>
            <a:off x="6968357" y="3416098"/>
            <a:ext cx="461483" cy="557660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0B107DC4-0CAD-5E4A-8253-8011615CCA2E}"/>
              </a:ext>
            </a:extLst>
          </p:cNvPr>
          <p:cNvSpPr/>
          <p:nvPr/>
        </p:nvSpPr>
        <p:spPr>
          <a:xfrm>
            <a:off x="6498167" y="2060222"/>
            <a:ext cx="1396058" cy="878580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2803CF2D-ABB1-6D47-A209-3FA3C2C8560B}"/>
              </a:ext>
            </a:extLst>
          </p:cNvPr>
          <p:cNvSpPr/>
          <p:nvPr/>
        </p:nvSpPr>
        <p:spPr>
          <a:xfrm>
            <a:off x="7199099" y="2796346"/>
            <a:ext cx="1165316" cy="1357962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32FEC271-8D98-1643-866E-527F2AE271D5}"/>
              </a:ext>
            </a:extLst>
          </p:cNvPr>
          <p:cNvSpPr/>
          <p:nvPr/>
        </p:nvSpPr>
        <p:spPr>
          <a:xfrm>
            <a:off x="6033782" y="2798432"/>
            <a:ext cx="1165317" cy="1355876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C122E7F4-2C82-E044-83F5-613636E29680}"/>
              </a:ext>
            </a:extLst>
          </p:cNvPr>
          <p:cNvSpPr/>
          <p:nvPr/>
        </p:nvSpPr>
        <p:spPr>
          <a:xfrm>
            <a:off x="6970281" y="2938802"/>
            <a:ext cx="457530" cy="517478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78EAD8AC-F660-6D4F-8CAD-E1914E789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6475458" y="3608299"/>
            <a:ext cx="468738" cy="333325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84393B74-A1C2-384A-BA9C-EDF64095B9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7556225" y="3699726"/>
            <a:ext cx="290278" cy="241898"/>
          </a:xfrm>
          <a:prstGeom prst="rect">
            <a:avLst/>
          </a:prstGeom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E0A508D1-0AC6-AD49-896F-58EFA6EA44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7023646" y="2280954"/>
            <a:ext cx="345100" cy="2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22C95D-5972-134C-B56C-148F3C45A894}"/>
              </a:ext>
            </a:extLst>
          </p:cNvPr>
          <p:cNvSpPr txBox="1"/>
          <p:nvPr/>
        </p:nvSpPr>
        <p:spPr>
          <a:xfrm>
            <a:off x="228600" y="2493117"/>
            <a:ext cx="8534400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</a:t>
            </a:r>
          </a:p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III: Data annotation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47D7E-E500-CD47-A35C-95027F29B79A}"/>
              </a:ext>
            </a:extLst>
          </p:cNvPr>
          <p:cNvSpPr txBox="1"/>
          <p:nvPr/>
        </p:nvSpPr>
        <p:spPr>
          <a:xfrm>
            <a:off x="-228600" y="4343400"/>
            <a:ext cx="9186864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[EMNLP’17] </a:t>
            </a:r>
            <a:r>
              <a:rPr lang="en-US" u="sng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Z. Feng, and D. Roth. A Structured Learning Approach to Temporal Relation Extraction</a:t>
            </a:r>
          </a:p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[NAACL’18] </a:t>
            </a:r>
            <a:r>
              <a:rPr lang="en-US" u="sng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H. Wu, H. Peng, and D. Roth. Improving Temporal Relation Extraction with a Globally Acquired Statistical Resource</a:t>
            </a:r>
          </a:p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[ACL’18] </a:t>
            </a:r>
            <a:r>
              <a:rPr lang="en-US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, H. Wu, and D. Roth. A Multi-Axis Annotation Scheme for Event Temporal Relations.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ACFE0-B225-C448-A3CC-A862D4CEDCB5}"/>
              </a:ext>
            </a:extLst>
          </p:cNvPr>
          <p:cNvCxnSpPr/>
          <p:nvPr/>
        </p:nvCxnSpPr>
        <p:spPr>
          <a:xfrm>
            <a:off x="762000" y="2493117"/>
            <a:ext cx="2590800" cy="0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1F0397-1BBB-EF4C-838D-EF49DEC002D7}"/>
              </a:ext>
            </a:extLst>
          </p:cNvPr>
          <p:cNvSpPr txBox="1"/>
          <p:nvPr/>
        </p:nvSpPr>
        <p:spPr>
          <a:xfrm>
            <a:off x="228600" y="1475447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32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Understanding time for events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D2431B0-C777-4D49-9983-DE4819603D2A}"/>
              </a:ext>
            </a:extLst>
          </p:cNvPr>
          <p:cNvSpPr/>
          <p:nvPr/>
        </p:nvSpPr>
        <p:spPr>
          <a:xfrm>
            <a:off x="6500196" y="2758251"/>
            <a:ext cx="698903" cy="659934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F78A952-05AC-B349-BFE5-7F50A6869E9D}"/>
              </a:ext>
            </a:extLst>
          </p:cNvPr>
          <p:cNvSpPr/>
          <p:nvPr/>
        </p:nvSpPr>
        <p:spPr>
          <a:xfrm>
            <a:off x="7199099" y="2758250"/>
            <a:ext cx="693202" cy="657848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010E7A2-F5C1-FC41-ADAC-0080563972DB}"/>
              </a:ext>
            </a:extLst>
          </p:cNvPr>
          <p:cNvSpPr/>
          <p:nvPr/>
        </p:nvSpPr>
        <p:spPr>
          <a:xfrm>
            <a:off x="6968357" y="3416098"/>
            <a:ext cx="461483" cy="557660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9A8AA00-853D-1248-8FD6-F8CA09817C53}"/>
              </a:ext>
            </a:extLst>
          </p:cNvPr>
          <p:cNvSpPr/>
          <p:nvPr/>
        </p:nvSpPr>
        <p:spPr>
          <a:xfrm>
            <a:off x="6498167" y="2060222"/>
            <a:ext cx="1396058" cy="878580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8D63F9A4-21DB-A340-9C79-D3CD61423B60}"/>
              </a:ext>
            </a:extLst>
          </p:cNvPr>
          <p:cNvSpPr/>
          <p:nvPr/>
        </p:nvSpPr>
        <p:spPr>
          <a:xfrm>
            <a:off x="7199099" y="2796346"/>
            <a:ext cx="1165316" cy="1357962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35E75A3C-D457-E644-86E6-28ACC18FC8D7}"/>
              </a:ext>
            </a:extLst>
          </p:cNvPr>
          <p:cNvSpPr/>
          <p:nvPr/>
        </p:nvSpPr>
        <p:spPr>
          <a:xfrm>
            <a:off x="6033782" y="2798432"/>
            <a:ext cx="1165317" cy="1355876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50DEB409-B758-2B4B-AC56-902EA1726CE1}"/>
              </a:ext>
            </a:extLst>
          </p:cNvPr>
          <p:cNvSpPr/>
          <p:nvPr/>
        </p:nvSpPr>
        <p:spPr>
          <a:xfrm>
            <a:off x="6970281" y="2938802"/>
            <a:ext cx="457530" cy="517478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DA2F62AF-563C-D94C-98C3-1C873C7DF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6475458" y="3608299"/>
            <a:ext cx="468738" cy="333325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DEB47B5F-6CA0-A443-BAAA-0CE4D55DD0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7556225" y="3699726"/>
            <a:ext cx="290278" cy="241898"/>
          </a:xfrm>
          <a:prstGeom prst="rect">
            <a:avLst/>
          </a:prstGeom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E07324D3-0FA7-5045-AC26-64B8031B3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7023646" y="2280954"/>
            <a:ext cx="345100" cy="2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“Bottleneck”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The performance of temporal relation systems has come to a </a:t>
            </a:r>
            <a:r>
              <a:rPr lang="en-US" sz="2400" dirty="0">
                <a:solidFill>
                  <a:srgbClr val="C17A90"/>
                </a:solidFill>
              </a:rPr>
              <a:t>bottleneck</a:t>
            </a:r>
            <a:r>
              <a:rPr lang="en-US" sz="2400" dirty="0"/>
              <a:t>. Even if we address this problem from </a:t>
            </a:r>
            <a:r>
              <a:rPr lang="en-US" sz="2400" dirty="0">
                <a:solidFill>
                  <a:srgbClr val="92D050"/>
                </a:solidFill>
              </a:rPr>
              <a:t>structured learning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6881B4"/>
                </a:solidFill>
              </a:rPr>
              <a:t>common sense</a:t>
            </a:r>
            <a:r>
              <a:rPr lang="en-US" sz="2400" dirty="0"/>
              <a:t>, it’s still very low.</a:t>
            </a:r>
          </a:p>
          <a:p>
            <a:pPr marL="0" indent="0">
              <a:buNone/>
            </a:pPr>
            <a:r>
              <a:rPr lang="en-US" sz="2400" dirty="0"/>
              <a:t>Bottleneck: size and quality of datasets</a:t>
            </a:r>
          </a:p>
          <a:p>
            <a:pPr lvl="1"/>
            <a:r>
              <a:rPr lang="en-US" sz="2000" dirty="0"/>
              <a:t>Not scalable: requirement for expertise on this task (honestly, only the authors of those papers know how)</a:t>
            </a:r>
          </a:p>
          <a:p>
            <a:pPr lvl="1"/>
            <a:r>
              <a:rPr lang="en-US" sz="2000" dirty="0"/>
              <a:t>Low inter-annotator agreement (IAA): low chance of agreement when people work on it without discussion</a:t>
            </a:r>
          </a:p>
          <a:p>
            <a:pPr lvl="2"/>
            <a:r>
              <a:rPr lang="en-US" sz="1600" dirty="0"/>
              <a:t>TB-Dense: Cohen’s Kappa 56%~64%</a:t>
            </a:r>
          </a:p>
          <a:p>
            <a:pPr lvl="2"/>
            <a:r>
              <a:rPr lang="en-US" sz="1600" dirty="0"/>
              <a:t>RED: F1&lt;60%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600" dirty="0" err="1"/>
              <a:t>EventTimeCorpus</a:t>
            </a:r>
            <a:r>
              <a:rPr lang="en-US" sz="1600" dirty="0"/>
              <a:t>: </a:t>
            </a:r>
            <a:r>
              <a:rPr lang="en-US" sz="1600" dirty="0" err="1"/>
              <a:t>Krippendorff’s</a:t>
            </a:r>
            <a:r>
              <a:rPr lang="en-US" sz="1600" dirty="0"/>
              <a:t> Alpha~60%</a:t>
            </a:r>
          </a:p>
          <a:p>
            <a:pPr marL="0" indent="0">
              <a:buNone/>
            </a:pPr>
            <a:r>
              <a:rPr lang="en-US" sz="2400" dirty="0"/>
              <a:t>The annotation task was difficult even for the researchers who designed the annotation guidelines.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27CBA3-79BE-A847-8226-18495346F699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III: Data annotation</a:t>
            </a:r>
          </a:p>
        </p:txBody>
      </p:sp>
      <p:sp>
        <p:nvSpPr>
          <p:cNvPr id="5" name="Up Ribbon 4">
            <a:extLst>
              <a:ext uri="{FF2B5EF4-FFF2-40B4-BE49-F238E27FC236}">
                <a16:creationId xmlns:a16="http://schemas.microsoft.com/office/drawing/2014/main" id="{2CAEFB98-52D5-1249-958C-E21FF1910CE0}"/>
              </a:ext>
            </a:extLst>
          </p:cNvPr>
          <p:cNvSpPr/>
          <p:nvPr/>
        </p:nvSpPr>
        <p:spPr>
          <a:xfrm rot="19800000">
            <a:off x="3931823" y="3898228"/>
            <a:ext cx="3300289" cy="762000"/>
          </a:xfrm>
          <a:prstGeom prst="ribbon2">
            <a:avLst/>
          </a:prstGeom>
          <a:solidFill>
            <a:srgbClr val="C2799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No more than 60%</a:t>
            </a:r>
          </a:p>
        </p:txBody>
      </p:sp>
    </p:spTree>
    <p:extLst>
      <p:ext uri="{BB962C8B-B14F-4D97-AF65-F5344CB8AC3E}">
        <p14:creationId xmlns:p14="http://schemas.microsoft.com/office/powerpoint/2010/main" val="34020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i="1" dirty="0"/>
              <a:t>Police </a:t>
            </a:r>
            <a:r>
              <a:rPr lang="en-US" sz="2400" b="1" i="1" dirty="0"/>
              <a:t>tried</a:t>
            </a:r>
            <a:r>
              <a:rPr lang="en-US" sz="2400" i="1" dirty="0"/>
              <a:t> to </a:t>
            </a:r>
            <a:r>
              <a:rPr lang="en-US" sz="2400" b="1" i="1" dirty="0"/>
              <a:t>eliminate</a:t>
            </a:r>
            <a:r>
              <a:rPr lang="en-US" sz="2400" i="1" dirty="0"/>
              <a:t> the pro-independence army and </a:t>
            </a:r>
            <a:r>
              <a:rPr lang="en-US" sz="2400" b="1" i="1" dirty="0"/>
              <a:t>restore</a:t>
            </a:r>
            <a:r>
              <a:rPr lang="en-US" sz="2400" i="1" dirty="0"/>
              <a:t> order. At least 51 people were </a:t>
            </a:r>
            <a:r>
              <a:rPr lang="en-US" sz="2400" b="1" i="1" dirty="0"/>
              <a:t>killed</a:t>
            </a:r>
            <a:r>
              <a:rPr lang="en-US" sz="2400" i="1" dirty="0"/>
              <a:t> in clashes between police and citizens in the troubled region.</a:t>
            </a:r>
          </a:p>
          <a:p>
            <a:r>
              <a:rPr lang="en-US" altLang="zh-CN" sz="2400" dirty="0"/>
              <a:t>Annotation task: to</a:t>
            </a:r>
            <a:r>
              <a:rPr lang="zh-CN" altLang="en-US" sz="2400" dirty="0"/>
              <a:t> </a:t>
            </a:r>
            <a:r>
              <a:rPr lang="en-US" altLang="zh-CN" sz="2400" dirty="0"/>
              <a:t>label the</a:t>
            </a:r>
            <a:r>
              <a:rPr lang="zh-CN" altLang="en-US" sz="2400" dirty="0"/>
              <a:t> </a:t>
            </a:r>
            <a:r>
              <a:rPr lang="en-US" altLang="zh-CN" sz="2400" dirty="0" err="1"/>
              <a:t>TempRels</a:t>
            </a:r>
            <a:r>
              <a:rPr lang="zh-CN" altLang="en-US" sz="2400" dirty="0"/>
              <a:t> </a:t>
            </a:r>
            <a:r>
              <a:rPr lang="en-US" altLang="zh-CN" sz="2400" dirty="0"/>
              <a:t>between</a:t>
            </a:r>
            <a:r>
              <a:rPr lang="zh-CN" altLang="en-US" sz="2400" dirty="0"/>
              <a:t> </a:t>
            </a:r>
            <a:r>
              <a:rPr lang="en-US" altLang="zh-CN" sz="2400" dirty="0"/>
              <a:t>the </a:t>
            </a:r>
            <a:r>
              <a:rPr lang="en-US" altLang="zh-CN" sz="2400" b="1" dirty="0"/>
              <a:t>bold</a:t>
            </a:r>
            <a:r>
              <a:rPr lang="zh-CN" altLang="en-US" sz="2400" dirty="0"/>
              <a:t> </a:t>
            </a:r>
            <a:r>
              <a:rPr lang="en-US" altLang="zh-CN" sz="2400" dirty="0"/>
              <a:t>faced</a:t>
            </a:r>
            <a:r>
              <a:rPr lang="zh-CN" altLang="en-US" sz="2400" dirty="0"/>
              <a:t> </a:t>
            </a:r>
            <a:r>
              <a:rPr lang="en-US" altLang="zh-CN" sz="2400" dirty="0"/>
              <a:t>events</a:t>
            </a:r>
            <a:endParaRPr lang="en-US" sz="2400" dirty="0"/>
          </a:p>
          <a:p>
            <a:endParaRPr lang="en-US" sz="2400" b="1" i="1" dirty="0"/>
          </a:p>
          <a:p>
            <a:r>
              <a:rPr lang="en-US" sz="2400" dirty="0"/>
              <a:t>Existing Scheme 1: </a:t>
            </a:r>
            <a:r>
              <a:rPr lang="en-US" sz="2400" dirty="0" err="1"/>
              <a:t>TimeBank</a:t>
            </a:r>
            <a:r>
              <a:rPr lang="zh-CN" altLang="en-US" sz="2400" dirty="0"/>
              <a:t> </a:t>
            </a:r>
            <a:r>
              <a:rPr lang="en-US" altLang="zh-CN" sz="1600" i="1" dirty="0"/>
              <a:t>[</a:t>
            </a:r>
            <a:r>
              <a:rPr lang="en-US" sz="1600" i="1" dirty="0" err="1"/>
              <a:t>Pustejovsky</a:t>
            </a:r>
            <a:r>
              <a:rPr lang="en-US" sz="1600" i="1" dirty="0"/>
              <a:t> et al., 2003]</a:t>
            </a:r>
            <a:endParaRPr lang="en-US" sz="2400" dirty="0"/>
          </a:p>
          <a:p>
            <a:pPr lvl="1"/>
            <a:r>
              <a:rPr lang="en-US" sz="2000" dirty="0"/>
              <a:t>Annotators </a:t>
            </a:r>
            <a:r>
              <a:rPr lang="en-US" altLang="zh-CN" sz="2000" i="1" u="sng" dirty="0"/>
              <a:t>freely</a:t>
            </a:r>
            <a:r>
              <a:rPr lang="zh-CN" altLang="en-US" sz="2000" dirty="0"/>
              <a:t> </a:t>
            </a:r>
            <a:r>
              <a:rPr lang="en-US" altLang="zh-CN" sz="2000" dirty="0"/>
              <a:t>add</a:t>
            </a:r>
            <a:r>
              <a:rPr lang="zh-CN" altLang="en-US" sz="2000" dirty="0"/>
              <a:t> </a:t>
            </a:r>
            <a:r>
              <a:rPr lang="en-US" sz="2000" dirty="0" err="1"/>
              <a:t>TempRels</a:t>
            </a:r>
            <a:r>
              <a:rPr lang="en-US" sz="2000" dirty="0"/>
              <a:t> </a:t>
            </a:r>
            <a:r>
              <a:rPr lang="en-US" altLang="zh-CN" sz="2000" dirty="0"/>
              <a:t>between</a:t>
            </a:r>
            <a:r>
              <a:rPr lang="zh-CN" altLang="en-US" sz="2000" dirty="0"/>
              <a:t> </a:t>
            </a:r>
            <a:r>
              <a:rPr lang="en-US" altLang="zh-CN" sz="2000" dirty="0"/>
              <a:t>those</a:t>
            </a:r>
            <a:r>
              <a:rPr lang="zh-CN" altLang="en-US" sz="2000" dirty="0"/>
              <a:t> </a:t>
            </a:r>
            <a:r>
              <a:rPr lang="en-US" altLang="zh-CN" sz="2000" dirty="0"/>
              <a:t>events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It’s </a:t>
            </a:r>
            <a:r>
              <a:rPr lang="en-US" sz="2000" i="1" u="sng" dirty="0"/>
              <a:t>inevitable</a:t>
            </a:r>
            <a:r>
              <a:rPr lang="en-US" sz="2000" dirty="0"/>
              <a:t> that some </a:t>
            </a:r>
            <a:r>
              <a:rPr lang="en-US" sz="2000" dirty="0" err="1"/>
              <a:t>TempRels</a:t>
            </a:r>
            <a:r>
              <a:rPr lang="en-US" sz="2000" dirty="0"/>
              <a:t> will be missed.</a:t>
            </a:r>
          </a:p>
          <a:p>
            <a:pPr lvl="1"/>
            <a:r>
              <a:rPr lang="en-US" sz="2000" dirty="0"/>
              <a:t>E.g., only one relation between “</a:t>
            </a:r>
            <a:r>
              <a:rPr lang="en-US" sz="2000" b="1" dirty="0"/>
              <a:t>eliminate</a:t>
            </a:r>
            <a:r>
              <a:rPr lang="en-US" sz="2000" dirty="0"/>
              <a:t>” and “</a:t>
            </a:r>
            <a:r>
              <a:rPr lang="en-US" sz="2000" b="1" dirty="0"/>
              <a:t>restore</a:t>
            </a:r>
            <a:r>
              <a:rPr lang="en-US" sz="2000" dirty="0"/>
              <a:t>” is annotated in </a:t>
            </a:r>
            <a:r>
              <a:rPr lang="en-US" sz="2000" dirty="0" err="1"/>
              <a:t>TimeBank</a:t>
            </a:r>
            <a:r>
              <a:rPr lang="en-US" sz="2000" dirty="0"/>
              <a:t>, while other relations such as “</a:t>
            </a:r>
            <a:r>
              <a:rPr lang="en-US" sz="2000" b="1" dirty="0"/>
              <a:t>tried</a:t>
            </a:r>
            <a:r>
              <a:rPr lang="en-US" sz="2000" dirty="0"/>
              <a:t>” is before “</a:t>
            </a:r>
            <a:r>
              <a:rPr lang="en-US" sz="2000" b="1" dirty="0"/>
              <a:t>eliminate</a:t>
            </a:r>
            <a:r>
              <a:rPr lang="en-US" sz="2000" dirty="0"/>
              <a:t>” and “</a:t>
            </a:r>
            <a:r>
              <a:rPr lang="en-US" sz="2000" b="1" dirty="0"/>
              <a:t>tried</a:t>
            </a:r>
            <a:r>
              <a:rPr lang="en-US" sz="2000" dirty="0"/>
              <a:t>” is also before “</a:t>
            </a:r>
            <a:r>
              <a:rPr lang="en-US" sz="2000" b="1" dirty="0"/>
              <a:t>killed</a:t>
            </a:r>
            <a:r>
              <a:rPr lang="en-US" sz="2000" dirty="0"/>
              <a:t>” are missed.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Existing annotation schemes</a:t>
            </a:r>
            <a:endParaRPr lang="en-US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514600" y="1600200"/>
            <a:ext cx="14478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066800" y="1997826"/>
            <a:ext cx="11430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0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i="1" dirty="0"/>
              <a:t>Police </a:t>
            </a:r>
            <a:r>
              <a:rPr lang="en-US" sz="2400" b="1" i="1" dirty="0"/>
              <a:t>tried</a:t>
            </a:r>
            <a:r>
              <a:rPr lang="en-US" sz="2400" i="1" dirty="0"/>
              <a:t> to </a:t>
            </a:r>
            <a:r>
              <a:rPr lang="en-US" sz="2400" b="1" i="1" dirty="0"/>
              <a:t>eliminate</a:t>
            </a:r>
            <a:r>
              <a:rPr lang="en-US" sz="2400" i="1" dirty="0"/>
              <a:t> the pro-independence army and </a:t>
            </a:r>
            <a:r>
              <a:rPr lang="en-US" sz="2400" b="1" i="1" dirty="0"/>
              <a:t>restore</a:t>
            </a:r>
            <a:r>
              <a:rPr lang="en-US" sz="2400" i="1" dirty="0"/>
              <a:t> order. At least 51 people were </a:t>
            </a:r>
            <a:r>
              <a:rPr lang="en-US" sz="2400" b="1" i="1" dirty="0"/>
              <a:t>killed</a:t>
            </a:r>
            <a:r>
              <a:rPr lang="en-US" sz="2400" i="1" dirty="0"/>
              <a:t> in clashes between police and citizens in the troubled region.</a:t>
            </a:r>
          </a:p>
          <a:p>
            <a:endParaRPr lang="en-US" sz="2400" dirty="0"/>
          </a:p>
          <a:p>
            <a:r>
              <a:rPr lang="en-US" sz="2400" dirty="0"/>
              <a:t>Existing Scheme 2: </a:t>
            </a:r>
            <a:r>
              <a:rPr lang="en-US" sz="2400" dirty="0" err="1"/>
              <a:t>TimeBank</a:t>
            </a:r>
            <a:r>
              <a:rPr lang="en-US" sz="2400" dirty="0"/>
              <a:t>-Dense </a:t>
            </a:r>
            <a:r>
              <a:rPr lang="en-US" sz="1600" i="1" dirty="0"/>
              <a:t>[Cassidy et al., 2014]</a:t>
            </a:r>
          </a:p>
          <a:p>
            <a:pPr marL="457200" lvl="1" indent="0">
              <a:buNone/>
            </a:pPr>
            <a:r>
              <a:rPr lang="en-US" sz="2000" b="1" i="1" dirty="0"/>
              <a:t>“All”</a:t>
            </a:r>
            <a:r>
              <a:rPr lang="en-US" sz="2000" dirty="0"/>
              <a:t> – all event pairs are presented, one-by-one, and an annotator </a:t>
            </a:r>
            <a:r>
              <a:rPr lang="en-US" sz="2000" i="1" u="sng" dirty="0"/>
              <a:t>must</a:t>
            </a:r>
            <a:r>
              <a:rPr lang="en-US" sz="2000" dirty="0"/>
              <a:t> provide a response  for each of them.</a:t>
            </a:r>
          </a:p>
          <a:p>
            <a:pPr marL="457200" lvl="1" indent="0">
              <a:buNone/>
            </a:pPr>
            <a:r>
              <a:rPr lang="en-US" sz="2000" b="1" i="1" dirty="0"/>
              <a:t>“1” </a:t>
            </a:r>
            <a:r>
              <a:rPr lang="en-US" sz="2000" i="1" dirty="0"/>
              <a:t>–</a:t>
            </a:r>
            <a:r>
              <a:rPr lang="en-US" sz="2000" dirty="0"/>
              <a:t> In the physical world, time is one dimensional.</a:t>
            </a:r>
          </a:p>
          <a:p>
            <a:pPr marL="457200" lvl="1" indent="0">
              <a:buNone/>
            </a:pPr>
            <a:r>
              <a:rPr lang="en-US" sz="2000" b="1" i="1" dirty="0"/>
              <a:t>“0”</a:t>
            </a:r>
            <a:r>
              <a:rPr lang="en-US" sz="2000" dirty="0"/>
              <a:t> – missing relations anymore.</a:t>
            </a:r>
          </a:p>
          <a:p>
            <a:pPr marL="457200" lvl="1" indent="0">
              <a:buNone/>
            </a:pPr>
            <a:r>
              <a:rPr lang="en-US" sz="2000" b="1" i="1" dirty="0"/>
              <a:t>“?”</a:t>
            </a:r>
            <a:r>
              <a:rPr lang="en-US" sz="2000" i="1" dirty="0"/>
              <a:t> –</a:t>
            </a:r>
            <a:r>
              <a:rPr lang="en-US" sz="2000" b="1" i="1" dirty="0"/>
              <a:t> </a:t>
            </a:r>
            <a:r>
              <a:rPr lang="en-US" sz="2000" i="1" dirty="0"/>
              <a:t>However</a:t>
            </a:r>
            <a:r>
              <a:rPr lang="en-US" sz="2000" dirty="0"/>
              <a:t>, some pairs of events are very </a:t>
            </a:r>
            <a:r>
              <a:rPr lang="en-US" sz="2000" i="1" u="sng" dirty="0"/>
              <a:t>confusing</a:t>
            </a:r>
            <a:r>
              <a:rPr lang="en-US" sz="2000" dirty="0"/>
              <a:t>, resulting in disagreement.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Existing annotation schemes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2085975" y="1000026"/>
            <a:ext cx="1371600" cy="357287"/>
          </a:xfrm>
          <a:custGeom>
            <a:avLst/>
            <a:gdLst>
              <a:gd name="connsiteX0" fmla="*/ 0 w 1371600"/>
              <a:gd name="connsiteY0" fmla="*/ 328712 h 357287"/>
              <a:gd name="connsiteX1" fmla="*/ 671513 w 1371600"/>
              <a:gd name="connsiteY1" fmla="*/ 99 h 357287"/>
              <a:gd name="connsiteX2" fmla="*/ 1371600 w 1371600"/>
              <a:gd name="connsiteY2" fmla="*/ 357287 h 35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357287">
                <a:moveTo>
                  <a:pt x="0" y="328712"/>
                </a:moveTo>
                <a:cubicBezTo>
                  <a:pt x="221456" y="162024"/>
                  <a:pt x="442913" y="-4663"/>
                  <a:pt x="671513" y="99"/>
                </a:cubicBezTo>
                <a:cubicBezTo>
                  <a:pt x="900113" y="4861"/>
                  <a:pt x="1371600" y="357287"/>
                  <a:pt x="1371600" y="357287"/>
                </a:cubicBezTo>
              </a:path>
            </a:pathLst>
          </a:custGeom>
          <a:noFill/>
          <a:ln w="28575">
            <a:solidFill>
              <a:schemeClr val="bg2"/>
            </a:solidFill>
            <a:prstDash val="lg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600200" y="1000807"/>
            <a:ext cx="609599" cy="770843"/>
          </a:xfrm>
          <a:custGeom>
            <a:avLst/>
            <a:gdLst>
              <a:gd name="connsiteX0" fmla="*/ 857250 w 857250"/>
              <a:gd name="connsiteY0" fmla="*/ 356506 h 770843"/>
              <a:gd name="connsiteX1" fmla="*/ 328613 w 857250"/>
              <a:gd name="connsiteY1" fmla="*/ 13606 h 770843"/>
              <a:gd name="connsiteX2" fmla="*/ 0 w 857250"/>
              <a:gd name="connsiteY2" fmla="*/ 770843 h 77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770843">
                <a:moveTo>
                  <a:pt x="857250" y="356506"/>
                </a:moveTo>
                <a:cubicBezTo>
                  <a:pt x="664369" y="150528"/>
                  <a:pt x="471488" y="-55450"/>
                  <a:pt x="328613" y="13606"/>
                </a:cubicBezTo>
                <a:cubicBezTo>
                  <a:pt x="185738" y="82662"/>
                  <a:pt x="0" y="770843"/>
                  <a:pt x="0" y="770843"/>
                </a:cubicBezTo>
              </a:path>
            </a:pathLst>
          </a:custGeom>
          <a:noFill/>
          <a:ln w="28575">
            <a:solidFill>
              <a:schemeClr val="bg2"/>
            </a:solidFill>
            <a:prstDash val="lg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043112" y="931118"/>
            <a:ext cx="5424487" cy="797670"/>
          </a:xfrm>
          <a:custGeom>
            <a:avLst/>
            <a:gdLst>
              <a:gd name="connsiteX0" fmla="*/ 0 w 3757612"/>
              <a:gd name="connsiteY0" fmla="*/ 397620 h 797670"/>
              <a:gd name="connsiteX1" fmla="*/ 2200275 w 3757612"/>
              <a:gd name="connsiteY1" fmla="*/ 11857 h 797670"/>
              <a:gd name="connsiteX2" fmla="*/ 3757612 w 3757612"/>
              <a:gd name="connsiteY2" fmla="*/ 797670 h 79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7612" h="797670">
                <a:moveTo>
                  <a:pt x="0" y="397620"/>
                </a:moveTo>
                <a:cubicBezTo>
                  <a:pt x="787003" y="171401"/>
                  <a:pt x="1574006" y="-54818"/>
                  <a:pt x="2200275" y="11857"/>
                </a:cubicBezTo>
                <a:cubicBezTo>
                  <a:pt x="2826544" y="78532"/>
                  <a:pt x="3757612" y="797670"/>
                  <a:pt x="3757612" y="797670"/>
                </a:cubicBezTo>
              </a:path>
            </a:pathLst>
          </a:custGeom>
          <a:noFill/>
          <a:ln w="28575">
            <a:solidFill>
              <a:schemeClr val="bg2"/>
            </a:solidFill>
            <a:prstDash val="lg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600199" y="760865"/>
            <a:ext cx="1857375" cy="967923"/>
          </a:xfrm>
          <a:custGeom>
            <a:avLst/>
            <a:gdLst>
              <a:gd name="connsiteX0" fmla="*/ 2214562 w 2214562"/>
              <a:gd name="connsiteY0" fmla="*/ 539298 h 967923"/>
              <a:gd name="connsiteX1" fmla="*/ 857250 w 2214562"/>
              <a:gd name="connsiteY1" fmla="*/ 10660 h 967923"/>
              <a:gd name="connsiteX2" fmla="*/ 0 w 2214562"/>
              <a:gd name="connsiteY2" fmla="*/ 967923 h 96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62" h="967923">
                <a:moveTo>
                  <a:pt x="2214562" y="539298"/>
                </a:moveTo>
                <a:cubicBezTo>
                  <a:pt x="1720453" y="239260"/>
                  <a:pt x="1226344" y="-60778"/>
                  <a:pt x="857250" y="10660"/>
                </a:cubicBezTo>
                <a:cubicBezTo>
                  <a:pt x="488156" y="82097"/>
                  <a:pt x="0" y="967923"/>
                  <a:pt x="0" y="967923"/>
                </a:cubicBezTo>
              </a:path>
            </a:pathLst>
          </a:custGeom>
          <a:noFill/>
          <a:ln w="28575">
            <a:solidFill>
              <a:schemeClr val="bg2"/>
            </a:solidFill>
            <a:prstDash val="lg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29000" y="862494"/>
            <a:ext cx="4114800" cy="852006"/>
          </a:xfrm>
          <a:custGeom>
            <a:avLst/>
            <a:gdLst>
              <a:gd name="connsiteX0" fmla="*/ 0 w 2443163"/>
              <a:gd name="connsiteY0" fmla="*/ 480531 h 852006"/>
              <a:gd name="connsiteX1" fmla="*/ 1571625 w 2443163"/>
              <a:gd name="connsiteY1" fmla="*/ 9044 h 852006"/>
              <a:gd name="connsiteX2" fmla="*/ 2443163 w 2443163"/>
              <a:gd name="connsiteY2" fmla="*/ 852006 h 852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3163" h="852006">
                <a:moveTo>
                  <a:pt x="0" y="480531"/>
                </a:moveTo>
                <a:cubicBezTo>
                  <a:pt x="582215" y="213831"/>
                  <a:pt x="1164431" y="-52869"/>
                  <a:pt x="1571625" y="9044"/>
                </a:cubicBezTo>
                <a:cubicBezTo>
                  <a:pt x="1978819" y="70956"/>
                  <a:pt x="2443163" y="852006"/>
                  <a:pt x="2443163" y="852006"/>
                </a:cubicBezTo>
              </a:path>
            </a:pathLst>
          </a:custGeom>
          <a:noFill/>
          <a:ln w="28575">
            <a:solidFill>
              <a:schemeClr val="bg2"/>
            </a:solidFill>
            <a:prstDash val="lg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905000" y="1943100"/>
            <a:ext cx="5257800" cy="514429"/>
          </a:xfrm>
          <a:custGeom>
            <a:avLst/>
            <a:gdLst>
              <a:gd name="connsiteX0" fmla="*/ 0 w 4572000"/>
              <a:gd name="connsiteY0" fmla="*/ 0 h 514429"/>
              <a:gd name="connsiteX1" fmla="*/ 2528887 w 4572000"/>
              <a:gd name="connsiteY1" fmla="*/ 514350 h 514429"/>
              <a:gd name="connsiteX2" fmla="*/ 4572000 w 4572000"/>
              <a:gd name="connsiteY2" fmla="*/ 42863 h 51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0" h="514429">
                <a:moveTo>
                  <a:pt x="0" y="0"/>
                </a:moveTo>
                <a:cubicBezTo>
                  <a:pt x="883443" y="253603"/>
                  <a:pt x="1766887" y="507206"/>
                  <a:pt x="2528887" y="514350"/>
                </a:cubicBezTo>
                <a:cubicBezTo>
                  <a:pt x="3290887" y="521494"/>
                  <a:pt x="4572000" y="42863"/>
                  <a:pt x="4572000" y="42863"/>
                </a:cubicBezTo>
              </a:path>
            </a:pathLst>
          </a:custGeom>
          <a:noFill/>
          <a:ln w="28575">
            <a:solidFill>
              <a:schemeClr val="bg2"/>
            </a:solidFill>
            <a:prstDash val="lg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CECC2E-9B3C-C64F-96D2-55308AA5CD49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III: Data annotation</a:t>
            </a:r>
          </a:p>
        </p:txBody>
      </p:sp>
    </p:spTree>
    <p:extLst>
      <p:ext uri="{BB962C8B-B14F-4D97-AF65-F5344CB8AC3E}">
        <p14:creationId xmlns:p14="http://schemas.microsoft.com/office/powerpoint/2010/main" val="1557409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uiExpand="1" animBg="1"/>
      <p:bldP spid="5" grpId="0" uiExpand="1" animBg="1"/>
      <p:bldP spid="6" grpId="0" uiExpand="1" animBg="1"/>
      <p:bldP spid="7" grpId="0" uiExpand="1" animBg="1"/>
      <p:bldP spid="8" grpId="0" uiExpand="1" animBg="1"/>
      <p:bldP spid="9" grpId="0" uiExpan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230831" y="1669712"/>
            <a:ext cx="4913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assess the health of a company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0831" y="1670272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study causality in medical records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E66DF-BFC0-7A48-8164-CD9BBDFD2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609" y="3198911"/>
            <a:ext cx="4535465" cy="2993408"/>
          </a:xfrm>
          <a:prstGeom prst="roundRect">
            <a:avLst/>
          </a:prstGeom>
          <a:ln>
            <a:solidFill>
              <a:schemeClr val="bg2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648" y="3224517"/>
            <a:ext cx="5929017" cy="2964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760" y="3224229"/>
            <a:ext cx="4587164" cy="3058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AD5257-747E-5142-B9F2-FB58AE31DC5B}"/>
              </a:ext>
            </a:extLst>
          </p:cNvPr>
          <p:cNvSpPr txBox="1"/>
          <p:nvPr/>
        </p:nvSpPr>
        <p:spPr>
          <a:xfrm>
            <a:off x="685800" y="1665806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we manage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556243-2113-8F42-91F5-00CD30D8E354}"/>
              </a:ext>
            </a:extLst>
          </p:cNvPr>
          <p:cNvSpPr txBox="1"/>
          <p:nvPr/>
        </p:nvSpPr>
        <p:spPr>
          <a:xfrm>
            <a:off x="5862" y="29026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Big text, big opportunities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A6C32-5FC0-0C41-979B-31D10D6E7B4D}"/>
              </a:ext>
            </a:extLst>
          </p:cNvPr>
          <p:cNvSpPr txBox="1"/>
          <p:nvPr/>
        </p:nvSpPr>
        <p:spPr>
          <a:xfrm>
            <a:off x="685800" y="24339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perhaps we can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0831" y="1672610"/>
            <a:ext cx="5641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read and compare multiple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6195" y="2440739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fight against fake news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1695" y="2447543"/>
            <a:ext cx="485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better predict the market trend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6195" y="2437446"/>
            <a:ext cx="4097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provide better diagnostics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69021" y="6274971"/>
            <a:ext cx="442021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>
                <a:solidFill>
                  <a:srgbClr val="333333"/>
                </a:solidFill>
                <a:latin typeface="Century Gothic" charset="0"/>
                <a:ea typeface="Century Gothic" charset="0"/>
                <a:cs typeface="Century Gothic" charset="0"/>
              </a:rPr>
              <a:t>Legalzoom</a:t>
            </a:r>
            <a:r>
              <a:rPr lang="en-US" sz="1050" dirty="0">
                <a:solidFill>
                  <a:srgbClr val="333333"/>
                </a:solidFill>
                <a:latin typeface="Century Gothic" charset="0"/>
                <a:ea typeface="Century Gothic" charset="0"/>
                <a:cs typeface="Century Gothic" charset="0"/>
              </a:rPr>
              <a:t>: Fake news, what laws are designed to protect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92230" y="6280886"/>
            <a:ext cx="15712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www.milesweb.com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18648" y="6427113"/>
            <a:ext cx="6802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Engineersjournal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BioInnovate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 Ireland Fellowship: innovating tomorrow’s medical devices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5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3" grpId="0"/>
      <p:bldP spid="3" grpId="1"/>
      <p:bldP spid="9" grpId="0"/>
      <p:bldP spid="9" grpId="1"/>
      <p:bldP spid="11" grpId="0"/>
      <p:bldP spid="11" grpId="1"/>
      <p:bldP spid="13" grpId="0"/>
      <p:bldP spid="14" grpId="0"/>
      <p:bldP spid="14" grpId="1"/>
      <p:bldP spid="18" grpId="0"/>
      <p:bldP spid="18" grpId="1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Existing annotation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i="1" dirty="0"/>
              <a:t>Police </a:t>
            </a:r>
            <a:r>
              <a:rPr lang="en-US" sz="2400" b="1" i="1" dirty="0"/>
              <a:t>tried</a:t>
            </a:r>
            <a:r>
              <a:rPr lang="en-US" sz="2400" i="1" dirty="0"/>
              <a:t> to </a:t>
            </a:r>
            <a:r>
              <a:rPr lang="en-US" sz="2400" b="1" i="1" dirty="0"/>
              <a:t>eliminate</a:t>
            </a:r>
            <a:r>
              <a:rPr lang="en-US" sz="2400" i="1" dirty="0"/>
              <a:t> the pro-independence army and </a:t>
            </a:r>
            <a:r>
              <a:rPr lang="en-US" sz="2400" b="1" i="1" dirty="0"/>
              <a:t>restore</a:t>
            </a:r>
            <a:r>
              <a:rPr lang="en-US" sz="2400" i="1" dirty="0"/>
              <a:t> order. At least 51 people were </a:t>
            </a:r>
            <a:r>
              <a:rPr lang="en-US" sz="2400" b="1" i="1" dirty="0"/>
              <a:t>killed</a:t>
            </a:r>
            <a:r>
              <a:rPr lang="en-US" sz="2400" i="1" dirty="0"/>
              <a:t> in clashes between police and citizens in the troubled region.</a:t>
            </a:r>
          </a:p>
          <a:p>
            <a:pPr lvl="1"/>
            <a:endParaRPr lang="en-US" sz="2000" dirty="0"/>
          </a:p>
          <a:p>
            <a:r>
              <a:rPr lang="en-US" sz="2400" dirty="0"/>
              <a:t>E.g., what’s the relation between </a:t>
            </a:r>
            <a:r>
              <a:rPr lang="en-US" sz="2400" b="1" i="1" dirty="0"/>
              <a:t>restore </a:t>
            </a:r>
            <a:r>
              <a:rPr lang="en-US" sz="2400" dirty="0"/>
              <a:t>and </a:t>
            </a:r>
            <a:r>
              <a:rPr lang="en-US" sz="2400" b="1" i="1" dirty="0"/>
              <a:t>killed</a:t>
            </a:r>
            <a:r>
              <a:rPr lang="en-US" sz="2400" dirty="0"/>
              <a:t>?</a:t>
            </a:r>
          </a:p>
          <a:p>
            <a:pPr lvl="1"/>
            <a:r>
              <a:rPr lang="en-US" sz="2000" dirty="0"/>
              <a:t>restore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BEFORE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dirty="0"/>
              <a:t>killed?</a:t>
            </a:r>
          </a:p>
          <a:p>
            <a:pPr lvl="1"/>
            <a:r>
              <a:rPr lang="en-US" sz="2000" dirty="0"/>
              <a:t>restore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INCLUDES</a:t>
            </a:r>
            <a:r>
              <a:rPr lang="en-US" sz="2000" dirty="0"/>
              <a:t> killed?</a:t>
            </a:r>
          </a:p>
          <a:p>
            <a:pPr lvl="1"/>
            <a:r>
              <a:rPr lang="en-US" sz="2000" dirty="0"/>
              <a:t>restore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AFTER</a:t>
            </a:r>
            <a:r>
              <a:rPr lang="en-US" sz="2000" dirty="0"/>
              <a:t> killed?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C7945-6BDA-1544-9CA8-67583719AD2A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III: Data annotation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990600" y="1981200"/>
            <a:ext cx="1219199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57987" y="1943100"/>
            <a:ext cx="9144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094417" y="4087597"/>
            <a:ext cx="1556084" cy="1860884"/>
            <a:chOff x="3850105" y="3914274"/>
            <a:chExt cx="1556084" cy="1860884"/>
          </a:xfrm>
        </p:grpSpPr>
        <p:sp>
          <p:nvSpPr>
            <p:cNvPr id="26" name="Freeform 25"/>
            <p:cNvSpPr/>
            <p:nvPr/>
          </p:nvSpPr>
          <p:spPr>
            <a:xfrm>
              <a:off x="3882189" y="4876800"/>
              <a:ext cx="1491916" cy="898358"/>
            </a:xfrm>
            <a:custGeom>
              <a:avLst/>
              <a:gdLst>
                <a:gd name="connsiteX0" fmla="*/ 0 w 1491916"/>
                <a:gd name="connsiteY0" fmla="*/ 0 h 898358"/>
                <a:gd name="connsiteX1" fmla="*/ 1090864 w 1491916"/>
                <a:gd name="connsiteY1" fmla="*/ 433137 h 898358"/>
                <a:gd name="connsiteX2" fmla="*/ 1491916 w 1491916"/>
                <a:gd name="connsiteY2" fmla="*/ 898358 h 89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1916" h="898358">
                  <a:moveTo>
                    <a:pt x="0" y="0"/>
                  </a:moveTo>
                  <a:cubicBezTo>
                    <a:pt x="421105" y="141705"/>
                    <a:pt x="842211" y="283411"/>
                    <a:pt x="1090864" y="433137"/>
                  </a:cubicBezTo>
                  <a:cubicBezTo>
                    <a:pt x="1339517" y="582863"/>
                    <a:pt x="1491916" y="898358"/>
                    <a:pt x="1491916" y="898358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prstDash val="lg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3850105" y="3914274"/>
              <a:ext cx="1556084" cy="1780673"/>
            </a:xfrm>
            <a:custGeom>
              <a:avLst/>
              <a:gdLst>
                <a:gd name="connsiteX0" fmla="*/ 0 w 1556084"/>
                <a:gd name="connsiteY0" fmla="*/ 0 h 1780673"/>
                <a:gd name="connsiteX1" fmla="*/ 1042737 w 1556084"/>
                <a:gd name="connsiteY1" fmla="*/ 545431 h 1780673"/>
                <a:gd name="connsiteX2" fmla="*/ 1556084 w 1556084"/>
                <a:gd name="connsiteY2" fmla="*/ 1780673 h 178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6084" h="1780673">
                  <a:moveTo>
                    <a:pt x="0" y="0"/>
                  </a:moveTo>
                  <a:cubicBezTo>
                    <a:pt x="391695" y="124326"/>
                    <a:pt x="783390" y="248652"/>
                    <a:pt x="1042737" y="545431"/>
                  </a:cubicBezTo>
                  <a:cubicBezTo>
                    <a:pt x="1302084" y="842210"/>
                    <a:pt x="1556084" y="1780673"/>
                    <a:pt x="1556084" y="1780673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prstDash val="lg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solution: multi-axis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i="1" dirty="0"/>
              <a:t>Police </a:t>
            </a:r>
            <a:r>
              <a:rPr lang="en-US" sz="2400" b="1" i="1" dirty="0"/>
              <a:t>tried</a:t>
            </a:r>
            <a:r>
              <a:rPr lang="en-US" sz="2400" i="1" dirty="0"/>
              <a:t> to </a:t>
            </a:r>
            <a:r>
              <a:rPr lang="en-US" sz="2400" b="1" i="1" dirty="0"/>
              <a:t>eliminate</a:t>
            </a:r>
            <a:r>
              <a:rPr lang="en-US" sz="2400" i="1" dirty="0"/>
              <a:t> the pro-independence army and </a:t>
            </a:r>
            <a:r>
              <a:rPr lang="en-US" sz="2400" b="1" i="1" dirty="0"/>
              <a:t>restore</a:t>
            </a:r>
            <a:r>
              <a:rPr lang="en-US" sz="2400" i="1" dirty="0"/>
              <a:t> order. At least 51 people were </a:t>
            </a:r>
            <a:r>
              <a:rPr lang="en-US" sz="2400" b="1" i="1" dirty="0"/>
              <a:t>killed</a:t>
            </a:r>
            <a:r>
              <a:rPr lang="en-US" sz="2400" i="1" dirty="0"/>
              <a:t> in clashes between police and citizens in the troubled region.</a:t>
            </a:r>
          </a:p>
          <a:p>
            <a:r>
              <a:rPr lang="en-US" sz="2400" dirty="0"/>
              <a:t>We suggest that </a:t>
            </a:r>
            <a:r>
              <a:rPr lang="en-US" sz="2400" b="1" dirty="0"/>
              <a:t>multiple time axes may exist in natural language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133600" y="3602323"/>
            <a:ext cx="4596817" cy="2733665"/>
            <a:chOff x="2265173" y="-47460"/>
            <a:chExt cx="4596817" cy="2733665"/>
          </a:xfrm>
        </p:grpSpPr>
        <p:grpSp>
          <p:nvGrpSpPr>
            <p:cNvPr id="9" name="Group 8"/>
            <p:cNvGrpSpPr/>
            <p:nvPr/>
          </p:nvGrpSpPr>
          <p:grpSpPr>
            <a:xfrm>
              <a:off x="2265173" y="-47460"/>
              <a:ext cx="4596817" cy="2733665"/>
              <a:chOff x="3569311" y="1831175"/>
              <a:chExt cx="4596817" cy="273366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4454620" y="4246080"/>
                <a:ext cx="3711508" cy="0"/>
              </a:xfrm>
              <a:prstGeom prst="line">
                <a:avLst/>
              </a:prstGeom>
              <a:ln w="38100">
                <a:solidFill>
                  <a:schemeClr val="bg2"/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5505161" y="1831175"/>
                <a:ext cx="0" cy="2526134"/>
              </a:xfrm>
              <a:prstGeom prst="line">
                <a:avLst/>
              </a:prstGeom>
              <a:ln w="38100">
                <a:solidFill>
                  <a:schemeClr val="bg2"/>
                </a:solidFill>
                <a:prstDash val="solid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366087" y="4257063"/>
                <a:ext cx="117532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Times New Roman" charset="0"/>
                    <a:cs typeface="Times New Roman" charset="0"/>
                  </a:rPr>
                  <a:t>police </a:t>
                </a:r>
                <a:r>
                  <a:rPr lang="en-US" sz="1400" b="1" u="sng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Times New Roman" charset="0"/>
                    <a:cs typeface="Times New Roman" charset="0"/>
                  </a:rPr>
                  <a:t>tried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355510" y="4243106"/>
                <a:ext cx="158088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Times New Roman" charset="0"/>
                    <a:cs typeface="Times New Roman" charset="0"/>
                  </a:rPr>
                  <a:t>51 people </a:t>
                </a:r>
                <a:r>
                  <a:rPr lang="en-US" sz="1400" b="1" u="sng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Times New Roman" charset="0"/>
                    <a:cs typeface="Times New Roman" charset="0"/>
                  </a:rPr>
                  <a:t>killed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569311" y="2920187"/>
                <a:ext cx="17123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Times New Roman" charset="0"/>
                    <a:cs typeface="Times New Roman" charset="0"/>
                  </a:rPr>
                  <a:t>to </a:t>
                </a:r>
                <a:r>
                  <a:rPr lang="en-US" sz="1400" b="1" u="sng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Times New Roman" charset="0"/>
                    <a:cs typeface="Times New Roman" charset="0"/>
                  </a:rPr>
                  <a:t>eliminate</a:t>
                </a:r>
                <a:r>
                  <a:rPr lang="en-US" sz="1400" b="1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Times New Roman" charset="0"/>
                    <a:cs typeface="Times New Roman" charset="0"/>
                  </a:rPr>
                  <a:t> army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976602" y="2095938"/>
                <a:ext cx="129394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u="sng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Times New Roman" charset="0"/>
                    <a:cs typeface="Times New Roman" charset="0"/>
                  </a:rPr>
                  <a:t>restore</a:t>
                </a:r>
                <a:r>
                  <a:rPr lang="en-US" sz="1400" b="1" dirty="0">
                    <a:solidFill>
                      <a:schemeClr val="bg2"/>
                    </a:solidFill>
                    <a:latin typeface="Century Gothic" panose="020B0502020202020204" pitchFamily="34" charset="0"/>
                    <a:ea typeface="Times New Roman" charset="0"/>
                    <a:cs typeface="Times New Roman" charset="0"/>
                  </a:rPr>
                  <a:t> order</a:t>
                </a: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4113545" y="2293769"/>
              <a:ext cx="166255" cy="166255"/>
            </a:xfrm>
            <a:prstGeom prst="ellipse">
              <a:avLst/>
            </a:prstGeom>
            <a:solidFill>
              <a:srgbClr val="665E8A"/>
            </a:solidFill>
            <a:ln w="38100">
              <a:noFill/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113545" y="1352255"/>
              <a:ext cx="166255" cy="166255"/>
            </a:xfrm>
            <a:prstGeom prst="ellipse">
              <a:avLst/>
            </a:prstGeom>
            <a:solidFill>
              <a:srgbClr val="665E8A"/>
            </a:solidFill>
            <a:ln w="38100">
              <a:noFill/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670759" y="2293769"/>
              <a:ext cx="166255" cy="166255"/>
            </a:xfrm>
            <a:prstGeom prst="ellipse">
              <a:avLst/>
            </a:prstGeom>
            <a:solidFill>
              <a:srgbClr val="665E8A"/>
            </a:solidFill>
            <a:ln w="38100">
              <a:noFill/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113545" y="383648"/>
              <a:ext cx="166255" cy="166255"/>
            </a:xfrm>
            <a:prstGeom prst="ellipse">
              <a:avLst/>
            </a:prstGeom>
            <a:solidFill>
              <a:srgbClr val="665E8A"/>
            </a:solidFill>
            <a:ln w="38100">
              <a:noFill/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74663" y="4421433"/>
            <a:ext cx="524665" cy="1295138"/>
            <a:chOff x="4648200" y="4248110"/>
            <a:chExt cx="524665" cy="1295138"/>
          </a:xfrm>
        </p:grpSpPr>
        <p:sp>
          <p:nvSpPr>
            <p:cNvPr id="24" name="Multiply 23"/>
            <p:cNvSpPr/>
            <p:nvPr/>
          </p:nvSpPr>
          <p:spPr>
            <a:xfrm>
              <a:off x="4648200" y="5018583"/>
              <a:ext cx="524665" cy="524665"/>
            </a:xfrm>
            <a:prstGeom prst="mathMultiply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Multiply 29"/>
            <p:cNvSpPr/>
            <p:nvPr/>
          </p:nvSpPr>
          <p:spPr>
            <a:xfrm>
              <a:off x="4648200" y="4248110"/>
              <a:ext cx="524665" cy="524665"/>
            </a:xfrm>
            <a:prstGeom prst="mathMultiply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97966" y="4121149"/>
            <a:ext cx="2099862" cy="2776139"/>
            <a:chOff x="2871503" y="3947826"/>
            <a:chExt cx="2099862" cy="2776139"/>
          </a:xfrm>
        </p:grpSpPr>
        <p:sp>
          <p:nvSpPr>
            <p:cNvPr id="37" name="TextBox 36"/>
            <p:cNvSpPr txBox="1"/>
            <p:nvPr/>
          </p:nvSpPr>
          <p:spPr>
            <a:xfrm>
              <a:off x="2871503" y="3947826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71503" y="4994970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B050"/>
                  </a:solidFill>
                </a:rPr>
                <a:t>✓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325034" y="6077634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B050"/>
                  </a:solidFill>
                </a:rPr>
                <a:t>✓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99052" y="4128444"/>
            <a:ext cx="2101516" cy="2301365"/>
            <a:chOff x="3272589" y="3955121"/>
            <a:chExt cx="2101516" cy="2301365"/>
          </a:xfrm>
        </p:grpSpPr>
        <p:grpSp>
          <p:nvGrpSpPr>
            <p:cNvPr id="36" name="Group 35"/>
            <p:cNvGrpSpPr/>
            <p:nvPr/>
          </p:nvGrpSpPr>
          <p:grpSpPr>
            <a:xfrm>
              <a:off x="3272589" y="3955121"/>
              <a:ext cx="497306" cy="1884205"/>
              <a:chOff x="3272589" y="3955121"/>
              <a:chExt cx="497306" cy="1884205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3272589" y="4940968"/>
                <a:ext cx="497306" cy="898358"/>
              </a:xfrm>
              <a:custGeom>
                <a:avLst/>
                <a:gdLst>
                  <a:gd name="connsiteX0" fmla="*/ 497306 w 497306"/>
                  <a:gd name="connsiteY0" fmla="*/ 898358 h 898358"/>
                  <a:gd name="connsiteX1" fmla="*/ 0 w 497306"/>
                  <a:gd name="connsiteY1" fmla="*/ 417095 h 898358"/>
                  <a:gd name="connsiteX2" fmla="*/ 497306 w 497306"/>
                  <a:gd name="connsiteY2" fmla="*/ 0 h 898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7306" h="898358">
                    <a:moveTo>
                      <a:pt x="497306" y="898358"/>
                    </a:moveTo>
                    <a:cubicBezTo>
                      <a:pt x="248653" y="732589"/>
                      <a:pt x="0" y="566821"/>
                      <a:pt x="0" y="417095"/>
                    </a:cubicBezTo>
                    <a:cubicBezTo>
                      <a:pt x="0" y="267369"/>
                      <a:pt x="497306" y="0"/>
                      <a:pt x="497306" y="0"/>
                    </a:cubicBezTo>
                  </a:path>
                </a:pathLst>
              </a:custGeom>
              <a:noFill/>
              <a:ln w="28575">
                <a:solidFill>
                  <a:schemeClr val="bg2"/>
                </a:solidFill>
                <a:prstDash val="lgDash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3272589" y="3955121"/>
                <a:ext cx="497306" cy="898358"/>
              </a:xfrm>
              <a:custGeom>
                <a:avLst/>
                <a:gdLst>
                  <a:gd name="connsiteX0" fmla="*/ 497306 w 497306"/>
                  <a:gd name="connsiteY0" fmla="*/ 898358 h 898358"/>
                  <a:gd name="connsiteX1" fmla="*/ 0 w 497306"/>
                  <a:gd name="connsiteY1" fmla="*/ 417095 h 898358"/>
                  <a:gd name="connsiteX2" fmla="*/ 497306 w 497306"/>
                  <a:gd name="connsiteY2" fmla="*/ 0 h 898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7306" h="898358">
                    <a:moveTo>
                      <a:pt x="497306" y="898358"/>
                    </a:moveTo>
                    <a:cubicBezTo>
                      <a:pt x="248653" y="732589"/>
                      <a:pt x="0" y="566821"/>
                      <a:pt x="0" y="417095"/>
                    </a:cubicBezTo>
                    <a:cubicBezTo>
                      <a:pt x="0" y="267369"/>
                      <a:pt x="497306" y="0"/>
                      <a:pt x="497306" y="0"/>
                    </a:cubicBezTo>
                  </a:path>
                </a:pathLst>
              </a:custGeom>
              <a:noFill/>
              <a:ln w="28575">
                <a:solidFill>
                  <a:schemeClr val="bg2"/>
                </a:solidFill>
                <a:prstDash val="lgDash"/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Freeform 39"/>
            <p:cNvSpPr/>
            <p:nvPr/>
          </p:nvSpPr>
          <p:spPr>
            <a:xfrm>
              <a:off x="3818021" y="5903495"/>
              <a:ext cx="1556084" cy="352991"/>
            </a:xfrm>
            <a:custGeom>
              <a:avLst/>
              <a:gdLst>
                <a:gd name="connsiteX0" fmla="*/ 0 w 1556084"/>
                <a:gd name="connsiteY0" fmla="*/ 0 h 352991"/>
                <a:gd name="connsiteX1" fmla="*/ 850232 w 1556084"/>
                <a:gd name="connsiteY1" fmla="*/ 352926 h 352991"/>
                <a:gd name="connsiteX2" fmla="*/ 1556084 w 1556084"/>
                <a:gd name="connsiteY2" fmla="*/ 32084 h 3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6084" h="352991">
                  <a:moveTo>
                    <a:pt x="0" y="0"/>
                  </a:moveTo>
                  <a:cubicBezTo>
                    <a:pt x="295442" y="173789"/>
                    <a:pt x="590885" y="347579"/>
                    <a:pt x="850232" y="352926"/>
                  </a:cubicBezTo>
                  <a:cubicBezTo>
                    <a:pt x="1109579" y="358273"/>
                    <a:pt x="1556084" y="32084"/>
                    <a:pt x="1556084" y="32084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prstDash val="lg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254941" y="3452446"/>
            <a:ext cx="1330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C27990"/>
                </a:solidFill>
                <a:latin typeface="Century Gothic" panose="020B0502020202020204" pitchFamily="34" charset="0"/>
              </a:rPr>
              <a:t>Intention axis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911717" y="5943180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C27990"/>
                </a:solidFill>
                <a:latin typeface="Century Gothic" panose="020B0502020202020204" pitchFamily="34" charset="0"/>
              </a:rPr>
              <a:t>Main axis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667938-435A-9042-B386-E0FEC45553B1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III: Data annotation</a:t>
            </a:r>
          </a:p>
        </p:txBody>
      </p:sp>
    </p:spTree>
    <p:extLst>
      <p:ext uri="{BB962C8B-B14F-4D97-AF65-F5344CB8AC3E}">
        <p14:creationId xmlns:p14="http://schemas.microsoft.com/office/powerpoint/2010/main" val="11736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4" grpId="0"/>
      <p:bldP spid="4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solution: multi-axis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complete a set of definitions for axes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17A306-8441-D440-8856-11BA4F8B32F1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III: Data annotation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AA603B3-74DC-7C48-9160-1E5B32C00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857473"/>
              </p:ext>
            </p:extLst>
          </p:nvPr>
        </p:nvGraphicFramePr>
        <p:xfrm>
          <a:off x="576261" y="2418637"/>
          <a:ext cx="7972426" cy="3182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6811">
                  <a:extLst>
                    <a:ext uri="{9D8B030D-6E8A-4147-A177-3AD203B41FA5}">
                      <a16:colId xmlns:a16="http://schemas.microsoft.com/office/drawing/2014/main" val="4032749486"/>
                    </a:ext>
                  </a:extLst>
                </a:gridCol>
                <a:gridCol w="3776412">
                  <a:extLst>
                    <a:ext uri="{9D8B030D-6E8A-4147-A177-3AD203B41FA5}">
                      <a16:colId xmlns:a16="http://schemas.microsoft.com/office/drawing/2014/main" val="1662114478"/>
                    </a:ext>
                  </a:extLst>
                </a:gridCol>
                <a:gridCol w="839203">
                  <a:extLst>
                    <a:ext uri="{9D8B030D-6E8A-4147-A177-3AD203B41FA5}">
                      <a16:colId xmlns:a16="http://schemas.microsoft.com/office/drawing/2014/main" val="118045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Event Type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1" dirty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</a:rPr>
                        <a:t>Axis Type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5CF">
                        <a:alpha val="7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685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intention, opinion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orthogonal axis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~20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09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hypothesis, generic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parallel axis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~10</a:t>
                      </a:r>
                    </a:p>
                  </a:txBody>
                  <a:tcPr marL="144254" marR="144254" marT="72127" marB="72127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957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negation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not on any axis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6702" marR="96702" marT="48351" marB="48351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77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static,</a:t>
                      </a:r>
                      <a:r>
                        <a:rPr lang="en-US" sz="2400" baseline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recurrent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not considered</a:t>
                      </a:r>
                      <a:r>
                        <a:rPr lang="en-US" sz="2400" baseline="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now</a:t>
                      </a:r>
                      <a:endParaRPr lang="en-US" sz="2400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6702" marR="96702" marT="48351" marB="48351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930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main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main axis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~70</a:t>
                      </a:r>
                    </a:p>
                  </a:txBody>
                  <a:tcPr marL="144254" marR="144254" marT="72127" marB="72127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312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8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3200" b="1" dirty="0"/>
              <a:t>20k:</a:t>
            </a:r>
            <a:r>
              <a:rPr lang="zh-CN" altLang="en-US" sz="3200" dirty="0"/>
              <a:t> </a:t>
            </a:r>
            <a:r>
              <a:rPr lang="en-US" sz="3200" dirty="0"/>
              <a:t>Annotated the </a:t>
            </a:r>
            <a:r>
              <a:rPr lang="en-US" altLang="zh-CN" sz="3200" dirty="0"/>
              <a:t>20k relations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altLang="zh-CN" sz="3200" b="1" dirty="0"/>
              <a:t>1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week:</a:t>
            </a:r>
            <a:r>
              <a:rPr lang="zh-CN" altLang="en-US" sz="3200" dirty="0"/>
              <a:t> </a:t>
            </a:r>
            <a:r>
              <a:rPr lang="en-US" sz="3200" dirty="0"/>
              <a:t>Finished in about one week using </a:t>
            </a:r>
            <a:r>
              <a:rPr lang="en-US" sz="3200" dirty="0">
                <a:solidFill>
                  <a:srgbClr val="C17A90"/>
                </a:solidFill>
              </a:rPr>
              <a:t>crowdsourcing</a:t>
            </a:r>
            <a:r>
              <a:rPr lang="en-US" sz="3200" dirty="0"/>
              <a:t> (actual time much shorter)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altLang="zh-CN" sz="3200" b="1" dirty="0"/>
              <a:t>80%:</a:t>
            </a:r>
            <a:r>
              <a:rPr lang="zh-CN" altLang="en-US" sz="3200" dirty="0"/>
              <a:t> </a:t>
            </a:r>
            <a:r>
              <a:rPr lang="en-US" sz="3200" dirty="0"/>
              <a:t>IAA improved </a:t>
            </a:r>
            <a:r>
              <a:rPr lang="en-US" sz="3200" dirty="0">
                <a:solidFill>
                  <a:srgbClr val="C17A90"/>
                </a:solidFill>
              </a:rPr>
              <a:t>from literature’s 60% to 80%</a:t>
            </a:r>
            <a:r>
              <a:rPr lang="en-US" sz="3200" dirty="0"/>
              <a:t>, although those </a:t>
            </a:r>
            <a:r>
              <a:rPr lang="en-US" sz="3200" dirty="0" err="1"/>
              <a:t>crowdsourcers</a:t>
            </a:r>
            <a:r>
              <a:rPr lang="en-US" sz="3200" dirty="0"/>
              <a:t> are laymen in NLP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achieved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7CBA3-79BE-A847-8226-18495346F699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III: Data annotation</a:t>
            </a:r>
          </a:p>
        </p:txBody>
      </p:sp>
    </p:spTree>
    <p:extLst>
      <p:ext uri="{BB962C8B-B14F-4D97-AF65-F5344CB8AC3E}">
        <p14:creationId xmlns:p14="http://schemas.microsoft.com/office/powerpoint/2010/main" val="12032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60E1B2AE-F89F-3544-912B-BA63A56A1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58166"/>
            <a:ext cx="8534400" cy="5181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performance of a </a:t>
            </a:r>
            <a:r>
              <a:rPr lang="en-US" sz="2400" b="1" dirty="0"/>
              <a:t>baseline</a:t>
            </a:r>
            <a:r>
              <a:rPr lang="en-US" sz="2400" dirty="0"/>
              <a:t> system on our new dataset is </a:t>
            </a:r>
            <a:r>
              <a:rPr lang="en-US" sz="2400" b="1" dirty="0"/>
              <a:t>much better </a:t>
            </a:r>
            <a:r>
              <a:rPr lang="en-US" sz="2400" dirty="0"/>
              <a:t>than one on the old dataset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a better IAA (&gt;80%)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40202016"/>
              </p:ext>
            </p:extLst>
          </p:nvPr>
        </p:nvGraphicFramePr>
        <p:xfrm>
          <a:off x="914400" y="2133600"/>
          <a:ext cx="7761849" cy="4031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1F8133-DD70-2947-AC41-ED1AA81B1E7C}"/>
              </a:ext>
            </a:extLst>
          </p:cNvPr>
          <p:cNvSpPr txBox="1"/>
          <p:nvPr/>
        </p:nvSpPr>
        <p:spPr>
          <a:xfrm>
            <a:off x="786209" y="6393766"/>
            <a:ext cx="7723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[Old dataset] Cassidy et al. ACL’14. An annotation framework for dense event ordering.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3114D-DFE6-5746-919B-974508E163D4}"/>
              </a:ext>
            </a:extLst>
          </p:cNvPr>
          <p:cNvSpPr txBox="1"/>
          <p:nvPr/>
        </p:nvSpPr>
        <p:spPr>
          <a:xfrm>
            <a:off x="6858000" y="336430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+21%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469A8-DD6A-5546-ABC4-FBB4DF2EB8EE}"/>
              </a:ext>
            </a:extLst>
          </p:cNvPr>
          <p:cNvSpPr txBox="1"/>
          <p:nvPr/>
        </p:nvSpPr>
        <p:spPr>
          <a:xfrm>
            <a:off x="3391827" y="289560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+22%</a:t>
            </a:r>
          </a:p>
        </p:txBody>
      </p:sp>
    </p:spTree>
    <p:extLst>
      <p:ext uri="{BB962C8B-B14F-4D97-AF65-F5344CB8AC3E}">
        <p14:creationId xmlns:p14="http://schemas.microsoft.com/office/powerpoint/2010/main" val="16059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8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668C4-2071-C943-ABB3-C3BF9FD33F9B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III: Data annotation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FFA022B9-35A6-6543-999D-1D2CA8C48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58166"/>
            <a:ext cx="8534400" cy="5181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With a better IAA, the overall performance on our new dataset is much better than those in the literature</a:t>
            </a:r>
          </a:p>
          <a:p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b="1" dirty="0"/>
              <a:t>learning task is defined in a better way </a:t>
            </a:r>
            <a:r>
              <a:rPr lang="en-US" sz="2400" dirty="0"/>
              <a:t>by the new annotation scheme</a:t>
            </a:r>
          </a:p>
          <a:p>
            <a:r>
              <a:rPr lang="en-US" sz="2400" dirty="0"/>
              <a:t>It represents </a:t>
            </a:r>
            <a:r>
              <a:rPr lang="en-US" sz="2400" b="1" dirty="0"/>
              <a:t>a deeper understanding</a:t>
            </a:r>
            <a:r>
              <a:rPr lang="en-US" sz="2400" dirty="0"/>
              <a:t> of how time is expressed in language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FED99-BDD7-9944-A1AE-360C8682D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2" r="25529" b="1764"/>
          <a:stretch/>
        </p:blipFill>
        <p:spPr>
          <a:xfrm>
            <a:off x="838200" y="4199776"/>
            <a:ext cx="1742506" cy="193999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272A97-EFBA-9C49-941F-2E3BC3A7A941}"/>
              </a:ext>
            </a:extLst>
          </p:cNvPr>
          <p:cNvSpPr txBox="1"/>
          <p:nvPr/>
        </p:nvSpPr>
        <p:spPr>
          <a:xfrm>
            <a:off x="3033203" y="4038692"/>
            <a:ext cx="61107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SzPct val="65000"/>
              <a:buFont typeface="Wingdings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“Language distinguishes us from other species”</a:t>
            </a:r>
          </a:p>
          <a:p>
            <a:pPr marL="285750" indent="-285750">
              <a:spcAft>
                <a:spcPts val="600"/>
              </a:spcAft>
              <a:buSzPct val="65000"/>
              <a:buFont typeface="Wingdings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Wait…Animals also have language</a:t>
            </a:r>
          </a:p>
          <a:p>
            <a:pPr marL="285750" indent="-285750">
              <a:spcAft>
                <a:spcPts val="600"/>
              </a:spcAft>
              <a:buSzPct val="65000"/>
              <a:buFont typeface="Wingdings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Well, more precisely, we’re the only species that can express our </a:t>
            </a:r>
            <a:r>
              <a:rPr lang="en-US" b="1" dirty="0">
                <a:solidFill>
                  <a:schemeClr val="bg2"/>
                </a:solidFill>
                <a:latin typeface="Century Gothic" panose="020B0502020202020204" pitchFamily="34" charset="0"/>
              </a:rPr>
              <a:t>imaginations </a:t>
            </a:r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via language</a:t>
            </a:r>
          </a:p>
          <a:p>
            <a:pPr marL="285750" indent="-285750">
              <a:spcAft>
                <a:spcPts val="600"/>
              </a:spcAft>
              <a:buSzPct val="65000"/>
              <a:buFont typeface="Wingdings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Banks get our money by promising us more in the future, but </a:t>
            </a:r>
            <a:r>
              <a:rPr lang="en-US" b="1" dirty="0">
                <a:solidFill>
                  <a:schemeClr val="bg2"/>
                </a:solidFill>
                <a:latin typeface="Century Gothic" panose="020B0502020202020204" pitchFamily="34" charset="0"/>
              </a:rPr>
              <a:t>we cannot get a banana by promising a monkey two bananas in ten minutes</a:t>
            </a:r>
          </a:p>
          <a:p>
            <a:pPr marL="285750" indent="-285750">
              <a:spcAft>
                <a:spcPts val="600"/>
              </a:spcAft>
              <a:buSzPct val="65000"/>
              <a:buFont typeface="Wingdings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Intention, Opinion, Hypothesis, Negation, etc.</a:t>
            </a:r>
          </a:p>
        </p:txBody>
      </p:sp>
    </p:spTree>
    <p:extLst>
      <p:ext uri="{BB962C8B-B14F-4D97-AF65-F5344CB8AC3E}">
        <p14:creationId xmlns:p14="http://schemas.microsoft.com/office/powerpoint/2010/main" val="16390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2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22C95D-5972-134C-B56C-148F3C45A894}"/>
              </a:ext>
            </a:extLst>
          </p:cNvPr>
          <p:cNvSpPr txBox="1"/>
          <p:nvPr/>
        </p:nvSpPr>
        <p:spPr>
          <a:xfrm>
            <a:off x="228600" y="2493117"/>
            <a:ext cx="8534400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Part I: Structured learning</a:t>
            </a:r>
          </a:p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Part II: Common sense</a:t>
            </a:r>
          </a:p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 III: Data annotation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47D7E-E500-CD47-A35C-95027F29B79A}"/>
              </a:ext>
            </a:extLst>
          </p:cNvPr>
          <p:cNvSpPr txBox="1"/>
          <p:nvPr/>
        </p:nvSpPr>
        <p:spPr>
          <a:xfrm>
            <a:off x="-228600" y="4343400"/>
            <a:ext cx="9186864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[EMNLP’17] </a:t>
            </a:r>
            <a:r>
              <a:rPr lang="en-US" u="sng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Z. Feng, and D. Roth. A Structured Learning Approach to Temporal Relation Extraction</a:t>
            </a:r>
          </a:p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[NAACL’18] </a:t>
            </a:r>
            <a:r>
              <a:rPr lang="en-US" u="sng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H. Wu, H. Peng, and D. Roth. Improving Temporal Relation Extraction with a Globally Acquired Statistical Resource</a:t>
            </a:r>
          </a:p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[ACL’18] </a:t>
            </a:r>
            <a:r>
              <a:rPr lang="en-US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, H. Wu, and D. Roth. A Multi-Axis Annotation Scheme for Event Temporal Relations.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ACFE0-B225-C448-A3CC-A862D4CEDCB5}"/>
              </a:ext>
            </a:extLst>
          </p:cNvPr>
          <p:cNvCxnSpPr/>
          <p:nvPr/>
        </p:nvCxnSpPr>
        <p:spPr>
          <a:xfrm>
            <a:off x="762000" y="2493117"/>
            <a:ext cx="2590800" cy="0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1F0397-1BBB-EF4C-838D-EF49DEC002D7}"/>
              </a:ext>
            </a:extLst>
          </p:cNvPr>
          <p:cNvSpPr txBox="1"/>
          <p:nvPr/>
        </p:nvSpPr>
        <p:spPr>
          <a:xfrm>
            <a:off x="228600" y="1475447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32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Understanding time for events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D2431B0-C777-4D49-9983-DE4819603D2A}"/>
              </a:ext>
            </a:extLst>
          </p:cNvPr>
          <p:cNvSpPr/>
          <p:nvPr/>
        </p:nvSpPr>
        <p:spPr>
          <a:xfrm>
            <a:off x="6500196" y="2758251"/>
            <a:ext cx="698903" cy="659934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F78A952-05AC-B349-BFE5-7F50A6869E9D}"/>
              </a:ext>
            </a:extLst>
          </p:cNvPr>
          <p:cNvSpPr/>
          <p:nvPr/>
        </p:nvSpPr>
        <p:spPr>
          <a:xfrm>
            <a:off x="7199099" y="2758250"/>
            <a:ext cx="693202" cy="657848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010E7A2-F5C1-FC41-ADAC-0080563972DB}"/>
              </a:ext>
            </a:extLst>
          </p:cNvPr>
          <p:cNvSpPr/>
          <p:nvPr/>
        </p:nvSpPr>
        <p:spPr>
          <a:xfrm>
            <a:off x="6968357" y="3416098"/>
            <a:ext cx="461483" cy="557660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9A8AA00-853D-1248-8FD6-F8CA09817C53}"/>
              </a:ext>
            </a:extLst>
          </p:cNvPr>
          <p:cNvSpPr/>
          <p:nvPr/>
        </p:nvSpPr>
        <p:spPr>
          <a:xfrm>
            <a:off x="6498167" y="2060222"/>
            <a:ext cx="1396058" cy="878580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8D63F9A4-21DB-A340-9C79-D3CD61423B60}"/>
              </a:ext>
            </a:extLst>
          </p:cNvPr>
          <p:cNvSpPr/>
          <p:nvPr/>
        </p:nvSpPr>
        <p:spPr>
          <a:xfrm>
            <a:off x="7199099" y="2796346"/>
            <a:ext cx="1165316" cy="1357962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35E75A3C-D457-E644-86E6-28ACC18FC8D7}"/>
              </a:ext>
            </a:extLst>
          </p:cNvPr>
          <p:cNvSpPr/>
          <p:nvPr/>
        </p:nvSpPr>
        <p:spPr>
          <a:xfrm>
            <a:off x="6033782" y="2798432"/>
            <a:ext cx="1165317" cy="1355876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50DEB409-B758-2B4B-AC56-902EA1726CE1}"/>
              </a:ext>
            </a:extLst>
          </p:cNvPr>
          <p:cNvSpPr/>
          <p:nvPr/>
        </p:nvSpPr>
        <p:spPr>
          <a:xfrm>
            <a:off x="6970281" y="2938802"/>
            <a:ext cx="457530" cy="517478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DA2F62AF-563C-D94C-98C3-1C873C7DF5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6475458" y="3608299"/>
            <a:ext cx="468738" cy="333325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DEB47B5F-6CA0-A443-BAAA-0CE4D55DD0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7556225" y="3699726"/>
            <a:ext cx="290278" cy="241898"/>
          </a:xfrm>
          <a:prstGeom prst="rect">
            <a:avLst/>
          </a:prstGeom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E07324D3-0FA7-5045-AC26-64B8031B3E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7023646" y="2280954"/>
            <a:ext cx="345100" cy="2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722C95D-5972-134C-B56C-148F3C45A894}"/>
              </a:ext>
            </a:extLst>
          </p:cNvPr>
          <p:cNvSpPr txBox="1"/>
          <p:nvPr/>
        </p:nvSpPr>
        <p:spPr>
          <a:xfrm>
            <a:off x="228600" y="3044861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47D7E-E500-CD47-A35C-95027F29B79A}"/>
              </a:ext>
            </a:extLst>
          </p:cNvPr>
          <p:cNvSpPr txBox="1"/>
          <p:nvPr/>
        </p:nvSpPr>
        <p:spPr>
          <a:xfrm>
            <a:off x="-228600" y="4343400"/>
            <a:ext cx="9186864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[EMNLP’17] </a:t>
            </a:r>
            <a:r>
              <a:rPr lang="en-US" u="sng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Z. Feng, and D. Roth. A Structured Learning Approach to Temporal Relation Extraction</a:t>
            </a:r>
          </a:p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[NAACL’18] </a:t>
            </a:r>
            <a:r>
              <a:rPr lang="en-US" u="sng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H. Wu, H. Peng, and D. Roth. Improving Temporal Relation Extraction with a Globally Acquired Statistical Resource</a:t>
            </a:r>
          </a:p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[ACL’18] </a:t>
            </a:r>
            <a:r>
              <a:rPr lang="en-US" u="sng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>
                    <a:alpha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, H. Wu, and D. Roth. A Multi-Axis Annotation Scheme for Event Temporal Relations.</a:t>
            </a:r>
          </a:p>
          <a:p>
            <a:pPr lvl="2">
              <a:spcBef>
                <a:spcPct val="20000"/>
              </a:spcBef>
              <a:buClr>
                <a:schemeClr val="bg2"/>
              </a:buClr>
              <a:buSzPct val="65000"/>
            </a:pP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[In submission] </a:t>
            </a:r>
            <a:r>
              <a:rPr lang="en-US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Q. Ning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, S. Subramanian, and D. Roth. An improved neural approach for temporal relation extraction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DACFE0-B225-C448-A3CC-A862D4CEDCB5}"/>
              </a:ext>
            </a:extLst>
          </p:cNvPr>
          <p:cNvCxnSpPr/>
          <p:nvPr/>
        </p:nvCxnSpPr>
        <p:spPr>
          <a:xfrm>
            <a:off x="762000" y="2493117"/>
            <a:ext cx="2590800" cy="0"/>
          </a:xfrm>
          <a:prstGeom prst="line">
            <a:avLst/>
          </a:prstGeom>
          <a:ln w="19050"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1F0397-1BBB-EF4C-838D-EF49DEC002D7}"/>
              </a:ext>
            </a:extLst>
          </p:cNvPr>
          <p:cNvSpPr txBox="1"/>
          <p:nvPr/>
        </p:nvSpPr>
        <p:spPr>
          <a:xfrm>
            <a:off x="228600" y="1475447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32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Understanding time for events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ABD47A7-B8F4-B743-BF55-7CF588D55F18}"/>
              </a:ext>
            </a:extLst>
          </p:cNvPr>
          <p:cNvSpPr/>
          <p:nvPr/>
        </p:nvSpPr>
        <p:spPr>
          <a:xfrm>
            <a:off x="6500196" y="2758251"/>
            <a:ext cx="698903" cy="659934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60B581B-5F6E-BC48-BB21-EA3D5C717A62}"/>
              </a:ext>
            </a:extLst>
          </p:cNvPr>
          <p:cNvSpPr/>
          <p:nvPr/>
        </p:nvSpPr>
        <p:spPr>
          <a:xfrm>
            <a:off x="7199099" y="2758250"/>
            <a:ext cx="693202" cy="657848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7B6FCA6E-ADB9-C84E-A91C-590FE2DC7D34}"/>
              </a:ext>
            </a:extLst>
          </p:cNvPr>
          <p:cNvSpPr/>
          <p:nvPr/>
        </p:nvSpPr>
        <p:spPr>
          <a:xfrm>
            <a:off x="6968357" y="3416098"/>
            <a:ext cx="461483" cy="557660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54B8F61-0D1B-554E-B513-F5E9DD1E8D04}"/>
              </a:ext>
            </a:extLst>
          </p:cNvPr>
          <p:cNvSpPr/>
          <p:nvPr/>
        </p:nvSpPr>
        <p:spPr>
          <a:xfrm>
            <a:off x="6498167" y="2060222"/>
            <a:ext cx="1396058" cy="878580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>
              <a:alpha val="50196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B73D38B-16CB-1043-B42A-F2A44DF6D54B}"/>
              </a:ext>
            </a:extLst>
          </p:cNvPr>
          <p:cNvSpPr/>
          <p:nvPr/>
        </p:nvSpPr>
        <p:spPr>
          <a:xfrm>
            <a:off x="7199099" y="2796346"/>
            <a:ext cx="1165316" cy="1357962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26CB7F31-535A-9944-B427-F34891E83683}"/>
              </a:ext>
            </a:extLst>
          </p:cNvPr>
          <p:cNvSpPr/>
          <p:nvPr/>
        </p:nvSpPr>
        <p:spPr>
          <a:xfrm>
            <a:off x="6033782" y="2798432"/>
            <a:ext cx="1165317" cy="1355876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>
              <a:alpha val="5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6B74714-AD11-2746-A770-75CA2E5EAB00}"/>
              </a:ext>
            </a:extLst>
          </p:cNvPr>
          <p:cNvSpPr/>
          <p:nvPr/>
        </p:nvSpPr>
        <p:spPr>
          <a:xfrm>
            <a:off x="6970281" y="2938802"/>
            <a:ext cx="457530" cy="517478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7E781EDA-212F-8547-9FF1-DE6466D882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7556225" y="3699726"/>
            <a:ext cx="290278" cy="241898"/>
          </a:xfrm>
          <a:prstGeom prst="rect">
            <a:avLst/>
          </a:prstGeom>
        </p:spPr>
      </p:pic>
      <p:pic>
        <p:nvPicPr>
          <p:cNvPr id="41" name="Picture 40" descr="A close up of a logo&#10;&#10;Description automatically generated">
            <a:extLst>
              <a:ext uri="{FF2B5EF4-FFF2-40B4-BE49-F238E27FC236}">
                <a16:creationId xmlns:a16="http://schemas.microsoft.com/office/drawing/2014/main" id="{BC3416AA-A695-FE42-9EB6-02EA4EDBC7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7023646" y="2280954"/>
            <a:ext cx="345100" cy="264119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70DEA86B-45FF-C94B-8322-F5D8C07E70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6475458" y="3608299"/>
            <a:ext cx="468738" cy="3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40">
            <a:extLst>
              <a:ext uri="{FF2B5EF4-FFF2-40B4-BE49-F238E27FC236}">
                <a16:creationId xmlns:a16="http://schemas.microsoft.com/office/drawing/2014/main" id="{5790CE86-06B3-0640-85F8-123ADF285DA2}"/>
              </a:ext>
            </a:extLst>
          </p:cNvPr>
          <p:cNvSpPr txBox="1">
            <a:spLocks/>
          </p:cNvSpPr>
          <p:nvPr/>
        </p:nvSpPr>
        <p:spPr>
          <a:xfrm>
            <a:off x="4435924" y="228600"/>
            <a:ext cx="4127049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kern="1200" cap="none" baseline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Arial Rounded MT Bold" panose="020F0704030504030204" pitchFamily="34" charset="0"/>
              </a:defRPr>
            </a:lvl9pPr>
          </a:lstStyle>
          <a:p>
            <a:pPr lvl="0"/>
            <a:r>
              <a:rPr lang="en-US" sz="2800" dirty="0"/>
              <a:t>: initial try </a:t>
            </a:r>
            <a:r>
              <a:rPr lang="en-US" sz="1400" i="1" dirty="0">
                <a:solidFill>
                  <a:srgbClr val="000000"/>
                </a:solidFill>
                <a:cs typeface=""/>
              </a:rPr>
              <a:t>[EMNLP’18]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5EAD6-AFD7-8343-93D8-AF16AB54D323}"/>
              </a:ext>
            </a:extLst>
          </p:cNvPr>
          <p:cNvSpPr txBox="1"/>
          <p:nvPr/>
        </p:nvSpPr>
        <p:spPr>
          <a:xfrm>
            <a:off x="25167" y="233690"/>
            <a:ext cx="457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78FC97D-E638-7E41-AB57-FB6A9CE22C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1314"/>
              </p:ext>
            </p:extLst>
          </p:nvPr>
        </p:nvGraphicFramePr>
        <p:xfrm>
          <a:off x="561974" y="914400"/>
          <a:ext cx="8001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42629E23-9D5D-7E42-BA83-D68498125D5B}"/>
              </a:ext>
            </a:extLst>
          </p:cNvPr>
          <p:cNvSpPr/>
          <p:nvPr/>
        </p:nvSpPr>
        <p:spPr>
          <a:xfrm>
            <a:off x="990600" y="5943600"/>
            <a:ext cx="5029200" cy="2286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D49199-1C85-434F-A859-D17886F4BA0F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EAA90C-A302-024A-987A-56A1B29B31AA}"/>
              </a:ext>
            </a:extLst>
          </p:cNvPr>
          <p:cNvSpPr txBox="1"/>
          <p:nvPr/>
        </p:nvSpPr>
        <p:spPr>
          <a:xfrm>
            <a:off x="5638800" y="4430260"/>
            <a:ext cx="274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*Not a fair comparison because test set is re-labeled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8A418-7767-454A-8A5D-8DCBEACE0E88}"/>
              </a:ext>
            </a:extLst>
          </p:cNvPr>
          <p:cNvSpPr txBox="1"/>
          <p:nvPr/>
        </p:nvSpPr>
        <p:spPr>
          <a:xfrm>
            <a:off x="4191000" y="1819682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New Dataset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+11.1%*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F72AD5-9AAE-AB4D-A2F4-76503FA217EA}"/>
              </a:ext>
            </a:extLst>
          </p:cNvPr>
          <p:cNvSpPr txBox="1"/>
          <p:nvPr/>
        </p:nvSpPr>
        <p:spPr>
          <a:xfrm>
            <a:off x="3148518" y="2837962"/>
            <a:ext cx="1540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Common sense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+4%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5029EC-3408-7044-AF7C-6DCDA514C3EA}"/>
              </a:ext>
            </a:extLst>
          </p:cNvPr>
          <p:cNvSpPr txBox="1"/>
          <p:nvPr/>
        </p:nvSpPr>
        <p:spPr>
          <a:xfrm>
            <a:off x="2209800" y="3429000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Structure learning</a:t>
            </a:r>
          </a:p>
          <a:p>
            <a:pPr algn="ctr"/>
            <a:r>
              <a:rPr lang="en-US" sz="1400" dirty="0">
                <a:solidFill>
                  <a:schemeClr val="bg2"/>
                </a:solidFill>
                <a:latin typeface="Century Gothic" panose="020B0502020202020204" pitchFamily="34" charset="0"/>
              </a:rPr>
              <a:t>+4%</a:t>
            </a:r>
          </a:p>
        </p:txBody>
      </p:sp>
    </p:spTree>
    <p:extLst>
      <p:ext uri="{BB962C8B-B14F-4D97-AF65-F5344CB8AC3E}">
        <p14:creationId xmlns:p14="http://schemas.microsoft.com/office/powerpoint/2010/main" val="1040950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240">
            <a:extLst>
              <a:ext uri="{FF2B5EF4-FFF2-40B4-BE49-F238E27FC236}">
                <a16:creationId xmlns:a16="http://schemas.microsoft.com/office/drawing/2014/main" id="{C000E2B7-26F9-E54F-92E1-30BB4A3F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925" y="228600"/>
            <a:ext cx="3857374" cy="533400"/>
          </a:xfrm>
        </p:spPr>
        <p:txBody>
          <a:bodyPr/>
          <a:lstStyle/>
          <a:p>
            <a:r>
              <a:rPr lang="en-US" sz="2800" dirty="0"/>
              <a:t>: a neural approach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1E340B-34B3-0045-8A2F-DA6DF6341388}"/>
              </a:ext>
            </a:extLst>
          </p:cNvPr>
          <p:cNvGrpSpPr/>
          <p:nvPr/>
        </p:nvGrpSpPr>
        <p:grpSpPr>
          <a:xfrm>
            <a:off x="6085302" y="1473960"/>
            <a:ext cx="2597303" cy="1486783"/>
            <a:chOff x="6085302" y="1473960"/>
            <a:chExt cx="2597303" cy="1486783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D92D59EF-973B-804F-962F-B078BE109ADE}"/>
                </a:ext>
              </a:extLst>
            </p:cNvPr>
            <p:cNvSpPr/>
            <p:nvPr/>
          </p:nvSpPr>
          <p:spPr>
            <a:xfrm>
              <a:off x="6085302" y="1473960"/>
              <a:ext cx="2597303" cy="1486783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F555E23-F6C4-6B4C-B2F9-2391258E661B}"/>
                </a:ext>
              </a:extLst>
            </p:cNvPr>
            <p:cNvSpPr txBox="1"/>
            <p:nvPr/>
          </p:nvSpPr>
          <p:spPr>
            <a:xfrm>
              <a:off x="6364612" y="1839762"/>
              <a:ext cx="21034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Siamese network</a:t>
              </a:r>
            </a:p>
            <a:p>
              <a:pPr algn="ctr"/>
              <a:r>
                <a:rPr lang="en-US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(Common sense)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1D386EA-41F2-7B4F-AB93-A31415AEF531}"/>
              </a:ext>
            </a:extLst>
          </p:cNvPr>
          <p:cNvGrpSpPr/>
          <p:nvPr/>
        </p:nvGrpSpPr>
        <p:grpSpPr>
          <a:xfrm>
            <a:off x="266700" y="3750327"/>
            <a:ext cx="4722256" cy="2087398"/>
            <a:chOff x="266700" y="3750327"/>
            <a:chExt cx="4722256" cy="2087398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DC20B6A-F75D-1148-8BC0-C100E4FA2229}"/>
                </a:ext>
              </a:extLst>
            </p:cNvPr>
            <p:cNvSpPr/>
            <p:nvPr/>
          </p:nvSpPr>
          <p:spPr>
            <a:xfrm>
              <a:off x="266700" y="3750327"/>
              <a:ext cx="4722256" cy="2087398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9EF388D-A3E7-B74F-A5C3-3EE2D02DCAC2}"/>
                </a:ext>
              </a:extLst>
            </p:cNvPr>
            <p:cNvSpPr txBox="1"/>
            <p:nvPr/>
          </p:nvSpPr>
          <p:spPr>
            <a:xfrm>
              <a:off x="714918" y="4560737"/>
              <a:ext cx="38763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Long short-term memory network</a:t>
              </a:r>
            </a:p>
            <a:p>
              <a:pPr algn="ctr"/>
              <a:r>
                <a:rPr lang="en-US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(Structured learning)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004482-2F70-5445-AA88-B4125076ADF6}"/>
              </a:ext>
            </a:extLst>
          </p:cNvPr>
          <p:cNvGrpSpPr/>
          <p:nvPr/>
        </p:nvGrpSpPr>
        <p:grpSpPr>
          <a:xfrm>
            <a:off x="6085302" y="3594646"/>
            <a:ext cx="2656082" cy="2243079"/>
            <a:chOff x="6085302" y="3594646"/>
            <a:chExt cx="2656082" cy="2243079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8B1E2EAE-5545-5640-8516-928AFDAE73FD}"/>
                </a:ext>
              </a:extLst>
            </p:cNvPr>
            <p:cNvSpPr/>
            <p:nvPr/>
          </p:nvSpPr>
          <p:spPr>
            <a:xfrm>
              <a:off x="6085302" y="3594646"/>
              <a:ext cx="2597303" cy="2243079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8E6E6CE-233C-FB4A-9FDE-3D002893DA1C}"/>
                </a:ext>
              </a:extLst>
            </p:cNvPr>
            <p:cNvSpPr txBox="1"/>
            <p:nvPr/>
          </p:nvSpPr>
          <p:spPr>
            <a:xfrm>
              <a:off x="6091300" y="4531519"/>
              <a:ext cx="26500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Feedforward network</a:t>
              </a:r>
            </a:p>
            <a:p>
              <a:pPr algn="ctr"/>
              <a:r>
                <a:rPr lang="en-US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(Trained on new data)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28F8EC-B6AB-7243-B549-B1DF8ACEFBA2}"/>
              </a:ext>
            </a:extLst>
          </p:cNvPr>
          <p:cNvCxnSpPr>
            <a:stCxn id="147" idx="3"/>
          </p:cNvCxnSpPr>
          <p:nvPr/>
        </p:nvCxnSpPr>
        <p:spPr>
          <a:xfrm>
            <a:off x="4988956" y="4794026"/>
            <a:ext cx="1096346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6C9234D-0753-EC42-BBBB-0A689AB90467}"/>
              </a:ext>
            </a:extLst>
          </p:cNvPr>
          <p:cNvCxnSpPr>
            <a:cxnSpLocks/>
            <a:stCxn id="148" idx="2"/>
            <a:endCxn id="149" idx="0"/>
          </p:cNvCxnSpPr>
          <p:nvPr/>
        </p:nvCxnSpPr>
        <p:spPr>
          <a:xfrm>
            <a:off x="7383954" y="2960743"/>
            <a:ext cx="0" cy="633903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7CE848-7C61-9240-8373-57CBCB7D7B5C}"/>
              </a:ext>
            </a:extLst>
          </p:cNvPr>
          <p:cNvSpPr txBox="1"/>
          <p:nvPr/>
        </p:nvSpPr>
        <p:spPr>
          <a:xfrm>
            <a:off x="25167" y="233690"/>
            <a:ext cx="4571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F212FA-13DF-964C-BB67-954846C1294A}"/>
              </a:ext>
            </a:extLst>
          </p:cNvPr>
          <p:cNvSpPr txBox="1"/>
          <p:nvPr/>
        </p:nvSpPr>
        <p:spPr>
          <a:xfrm>
            <a:off x="975140" y="1406130"/>
            <a:ext cx="29738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LSTM </a:t>
            </a:r>
          </a:p>
          <a:p>
            <a:pPr algn="ctr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+</a:t>
            </a:r>
          </a:p>
          <a:p>
            <a:pPr algn="ctr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 Feed-Forward NN </a:t>
            </a:r>
          </a:p>
          <a:p>
            <a:pPr algn="ctr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+</a:t>
            </a:r>
          </a:p>
          <a:p>
            <a:pPr algn="ctr"/>
            <a:r>
              <a:rPr lang="en-US" sz="2400" dirty="0">
                <a:solidFill>
                  <a:schemeClr val="bg2"/>
                </a:solidFill>
                <a:latin typeface="Century Gothic" panose="020B0502020202020204" pitchFamily="34" charset="0"/>
              </a:rPr>
              <a:t> Siamese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06C5B6-9CC4-D54B-A238-7B05FFB54FB2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</p:spTree>
    <p:extLst>
      <p:ext uri="{BB962C8B-B14F-4D97-AF65-F5344CB8AC3E}">
        <p14:creationId xmlns:p14="http://schemas.microsoft.com/office/powerpoint/2010/main" val="22099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0AE1-6751-9545-9AE7-4CD6E11CE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2300"/>
            <a:ext cx="9144000" cy="533400"/>
          </a:xfrm>
        </p:spPr>
        <p:txBody>
          <a:bodyPr/>
          <a:lstStyle/>
          <a:p>
            <a:r>
              <a:rPr lang="en-US" dirty="0"/>
              <a:t>Natural language is natural for </a:t>
            </a:r>
            <a:r>
              <a:rPr lang="en-US" dirty="0">
                <a:solidFill>
                  <a:srgbClr val="C17A90"/>
                </a:solidFill>
              </a:rPr>
              <a:t>humans</a:t>
            </a:r>
          </a:p>
        </p:txBody>
      </p:sp>
    </p:spTree>
    <p:extLst>
      <p:ext uri="{BB962C8B-B14F-4D97-AF65-F5344CB8AC3E}">
        <p14:creationId xmlns:p14="http://schemas.microsoft.com/office/powerpoint/2010/main" val="11165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7DC20B6A-F75D-1148-8BC0-C100E4FA2229}"/>
              </a:ext>
            </a:extLst>
          </p:cNvPr>
          <p:cNvSpPr/>
          <p:nvPr/>
        </p:nvSpPr>
        <p:spPr>
          <a:xfrm>
            <a:off x="266700" y="3750327"/>
            <a:ext cx="4722256" cy="2087398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B1E2EAE-5545-5640-8516-928AFDAE73FD}"/>
              </a:ext>
            </a:extLst>
          </p:cNvPr>
          <p:cNvSpPr/>
          <p:nvPr/>
        </p:nvSpPr>
        <p:spPr>
          <a:xfrm>
            <a:off x="6085302" y="3594646"/>
            <a:ext cx="2597303" cy="224307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92D59EF-973B-804F-962F-B078BE109ADE}"/>
              </a:ext>
            </a:extLst>
          </p:cNvPr>
          <p:cNvSpPr/>
          <p:nvPr/>
        </p:nvSpPr>
        <p:spPr>
          <a:xfrm>
            <a:off x="6085302" y="1473960"/>
            <a:ext cx="2597303" cy="1486783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28F8EC-B6AB-7243-B549-B1DF8ACEFBA2}"/>
              </a:ext>
            </a:extLst>
          </p:cNvPr>
          <p:cNvCxnSpPr>
            <a:stCxn id="147" idx="3"/>
          </p:cNvCxnSpPr>
          <p:nvPr/>
        </p:nvCxnSpPr>
        <p:spPr>
          <a:xfrm>
            <a:off x="4988956" y="4794026"/>
            <a:ext cx="1096346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6C9234D-0753-EC42-BBBB-0A689AB90467}"/>
              </a:ext>
            </a:extLst>
          </p:cNvPr>
          <p:cNvCxnSpPr>
            <a:cxnSpLocks/>
            <a:stCxn id="148" idx="2"/>
            <a:endCxn id="149" idx="0"/>
          </p:cNvCxnSpPr>
          <p:nvPr/>
        </p:nvCxnSpPr>
        <p:spPr>
          <a:xfrm>
            <a:off x="7383954" y="2960743"/>
            <a:ext cx="0" cy="633903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64410" y="4133475"/>
            <a:ext cx="4626667" cy="1678639"/>
            <a:chOff x="364410" y="4133475"/>
            <a:chExt cx="4626667" cy="16786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FAABF5-FCFF-FD47-889B-36412271B4D9}"/>
                </a:ext>
              </a:extLst>
            </p:cNvPr>
            <p:cNvSpPr txBox="1"/>
            <p:nvPr/>
          </p:nvSpPr>
          <p:spPr>
            <a:xfrm>
              <a:off x="364410" y="5550504"/>
              <a:ext cx="46266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LSTM w/ concatenations of two hidden states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505336-B73F-ED4D-9DB9-3F6F4E958A0E}"/>
                </a:ext>
              </a:extLst>
            </p:cNvPr>
            <p:cNvSpPr/>
            <p:nvPr/>
          </p:nvSpPr>
          <p:spPr>
            <a:xfrm>
              <a:off x="1644998" y="4133475"/>
              <a:ext cx="2150931" cy="551983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LSTM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EE7DC9-402A-E649-8450-ADB67AE946ED}"/>
                </a:ext>
              </a:extLst>
            </p:cNvPr>
            <p:cNvSpPr/>
            <p:nvPr/>
          </p:nvSpPr>
          <p:spPr>
            <a:xfrm flipH="1">
              <a:off x="1795106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BE672E-97BB-DB4A-B9AA-A00EC9D2D12A}"/>
                </a:ext>
              </a:extLst>
            </p:cNvPr>
            <p:cNvCxnSpPr>
              <a:stCxn id="15" idx="0"/>
            </p:cNvCxnSpPr>
            <p:nvPr/>
          </p:nvCxnSpPr>
          <p:spPr>
            <a:xfrm flipV="1">
              <a:off x="1832316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8AB4B-8D15-6E49-AC1F-8094368CC28C}"/>
                </a:ext>
              </a:extLst>
            </p:cNvPr>
            <p:cNvSpPr/>
            <p:nvPr/>
          </p:nvSpPr>
          <p:spPr>
            <a:xfrm flipH="1">
              <a:off x="2085824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A8F34D5-FD04-AA46-84E4-F521D9AD2E58}"/>
                </a:ext>
              </a:extLst>
            </p:cNvPr>
            <p:cNvCxnSpPr>
              <a:stCxn id="17" idx="0"/>
            </p:cNvCxnSpPr>
            <p:nvPr/>
          </p:nvCxnSpPr>
          <p:spPr>
            <a:xfrm flipV="1">
              <a:off x="2123034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BCAED4-EC87-334B-8A0F-372205831836}"/>
                </a:ext>
              </a:extLst>
            </p:cNvPr>
            <p:cNvSpPr/>
            <p:nvPr/>
          </p:nvSpPr>
          <p:spPr>
            <a:xfrm flipH="1">
              <a:off x="2367991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33F8AF9-C877-D14C-9693-2041753C6D14}"/>
                </a:ext>
              </a:extLst>
            </p:cNvPr>
            <p:cNvCxnSpPr>
              <a:stCxn id="19" idx="0"/>
            </p:cNvCxnSpPr>
            <p:nvPr/>
          </p:nvCxnSpPr>
          <p:spPr>
            <a:xfrm flipV="1">
              <a:off x="2405202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CB6297-337C-CE4E-AD03-C52E209019D6}"/>
                </a:ext>
              </a:extLst>
            </p:cNvPr>
            <p:cNvSpPr/>
            <p:nvPr/>
          </p:nvSpPr>
          <p:spPr>
            <a:xfrm flipH="1">
              <a:off x="3590716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30D6567-A8F6-6248-97CF-49F1B93FE54F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3627927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E50330-C745-154D-B316-011EFB5E0319}"/>
                </a:ext>
              </a:extLst>
            </p:cNvPr>
            <p:cNvSpPr txBox="1"/>
            <p:nvPr/>
          </p:nvSpPr>
          <p:spPr>
            <a:xfrm>
              <a:off x="1728588" y="5358199"/>
              <a:ext cx="21178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0 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1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 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2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              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</a:t>
              </a:r>
              <a:r>
                <a:rPr kumimoji="0" lang="en-US" sz="9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n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0B1D00D-1AA4-6840-8931-CC4B40767130}"/>
              </a:ext>
            </a:extLst>
          </p:cNvPr>
          <p:cNvSpPr txBox="1"/>
          <p:nvPr/>
        </p:nvSpPr>
        <p:spPr>
          <a:xfrm>
            <a:off x="6364612" y="1839762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Siamese network</a:t>
            </a:r>
          </a:p>
          <a:p>
            <a:pPr algn="ctr"/>
            <a:r>
              <a:rPr lang="en-US" b="1" dirty="0">
                <a:solidFill>
                  <a:schemeClr val="bg2"/>
                </a:solidFill>
                <a:latin typeface="Century Gothic" panose="020B0502020202020204" pitchFamily="34" charset="0"/>
              </a:rPr>
              <a:t>(Common sense)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B4805D-9F54-8340-8F65-CD4209531321}"/>
              </a:ext>
            </a:extLst>
          </p:cNvPr>
          <p:cNvSpPr txBox="1"/>
          <p:nvPr/>
        </p:nvSpPr>
        <p:spPr>
          <a:xfrm>
            <a:off x="6062445" y="4531519"/>
            <a:ext cx="2707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Feedforward network</a:t>
            </a:r>
          </a:p>
          <a:p>
            <a:pPr algn="ctr"/>
            <a:r>
              <a:rPr lang="en-US" b="1" dirty="0">
                <a:solidFill>
                  <a:schemeClr val="bg2"/>
                </a:solidFill>
                <a:latin typeface="Century Gothic" panose="020B0502020202020204" pitchFamily="34" charset="0"/>
              </a:rPr>
              <a:t>(Trained on new data)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87E97-3BAE-7B41-B4F9-069C739F3649}"/>
              </a:ext>
            </a:extLst>
          </p:cNvPr>
          <p:cNvGrpSpPr/>
          <p:nvPr/>
        </p:nvGrpSpPr>
        <p:grpSpPr>
          <a:xfrm>
            <a:off x="25167" y="228600"/>
            <a:ext cx="8268132" cy="533400"/>
            <a:chOff x="25167" y="228600"/>
            <a:chExt cx="8268132" cy="533400"/>
          </a:xfrm>
        </p:grpSpPr>
        <p:sp>
          <p:nvSpPr>
            <p:cNvPr id="31" name="Title 240">
              <a:extLst>
                <a:ext uri="{FF2B5EF4-FFF2-40B4-BE49-F238E27FC236}">
                  <a16:creationId xmlns:a16="http://schemas.microsoft.com/office/drawing/2014/main" id="{AA93E823-DA84-874F-B363-44CB4E9BEBEB}"/>
                </a:ext>
              </a:extLst>
            </p:cNvPr>
            <p:cNvSpPr txBox="1">
              <a:spLocks/>
            </p:cNvSpPr>
            <p:nvPr/>
          </p:nvSpPr>
          <p:spPr>
            <a:xfrm>
              <a:off x="4435925" y="228600"/>
              <a:ext cx="3857374" cy="5334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0" kern="1200" cap="none" baseline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9pPr>
            </a:lstStyle>
            <a:p>
              <a:r>
                <a:rPr lang="en-US" sz="2800" dirty="0"/>
                <a:t>: a neural approach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99ECFE-A883-EB43-A634-E217003C5621}"/>
                </a:ext>
              </a:extLst>
            </p:cNvPr>
            <p:cNvSpPr txBox="1"/>
            <p:nvPr/>
          </p:nvSpPr>
          <p:spPr>
            <a:xfrm>
              <a:off x="25167" y="233690"/>
              <a:ext cx="4571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spcBef>
                  <a:spcPct val="20000"/>
                </a:spcBef>
                <a:buClr>
                  <a:srgbClr val="400080"/>
                </a:buClr>
                <a:buSzPct val="65000"/>
              </a:pPr>
              <a:r>
                <a:rPr 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Put all pieces together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977AB19-A005-7F40-AEDD-4F04247AF22F}"/>
              </a:ext>
            </a:extLst>
          </p:cNvPr>
          <p:cNvSpPr txBox="1"/>
          <p:nvPr/>
        </p:nvSpPr>
        <p:spPr>
          <a:xfrm>
            <a:off x="266700" y="1338702"/>
            <a:ext cx="5412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LSTM takes word embeddings as input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Hidden vectors represent events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FFNN predicts the labels of temporal relations (followed by ILP inference)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Siamese network is a generalized </a:t>
            </a:r>
            <a:r>
              <a:rPr lang="en-US" sz="2000" dirty="0" err="1">
                <a:solidFill>
                  <a:schemeClr val="bg2"/>
                </a:solidFill>
                <a:latin typeface="Century Gothic" panose="020B0502020202020204" pitchFamily="34" charset="0"/>
              </a:rPr>
              <a:t>TemProb</a:t>
            </a:r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019D54-9E17-1846-B03C-2A2579A9F8D2}"/>
              </a:ext>
            </a:extLst>
          </p:cNvPr>
          <p:cNvSpPr txBox="1"/>
          <p:nvPr/>
        </p:nvSpPr>
        <p:spPr>
          <a:xfrm>
            <a:off x="508497" y="4756068"/>
            <a:ext cx="112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word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embeddings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D0303F-D013-1C4F-A057-55F54B361363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</p:spTree>
    <p:extLst>
      <p:ext uri="{BB962C8B-B14F-4D97-AF65-F5344CB8AC3E}">
        <p14:creationId xmlns:p14="http://schemas.microsoft.com/office/powerpoint/2010/main" val="16951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7DC20B6A-F75D-1148-8BC0-C100E4FA2229}"/>
              </a:ext>
            </a:extLst>
          </p:cNvPr>
          <p:cNvSpPr/>
          <p:nvPr/>
        </p:nvSpPr>
        <p:spPr>
          <a:xfrm>
            <a:off x="266700" y="3750327"/>
            <a:ext cx="4722256" cy="2087398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B1E2EAE-5545-5640-8516-928AFDAE73FD}"/>
              </a:ext>
            </a:extLst>
          </p:cNvPr>
          <p:cNvSpPr/>
          <p:nvPr/>
        </p:nvSpPr>
        <p:spPr>
          <a:xfrm>
            <a:off x="6085302" y="3594646"/>
            <a:ext cx="2597303" cy="224307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92D59EF-973B-804F-962F-B078BE109ADE}"/>
              </a:ext>
            </a:extLst>
          </p:cNvPr>
          <p:cNvSpPr/>
          <p:nvPr/>
        </p:nvSpPr>
        <p:spPr>
          <a:xfrm>
            <a:off x="6085302" y="1473960"/>
            <a:ext cx="2597303" cy="1486783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6C9234D-0753-EC42-BBBB-0A689AB90467}"/>
              </a:ext>
            </a:extLst>
          </p:cNvPr>
          <p:cNvCxnSpPr>
            <a:cxnSpLocks/>
            <a:stCxn id="148" idx="2"/>
            <a:endCxn id="149" idx="0"/>
          </p:cNvCxnSpPr>
          <p:nvPr/>
        </p:nvCxnSpPr>
        <p:spPr>
          <a:xfrm>
            <a:off x="7383954" y="2960743"/>
            <a:ext cx="0" cy="633903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64410" y="4133475"/>
            <a:ext cx="4626667" cy="1678639"/>
            <a:chOff x="364410" y="4133475"/>
            <a:chExt cx="4626667" cy="16786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FAABF5-FCFF-FD47-889B-36412271B4D9}"/>
                </a:ext>
              </a:extLst>
            </p:cNvPr>
            <p:cNvSpPr txBox="1"/>
            <p:nvPr/>
          </p:nvSpPr>
          <p:spPr>
            <a:xfrm>
              <a:off x="364410" y="5550504"/>
              <a:ext cx="46266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LSTM w/ concatenations of two hidden states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505336-B73F-ED4D-9DB9-3F6F4E958A0E}"/>
                </a:ext>
              </a:extLst>
            </p:cNvPr>
            <p:cNvSpPr/>
            <p:nvPr/>
          </p:nvSpPr>
          <p:spPr>
            <a:xfrm>
              <a:off x="1644998" y="4133475"/>
              <a:ext cx="2150931" cy="551983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LSTM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EE7DC9-402A-E649-8450-ADB67AE946ED}"/>
                </a:ext>
              </a:extLst>
            </p:cNvPr>
            <p:cNvSpPr/>
            <p:nvPr/>
          </p:nvSpPr>
          <p:spPr>
            <a:xfrm flipH="1">
              <a:off x="1795106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BE672E-97BB-DB4A-B9AA-A00EC9D2D12A}"/>
                </a:ext>
              </a:extLst>
            </p:cNvPr>
            <p:cNvCxnSpPr>
              <a:stCxn id="15" idx="0"/>
            </p:cNvCxnSpPr>
            <p:nvPr/>
          </p:nvCxnSpPr>
          <p:spPr>
            <a:xfrm flipV="1">
              <a:off x="1832316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8AB4B-8D15-6E49-AC1F-8094368CC28C}"/>
                </a:ext>
              </a:extLst>
            </p:cNvPr>
            <p:cNvSpPr/>
            <p:nvPr/>
          </p:nvSpPr>
          <p:spPr>
            <a:xfrm flipH="1">
              <a:off x="2085824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A8F34D5-FD04-AA46-84E4-F521D9AD2E58}"/>
                </a:ext>
              </a:extLst>
            </p:cNvPr>
            <p:cNvCxnSpPr>
              <a:stCxn id="17" idx="0"/>
            </p:cNvCxnSpPr>
            <p:nvPr/>
          </p:nvCxnSpPr>
          <p:spPr>
            <a:xfrm flipV="1">
              <a:off x="2123034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BCAED4-EC87-334B-8A0F-372205831836}"/>
                </a:ext>
              </a:extLst>
            </p:cNvPr>
            <p:cNvSpPr/>
            <p:nvPr/>
          </p:nvSpPr>
          <p:spPr>
            <a:xfrm flipH="1">
              <a:off x="2367991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33F8AF9-C877-D14C-9693-2041753C6D14}"/>
                </a:ext>
              </a:extLst>
            </p:cNvPr>
            <p:cNvCxnSpPr>
              <a:stCxn id="19" idx="0"/>
            </p:cNvCxnSpPr>
            <p:nvPr/>
          </p:nvCxnSpPr>
          <p:spPr>
            <a:xfrm flipV="1">
              <a:off x="2405202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CB6297-337C-CE4E-AD03-C52E209019D6}"/>
                </a:ext>
              </a:extLst>
            </p:cNvPr>
            <p:cNvSpPr/>
            <p:nvPr/>
          </p:nvSpPr>
          <p:spPr>
            <a:xfrm flipH="1">
              <a:off x="3590716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30D6567-A8F6-6248-97CF-49F1B93FE54F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3627927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E50330-C745-154D-B316-011EFB5E0319}"/>
                </a:ext>
              </a:extLst>
            </p:cNvPr>
            <p:cNvSpPr txBox="1"/>
            <p:nvPr/>
          </p:nvSpPr>
          <p:spPr>
            <a:xfrm>
              <a:off x="1728588" y="5358199"/>
              <a:ext cx="21178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0 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1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 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2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              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</a:t>
              </a:r>
              <a:r>
                <a:rPr kumimoji="0" lang="en-US" sz="9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n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0B1D00D-1AA4-6840-8931-CC4B40767130}"/>
              </a:ext>
            </a:extLst>
          </p:cNvPr>
          <p:cNvSpPr txBox="1"/>
          <p:nvPr/>
        </p:nvSpPr>
        <p:spPr>
          <a:xfrm>
            <a:off x="6364612" y="1839762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Siamese network</a:t>
            </a:r>
          </a:p>
          <a:p>
            <a:pPr algn="ctr"/>
            <a:r>
              <a:rPr lang="en-US" b="1" dirty="0">
                <a:solidFill>
                  <a:schemeClr val="bg2"/>
                </a:solidFill>
                <a:latin typeface="Century Gothic" panose="020B0502020202020204" pitchFamily="34" charset="0"/>
              </a:rPr>
              <a:t>(Common sense)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87E97-3BAE-7B41-B4F9-069C739F3649}"/>
              </a:ext>
            </a:extLst>
          </p:cNvPr>
          <p:cNvGrpSpPr/>
          <p:nvPr/>
        </p:nvGrpSpPr>
        <p:grpSpPr>
          <a:xfrm>
            <a:off x="25167" y="228600"/>
            <a:ext cx="8268132" cy="533400"/>
            <a:chOff x="25167" y="228600"/>
            <a:chExt cx="8268132" cy="533400"/>
          </a:xfrm>
        </p:grpSpPr>
        <p:sp>
          <p:nvSpPr>
            <p:cNvPr id="31" name="Title 240">
              <a:extLst>
                <a:ext uri="{FF2B5EF4-FFF2-40B4-BE49-F238E27FC236}">
                  <a16:creationId xmlns:a16="http://schemas.microsoft.com/office/drawing/2014/main" id="{AA93E823-DA84-874F-B363-44CB4E9BEBEB}"/>
                </a:ext>
              </a:extLst>
            </p:cNvPr>
            <p:cNvSpPr txBox="1">
              <a:spLocks/>
            </p:cNvSpPr>
            <p:nvPr/>
          </p:nvSpPr>
          <p:spPr>
            <a:xfrm>
              <a:off x="4435925" y="228600"/>
              <a:ext cx="3857374" cy="5334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0" kern="1200" cap="none" baseline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9pPr>
            </a:lstStyle>
            <a:p>
              <a:r>
                <a:rPr lang="en-US" sz="2800"/>
                <a:t>: a neural approach</a:t>
              </a:r>
              <a:endParaRPr lang="en-US" sz="28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99ECFE-A883-EB43-A634-E217003C5621}"/>
                </a:ext>
              </a:extLst>
            </p:cNvPr>
            <p:cNvSpPr txBox="1"/>
            <p:nvPr/>
          </p:nvSpPr>
          <p:spPr>
            <a:xfrm>
              <a:off x="25167" y="233690"/>
              <a:ext cx="4571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spcBef>
                  <a:spcPct val="20000"/>
                </a:spcBef>
                <a:buClr>
                  <a:srgbClr val="400080"/>
                </a:buClr>
                <a:buSzPct val="65000"/>
              </a:pPr>
              <a:r>
                <a:rPr 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Put all pieces together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EA2C41-6AF5-3C48-9C9E-8CA8347D0572}"/>
              </a:ext>
            </a:extLst>
          </p:cNvPr>
          <p:cNvGrpSpPr/>
          <p:nvPr/>
        </p:nvGrpSpPr>
        <p:grpSpPr>
          <a:xfrm>
            <a:off x="2057545" y="3610478"/>
            <a:ext cx="5367078" cy="1941686"/>
            <a:chOff x="2057545" y="3610478"/>
            <a:chExt cx="5367078" cy="19416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EC9E07-A852-BA4B-8E8B-338457D1F3D8}"/>
                </a:ext>
              </a:extLst>
            </p:cNvPr>
            <p:cNvSpPr txBox="1"/>
            <p:nvPr/>
          </p:nvSpPr>
          <p:spPr>
            <a:xfrm>
              <a:off x="6760755" y="4836033"/>
              <a:ext cx="419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h</a:t>
              </a:r>
              <a:r>
                <a: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e2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29157F-628A-FF42-9411-894779B8745A}"/>
                </a:ext>
              </a:extLst>
            </p:cNvPr>
            <p:cNvSpPr txBox="1"/>
            <p:nvPr/>
          </p:nvSpPr>
          <p:spPr>
            <a:xfrm>
              <a:off x="6694541" y="3610478"/>
              <a:ext cx="5046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h</a:t>
              </a:r>
              <a:r>
                <a: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e1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0302575-CEDA-9349-A079-636F7474C069}"/>
                </a:ext>
              </a:extLst>
            </p:cNvPr>
            <p:cNvGrpSpPr/>
            <p:nvPr/>
          </p:nvGrpSpPr>
          <p:grpSpPr>
            <a:xfrm>
              <a:off x="2057545" y="3849696"/>
              <a:ext cx="5367078" cy="1702468"/>
              <a:chOff x="2057545" y="3849696"/>
              <a:chExt cx="5367078" cy="1702468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B9776E4-A930-2446-A717-466A63D170EF}"/>
                  </a:ext>
                </a:extLst>
              </p:cNvPr>
              <p:cNvGrpSpPr/>
              <p:nvPr/>
            </p:nvGrpSpPr>
            <p:grpSpPr>
              <a:xfrm>
                <a:off x="2057545" y="3898229"/>
                <a:ext cx="5235488" cy="1230841"/>
                <a:chOff x="2057545" y="3898229"/>
                <a:chExt cx="5235488" cy="1230841"/>
              </a:xfrm>
            </p:grpSpPr>
            <p:sp>
              <p:nvSpPr>
                <p:cNvPr id="40" name="Bent-Up Arrow 39">
                  <a:extLst>
                    <a:ext uri="{FF2B5EF4-FFF2-40B4-BE49-F238E27FC236}">
                      <a16:creationId xmlns:a16="http://schemas.microsoft.com/office/drawing/2014/main" id="{749B142F-A334-F24A-BD28-5CDEB0D3E081}"/>
                    </a:ext>
                  </a:extLst>
                </p:cNvPr>
                <p:cNvSpPr/>
                <p:nvPr/>
              </p:nvSpPr>
              <p:spPr>
                <a:xfrm rot="5400000" flipH="1">
                  <a:off x="4552793" y="1402981"/>
                  <a:ext cx="233389" cy="5223885"/>
                </a:xfrm>
                <a:prstGeom prst="bentUpArrow">
                  <a:avLst>
                    <a:gd name="adj1" fmla="val 0"/>
                    <a:gd name="adj2" fmla="val 6756"/>
                    <a:gd name="adj3" fmla="val 20135"/>
                  </a:avLst>
                </a:prstGeom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7B085608-A053-AB45-8FF0-99A30FAA0AAC}"/>
                    </a:ext>
                  </a:extLst>
                </p:cNvPr>
                <p:cNvGrpSpPr/>
                <p:nvPr/>
              </p:nvGrpSpPr>
              <p:grpSpPr>
                <a:xfrm>
                  <a:off x="3132702" y="4071242"/>
                  <a:ext cx="4160331" cy="1057828"/>
                  <a:chOff x="4427129" y="4129048"/>
                  <a:chExt cx="2314332" cy="1597344"/>
                </a:xfrm>
              </p:grpSpPr>
              <p:cxnSp>
                <p:nvCxnSpPr>
                  <p:cNvPr id="42" name="Elbow Connector 41">
                    <a:extLst>
                      <a:ext uri="{FF2B5EF4-FFF2-40B4-BE49-F238E27FC236}">
                        <a16:creationId xmlns:a16="http://schemas.microsoft.com/office/drawing/2014/main" id="{C01802C8-6206-BC4C-A5A9-203286F39FE6}"/>
                      </a:ext>
                    </a:extLst>
                  </p:cNvPr>
                  <p:cNvCxnSpPr>
                    <a:endCxn id="36" idx="3"/>
                  </p:cNvCxnSpPr>
                  <p:nvPr/>
                </p:nvCxnSpPr>
                <p:spPr>
                  <a:xfrm>
                    <a:off x="4427134" y="4129048"/>
                    <a:ext cx="2314327" cy="1597344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B92FE208-41D5-5D4A-BAB8-40C2E2771D8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427129" y="4129049"/>
                    <a:ext cx="1" cy="9114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B3BECAF-7BD3-5D4B-9177-97F9B0A52872}"/>
                  </a:ext>
                </a:extLst>
              </p:cNvPr>
              <p:cNvSpPr/>
              <p:nvPr/>
            </p:nvSpPr>
            <p:spPr>
              <a:xfrm flipH="1">
                <a:off x="7293026" y="4705974"/>
                <a:ext cx="74421" cy="846190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7010FEE-D80A-FA4A-B4BE-9CD20B7A1982}"/>
                  </a:ext>
                </a:extLst>
              </p:cNvPr>
              <p:cNvSpPr/>
              <p:nvPr/>
            </p:nvSpPr>
            <p:spPr>
              <a:xfrm flipH="1">
                <a:off x="7293026" y="3849696"/>
                <a:ext cx="74421" cy="846190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AD0BF0A-16AB-484F-AD99-790A9004BEC1}"/>
                  </a:ext>
                </a:extLst>
              </p:cNvPr>
              <p:cNvSpPr txBox="1"/>
              <p:nvPr/>
            </p:nvSpPr>
            <p:spPr>
              <a:xfrm>
                <a:off x="6909405" y="4057607"/>
                <a:ext cx="45852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128</a:t>
                </a:r>
                <a:endPara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314052D-A997-F24F-BF1C-AE0FE3EFBBB6}"/>
                  </a:ext>
                </a:extLst>
              </p:cNvPr>
              <p:cNvSpPr txBox="1"/>
              <p:nvPr/>
            </p:nvSpPr>
            <p:spPr>
              <a:xfrm>
                <a:off x="6870296" y="5186806"/>
                <a:ext cx="55432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128</a:t>
                </a:r>
                <a:endPara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A1C6EAD-06FC-0545-945D-58A34A9350FA}"/>
              </a:ext>
            </a:extLst>
          </p:cNvPr>
          <p:cNvSpPr txBox="1"/>
          <p:nvPr/>
        </p:nvSpPr>
        <p:spPr>
          <a:xfrm>
            <a:off x="508497" y="4756068"/>
            <a:ext cx="112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word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embeddings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463C90-B1AD-F947-BCC3-5458BEC992EF}"/>
              </a:ext>
            </a:extLst>
          </p:cNvPr>
          <p:cNvSpPr txBox="1"/>
          <p:nvPr/>
        </p:nvSpPr>
        <p:spPr>
          <a:xfrm>
            <a:off x="266700" y="1338702"/>
            <a:ext cx="5412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LSTM takes word embeddings as input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Hidden vectors represent events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FFNN predicts the labels of temporal relations (followed by ILP inference)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Siamese network is a generalized </a:t>
            </a:r>
            <a:r>
              <a:rPr lang="en-US" sz="2000" dirty="0" err="1">
                <a:solidFill>
                  <a:schemeClr val="bg2"/>
                </a:solidFill>
                <a:latin typeface="Century Gothic" panose="020B0502020202020204" pitchFamily="34" charset="0"/>
              </a:rPr>
              <a:t>TemProb</a:t>
            </a:r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0B30E4-44CD-8D47-8709-82784D0E73E4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</p:spTree>
    <p:extLst>
      <p:ext uri="{BB962C8B-B14F-4D97-AF65-F5344CB8AC3E}">
        <p14:creationId xmlns:p14="http://schemas.microsoft.com/office/powerpoint/2010/main" val="294289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7DC20B6A-F75D-1148-8BC0-C100E4FA2229}"/>
              </a:ext>
            </a:extLst>
          </p:cNvPr>
          <p:cNvSpPr/>
          <p:nvPr/>
        </p:nvSpPr>
        <p:spPr>
          <a:xfrm>
            <a:off x="266700" y="3750327"/>
            <a:ext cx="4722256" cy="2087398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B1E2EAE-5545-5640-8516-928AFDAE73FD}"/>
              </a:ext>
            </a:extLst>
          </p:cNvPr>
          <p:cNvSpPr/>
          <p:nvPr/>
        </p:nvSpPr>
        <p:spPr>
          <a:xfrm>
            <a:off x="6085302" y="3594646"/>
            <a:ext cx="2597303" cy="224307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92D59EF-973B-804F-962F-B078BE109ADE}"/>
              </a:ext>
            </a:extLst>
          </p:cNvPr>
          <p:cNvSpPr/>
          <p:nvPr/>
        </p:nvSpPr>
        <p:spPr>
          <a:xfrm>
            <a:off x="6085302" y="1473960"/>
            <a:ext cx="2597303" cy="1486783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6C9234D-0753-EC42-BBBB-0A689AB90467}"/>
              </a:ext>
            </a:extLst>
          </p:cNvPr>
          <p:cNvCxnSpPr>
            <a:cxnSpLocks/>
            <a:stCxn id="148" idx="2"/>
            <a:endCxn id="149" idx="0"/>
          </p:cNvCxnSpPr>
          <p:nvPr/>
        </p:nvCxnSpPr>
        <p:spPr>
          <a:xfrm>
            <a:off x="7383954" y="2960743"/>
            <a:ext cx="0" cy="633903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64410" y="4133475"/>
            <a:ext cx="4626667" cy="1678639"/>
            <a:chOff x="364410" y="4133475"/>
            <a:chExt cx="4626667" cy="16786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FAABF5-FCFF-FD47-889B-36412271B4D9}"/>
                </a:ext>
              </a:extLst>
            </p:cNvPr>
            <p:cNvSpPr txBox="1"/>
            <p:nvPr/>
          </p:nvSpPr>
          <p:spPr>
            <a:xfrm>
              <a:off x="364410" y="5550504"/>
              <a:ext cx="46266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LSTM w/ concatenations of two hidden states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505336-B73F-ED4D-9DB9-3F6F4E958A0E}"/>
                </a:ext>
              </a:extLst>
            </p:cNvPr>
            <p:cNvSpPr/>
            <p:nvPr/>
          </p:nvSpPr>
          <p:spPr>
            <a:xfrm>
              <a:off x="1644998" y="4133475"/>
              <a:ext cx="2150931" cy="551983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LSTM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EE7DC9-402A-E649-8450-ADB67AE946ED}"/>
                </a:ext>
              </a:extLst>
            </p:cNvPr>
            <p:cNvSpPr/>
            <p:nvPr/>
          </p:nvSpPr>
          <p:spPr>
            <a:xfrm flipH="1">
              <a:off x="1795106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BE672E-97BB-DB4A-B9AA-A00EC9D2D12A}"/>
                </a:ext>
              </a:extLst>
            </p:cNvPr>
            <p:cNvCxnSpPr>
              <a:stCxn id="15" idx="0"/>
            </p:cNvCxnSpPr>
            <p:nvPr/>
          </p:nvCxnSpPr>
          <p:spPr>
            <a:xfrm flipV="1">
              <a:off x="1832316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8AB4B-8D15-6E49-AC1F-8094368CC28C}"/>
                </a:ext>
              </a:extLst>
            </p:cNvPr>
            <p:cNvSpPr/>
            <p:nvPr/>
          </p:nvSpPr>
          <p:spPr>
            <a:xfrm flipH="1">
              <a:off x="2085824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A8F34D5-FD04-AA46-84E4-F521D9AD2E58}"/>
                </a:ext>
              </a:extLst>
            </p:cNvPr>
            <p:cNvCxnSpPr>
              <a:stCxn id="17" idx="0"/>
            </p:cNvCxnSpPr>
            <p:nvPr/>
          </p:nvCxnSpPr>
          <p:spPr>
            <a:xfrm flipV="1">
              <a:off x="2123034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BCAED4-EC87-334B-8A0F-372205831836}"/>
                </a:ext>
              </a:extLst>
            </p:cNvPr>
            <p:cNvSpPr/>
            <p:nvPr/>
          </p:nvSpPr>
          <p:spPr>
            <a:xfrm flipH="1">
              <a:off x="2367991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33F8AF9-C877-D14C-9693-2041753C6D14}"/>
                </a:ext>
              </a:extLst>
            </p:cNvPr>
            <p:cNvCxnSpPr>
              <a:stCxn id="19" idx="0"/>
            </p:cNvCxnSpPr>
            <p:nvPr/>
          </p:nvCxnSpPr>
          <p:spPr>
            <a:xfrm flipV="1">
              <a:off x="2405202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CB6297-337C-CE4E-AD03-C52E209019D6}"/>
                </a:ext>
              </a:extLst>
            </p:cNvPr>
            <p:cNvSpPr/>
            <p:nvPr/>
          </p:nvSpPr>
          <p:spPr>
            <a:xfrm flipH="1">
              <a:off x="3590716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30D6567-A8F6-6248-97CF-49F1B93FE54F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3627927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E50330-C745-154D-B316-011EFB5E0319}"/>
                </a:ext>
              </a:extLst>
            </p:cNvPr>
            <p:cNvSpPr txBox="1"/>
            <p:nvPr/>
          </p:nvSpPr>
          <p:spPr>
            <a:xfrm>
              <a:off x="1728588" y="5358199"/>
              <a:ext cx="21178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0 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1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 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2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              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</a:t>
              </a:r>
              <a:r>
                <a:rPr kumimoji="0" lang="en-US" sz="9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n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0B1D00D-1AA4-6840-8931-CC4B40767130}"/>
              </a:ext>
            </a:extLst>
          </p:cNvPr>
          <p:cNvSpPr txBox="1"/>
          <p:nvPr/>
        </p:nvSpPr>
        <p:spPr>
          <a:xfrm>
            <a:off x="6364612" y="1839762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Siamese network</a:t>
            </a:r>
          </a:p>
          <a:p>
            <a:pPr algn="ctr"/>
            <a:r>
              <a:rPr lang="en-US" b="1" dirty="0">
                <a:solidFill>
                  <a:schemeClr val="bg2"/>
                </a:solidFill>
                <a:latin typeface="Century Gothic" panose="020B0502020202020204" pitchFamily="34" charset="0"/>
              </a:rPr>
              <a:t>(Common sense)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87E97-3BAE-7B41-B4F9-069C739F3649}"/>
              </a:ext>
            </a:extLst>
          </p:cNvPr>
          <p:cNvGrpSpPr/>
          <p:nvPr/>
        </p:nvGrpSpPr>
        <p:grpSpPr>
          <a:xfrm>
            <a:off x="25167" y="228600"/>
            <a:ext cx="8268132" cy="533400"/>
            <a:chOff x="25167" y="228600"/>
            <a:chExt cx="8268132" cy="533400"/>
          </a:xfrm>
        </p:grpSpPr>
        <p:sp>
          <p:nvSpPr>
            <p:cNvPr id="31" name="Title 240">
              <a:extLst>
                <a:ext uri="{FF2B5EF4-FFF2-40B4-BE49-F238E27FC236}">
                  <a16:creationId xmlns:a16="http://schemas.microsoft.com/office/drawing/2014/main" id="{AA93E823-DA84-874F-B363-44CB4E9BEBEB}"/>
                </a:ext>
              </a:extLst>
            </p:cNvPr>
            <p:cNvSpPr txBox="1">
              <a:spLocks/>
            </p:cNvSpPr>
            <p:nvPr/>
          </p:nvSpPr>
          <p:spPr>
            <a:xfrm>
              <a:off x="4435925" y="228600"/>
              <a:ext cx="3857374" cy="5334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0" kern="1200" cap="none" baseline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9pPr>
            </a:lstStyle>
            <a:p>
              <a:r>
                <a:rPr lang="en-US" sz="2800"/>
                <a:t>: a neural approach</a:t>
              </a:r>
              <a:endParaRPr lang="en-US" sz="28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99ECFE-A883-EB43-A634-E217003C5621}"/>
                </a:ext>
              </a:extLst>
            </p:cNvPr>
            <p:cNvSpPr txBox="1"/>
            <p:nvPr/>
          </p:nvSpPr>
          <p:spPr>
            <a:xfrm>
              <a:off x="25167" y="233690"/>
              <a:ext cx="4571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spcBef>
                  <a:spcPct val="20000"/>
                </a:spcBef>
                <a:buClr>
                  <a:srgbClr val="400080"/>
                </a:buClr>
                <a:buSzPct val="65000"/>
              </a:pPr>
              <a:r>
                <a:rPr 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Put all pieces together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EA2C41-6AF5-3C48-9C9E-8CA8347D0572}"/>
              </a:ext>
            </a:extLst>
          </p:cNvPr>
          <p:cNvGrpSpPr/>
          <p:nvPr/>
        </p:nvGrpSpPr>
        <p:grpSpPr>
          <a:xfrm>
            <a:off x="2057545" y="3610478"/>
            <a:ext cx="5367078" cy="1941686"/>
            <a:chOff x="2057545" y="3610478"/>
            <a:chExt cx="5367078" cy="19416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EC9E07-A852-BA4B-8E8B-338457D1F3D8}"/>
                </a:ext>
              </a:extLst>
            </p:cNvPr>
            <p:cNvSpPr txBox="1"/>
            <p:nvPr/>
          </p:nvSpPr>
          <p:spPr>
            <a:xfrm>
              <a:off x="6760755" y="4836033"/>
              <a:ext cx="419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h</a:t>
              </a:r>
              <a:r>
                <a: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e2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29157F-628A-FF42-9411-894779B8745A}"/>
                </a:ext>
              </a:extLst>
            </p:cNvPr>
            <p:cNvSpPr txBox="1"/>
            <p:nvPr/>
          </p:nvSpPr>
          <p:spPr>
            <a:xfrm>
              <a:off x="6694541" y="3610478"/>
              <a:ext cx="5046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h</a:t>
              </a:r>
              <a:r>
                <a: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e1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0302575-CEDA-9349-A079-636F7474C069}"/>
                </a:ext>
              </a:extLst>
            </p:cNvPr>
            <p:cNvGrpSpPr/>
            <p:nvPr/>
          </p:nvGrpSpPr>
          <p:grpSpPr>
            <a:xfrm>
              <a:off x="2057545" y="3849696"/>
              <a:ext cx="5367078" cy="1702468"/>
              <a:chOff x="2057545" y="3849696"/>
              <a:chExt cx="5367078" cy="1702468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B9776E4-A930-2446-A717-466A63D170EF}"/>
                  </a:ext>
                </a:extLst>
              </p:cNvPr>
              <p:cNvGrpSpPr/>
              <p:nvPr/>
            </p:nvGrpSpPr>
            <p:grpSpPr>
              <a:xfrm>
                <a:off x="2057545" y="3898229"/>
                <a:ext cx="5235488" cy="1230841"/>
                <a:chOff x="2057545" y="3898229"/>
                <a:chExt cx="5235488" cy="1230841"/>
              </a:xfrm>
            </p:grpSpPr>
            <p:sp>
              <p:nvSpPr>
                <p:cNvPr id="40" name="Bent-Up Arrow 39">
                  <a:extLst>
                    <a:ext uri="{FF2B5EF4-FFF2-40B4-BE49-F238E27FC236}">
                      <a16:creationId xmlns:a16="http://schemas.microsoft.com/office/drawing/2014/main" id="{749B142F-A334-F24A-BD28-5CDEB0D3E081}"/>
                    </a:ext>
                  </a:extLst>
                </p:cNvPr>
                <p:cNvSpPr/>
                <p:nvPr/>
              </p:nvSpPr>
              <p:spPr>
                <a:xfrm rot="5400000" flipH="1">
                  <a:off x="4552793" y="1402981"/>
                  <a:ext cx="233389" cy="5223885"/>
                </a:xfrm>
                <a:prstGeom prst="bentUpArrow">
                  <a:avLst>
                    <a:gd name="adj1" fmla="val 0"/>
                    <a:gd name="adj2" fmla="val 6756"/>
                    <a:gd name="adj3" fmla="val 20135"/>
                  </a:avLst>
                </a:prstGeom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7B085608-A053-AB45-8FF0-99A30FAA0AAC}"/>
                    </a:ext>
                  </a:extLst>
                </p:cNvPr>
                <p:cNvGrpSpPr/>
                <p:nvPr/>
              </p:nvGrpSpPr>
              <p:grpSpPr>
                <a:xfrm>
                  <a:off x="3132702" y="4071242"/>
                  <a:ext cx="4160331" cy="1057828"/>
                  <a:chOff x="4427129" y="4129048"/>
                  <a:chExt cx="2314332" cy="1597344"/>
                </a:xfrm>
              </p:grpSpPr>
              <p:cxnSp>
                <p:nvCxnSpPr>
                  <p:cNvPr id="42" name="Elbow Connector 41">
                    <a:extLst>
                      <a:ext uri="{FF2B5EF4-FFF2-40B4-BE49-F238E27FC236}">
                        <a16:creationId xmlns:a16="http://schemas.microsoft.com/office/drawing/2014/main" id="{C01802C8-6206-BC4C-A5A9-203286F39FE6}"/>
                      </a:ext>
                    </a:extLst>
                  </p:cNvPr>
                  <p:cNvCxnSpPr>
                    <a:endCxn id="36" idx="3"/>
                  </p:cNvCxnSpPr>
                  <p:nvPr/>
                </p:nvCxnSpPr>
                <p:spPr>
                  <a:xfrm>
                    <a:off x="4427134" y="4129048"/>
                    <a:ext cx="2314327" cy="1597344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B92FE208-41D5-5D4A-BAB8-40C2E2771D8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427129" y="4129049"/>
                    <a:ext cx="1" cy="9114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B3BECAF-7BD3-5D4B-9177-97F9B0A52872}"/>
                  </a:ext>
                </a:extLst>
              </p:cNvPr>
              <p:cNvSpPr/>
              <p:nvPr/>
            </p:nvSpPr>
            <p:spPr>
              <a:xfrm flipH="1">
                <a:off x="7293026" y="4705974"/>
                <a:ext cx="74421" cy="846190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7010FEE-D80A-FA4A-B4BE-9CD20B7A1982}"/>
                  </a:ext>
                </a:extLst>
              </p:cNvPr>
              <p:cNvSpPr/>
              <p:nvPr/>
            </p:nvSpPr>
            <p:spPr>
              <a:xfrm flipH="1">
                <a:off x="7293026" y="3849696"/>
                <a:ext cx="74421" cy="846190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AD0BF0A-16AB-484F-AD99-790A9004BEC1}"/>
                  </a:ext>
                </a:extLst>
              </p:cNvPr>
              <p:cNvSpPr txBox="1"/>
              <p:nvPr/>
            </p:nvSpPr>
            <p:spPr>
              <a:xfrm>
                <a:off x="6909405" y="4057607"/>
                <a:ext cx="45852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128</a:t>
                </a:r>
                <a:endPara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314052D-A997-F24F-BF1C-AE0FE3EFBBB6}"/>
                  </a:ext>
                </a:extLst>
              </p:cNvPr>
              <p:cNvSpPr txBox="1"/>
              <p:nvPr/>
            </p:nvSpPr>
            <p:spPr>
              <a:xfrm>
                <a:off x="6870296" y="5186806"/>
                <a:ext cx="55432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128</a:t>
                </a:r>
                <a:endPara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C33DAE-30F8-A04B-8EF4-B1D608A85D13}"/>
              </a:ext>
            </a:extLst>
          </p:cNvPr>
          <p:cNvGrpSpPr/>
          <p:nvPr/>
        </p:nvGrpSpPr>
        <p:grpSpPr>
          <a:xfrm>
            <a:off x="7371689" y="4132189"/>
            <a:ext cx="1374279" cy="1321620"/>
            <a:chOff x="7371689" y="4132189"/>
            <a:chExt cx="1374279" cy="132162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912E571-EF04-BA48-AC5B-4190A38E37DF}"/>
                </a:ext>
              </a:extLst>
            </p:cNvPr>
            <p:cNvSpPr/>
            <p:nvPr/>
          </p:nvSpPr>
          <p:spPr>
            <a:xfrm flipH="1">
              <a:off x="7769699" y="4535844"/>
              <a:ext cx="81145" cy="43693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711711B-62C7-0542-9FBC-FB81C8C9D01D}"/>
                </a:ext>
              </a:extLst>
            </p:cNvPr>
            <p:cNvSpPr>
              <a:spLocks/>
            </p:cNvSpPr>
            <p:nvPr/>
          </p:nvSpPr>
          <p:spPr>
            <a:xfrm flipH="1">
              <a:off x="8247848" y="4607761"/>
              <a:ext cx="69066" cy="317429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F419D41-88D0-EE4A-AFCB-1027DD05071D}"/>
                </a:ext>
              </a:extLst>
            </p:cNvPr>
            <p:cNvCxnSpPr/>
            <p:nvPr/>
          </p:nvCxnSpPr>
          <p:spPr>
            <a:xfrm>
              <a:off x="7849238" y="4764357"/>
              <a:ext cx="398613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4504C94-7403-FB40-AD9B-B6EC34AA22FD}"/>
                </a:ext>
              </a:extLst>
            </p:cNvPr>
            <p:cNvCxnSpPr>
              <a:endCxn id="44" idx="3"/>
            </p:cNvCxnSpPr>
            <p:nvPr/>
          </p:nvCxnSpPr>
          <p:spPr>
            <a:xfrm>
              <a:off x="7371689" y="4535844"/>
              <a:ext cx="398010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689A6C0-9A68-B54B-9BB5-37FF5D0FB441}"/>
                </a:ext>
              </a:extLst>
            </p:cNvPr>
            <p:cNvCxnSpPr>
              <a:endCxn id="44" idx="3"/>
            </p:cNvCxnSpPr>
            <p:nvPr/>
          </p:nvCxnSpPr>
          <p:spPr>
            <a:xfrm>
              <a:off x="7371689" y="4369085"/>
              <a:ext cx="398010" cy="38522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788E35A-8643-4C43-BEDD-ACDFDDD55BFF}"/>
                </a:ext>
              </a:extLst>
            </p:cNvPr>
            <p:cNvCxnSpPr/>
            <p:nvPr/>
          </p:nvCxnSpPr>
          <p:spPr>
            <a:xfrm flipV="1">
              <a:off x="7376805" y="4773072"/>
              <a:ext cx="398011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24B3F39-9250-FB4C-9EB5-6EB5DDD296AF}"/>
                </a:ext>
              </a:extLst>
            </p:cNvPr>
            <p:cNvCxnSpPr/>
            <p:nvPr/>
          </p:nvCxnSpPr>
          <p:spPr>
            <a:xfrm flipV="1">
              <a:off x="7376805" y="4773072"/>
              <a:ext cx="398011" cy="38522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774F0FD-827D-C64D-BC34-B67E322DD6F4}"/>
                </a:ext>
              </a:extLst>
            </p:cNvPr>
            <p:cNvCxnSpPr/>
            <p:nvPr/>
          </p:nvCxnSpPr>
          <p:spPr>
            <a:xfrm>
              <a:off x="7846861" y="4639383"/>
              <a:ext cx="398011" cy="11826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C4E45AB-3A8E-3D42-8594-FF4F1633F4F5}"/>
                </a:ext>
              </a:extLst>
            </p:cNvPr>
            <p:cNvCxnSpPr/>
            <p:nvPr/>
          </p:nvCxnSpPr>
          <p:spPr>
            <a:xfrm>
              <a:off x="7846861" y="4549111"/>
              <a:ext cx="398011" cy="20853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2BD8F8E-EB0D-5746-83E4-D3AFCB948505}"/>
                </a:ext>
              </a:extLst>
            </p:cNvPr>
            <p:cNvCxnSpPr/>
            <p:nvPr/>
          </p:nvCxnSpPr>
          <p:spPr>
            <a:xfrm flipV="1">
              <a:off x="7846861" y="4757647"/>
              <a:ext cx="398011" cy="11826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E614E47-321F-4F4E-97FA-5D83D0C5C2C9}"/>
                </a:ext>
              </a:extLst>
            </p:cNvPr>
            <p:cNvCxnSpPr/>
            <p:nvPr/>
          </p:nvCxnSpPr>
          <p:spPr>
            <a:xfrm flipV="1">
              <a:off x="7846861" y="4757647"/>
              <a:ext cx="398011" cy="20853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D6B5939-95A0-D64B-913C-80EFD529819C}"/>
                </a:ext>
              </a:extLst>
            </p:cNvPr>
            <p:cNvSpPr txBox="1"/>
            <p:nvPr/>
          </p:nvSpPr>
          <p:spPr>
            <a:xfrm>
              <a:off x="8282380" y="4579960"/>
              <a:ext cx="46358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before</a:t>
              </a:r>
            </a:p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after</a:t>
              </a:r>
            </a:p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equal</a:t>
              </a:r>
            </a:p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vague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A52DD67-121C-EE40-ADA3-E8A5B50BDF99}"/>
                </a:ext>
              </a:extLst>
            </p:cNvPr>
            <p:cNvCxnSpPr>
              <a:endCxn id="44" idx="3"/>
            </p:cNvCxnSpPr>
            <p:nvPr/>
          </p:nvCxnSpPr>
          <p:spPr>
            <a:xfrm>
              <a:off x="7374065" y="4132189"/>
              <a:ext cx="395635" cy="62212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E8AD148-0BF7-B44B-852A-2D59D153519F}"/>
                </a:ext>
              </a:extLst>
            </p:cNvPr>
            <p:cNvCxnSpPr/>
            <p:nvPr/>
          </p:nvCxnSpPr>
          <p:spPr>
            <a:xfrm flipV="1">
              <a:off x="7372025" y="4831688"/>
              <a:ext cx="395635" cy="62212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3AD5490-6C98-0C42-9E21-D2A1C1BD134A}"/>
                </a:ext>
              </a:extLst>
            </p:cNvPr>
            <p:cNvSpPr txBox="1"/>
            <p:nvPr/>
          </p:nvSpPr>
          <p:spPr>
            <a:xfrm>
              <a:off x="7957296" y="4386573"/>
              <a:ext cx="6399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output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E8FF3FD-FF60-2F40-9709-0642924CEB23}"/>
                </a:ext>
              </a:extLst>
            </p:cNvPr>
            <p:cNvSpPr txBox="1"/>
            <p:nvPr/>
          </p:nvSpPr>
          <p:spPr>
            <a:xfrm>
              <a:off x="7607290" y="5024021"/>
              <a:ext cx="40709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64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740E140-21E5-C944-B719-A7A1EB5860BE}"/>
              </a:ext>
            </a:extLst>
          </p:cNvPr>
          <p:cNvSpPr txBox="1"/>
          <p:nvPr/>
        </p:nvSpPr>
        <p:spPr>
          <a:xfrm>
            <a:off x="6085303" y="5585612"/>
            <a:ext cx="2377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O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utput</a:t>
            </a:r>
            <a:r>
              <a:rPr kumimoji="0" lang="en-US" sz="105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confidence scores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7A9DC38-EB69-7843-A435-672B98D754B9}"/>
              </a:ext>
            </a:extLst>
          </p:cNvPr>
          <p:cNvSpPr txBox="1"/>
          <p:nvPr/>
        </p:nvSpPr>
        <p:spPr>
          <a:xfrm>
            <a:off x="508497" y="4756068"/>
            <a:ext cx="112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word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embeddings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DCF150D-3938-E843-85DD-C391704A17B9}"/>
              </a:ext>
            </a:extLst>
          </p:cNvPr>
          <p:cNvSpPr txBox="1"/>
          <p:nvPr/>
        </p:nvSpPr>
        <p:spPr>
          <a:xfrm>
            <a:off x="266700" y="1338702"/>
            <a:ext cx="5412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LSTM takes word embeddings as input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Hidden vectors represent events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FFNN predicts the labels of temporal relations (followed by ILP inference)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Siamese network is a generalized </a:t>
            </a:r>
            <a:r>
              <a:rPr lang="en-US" sz="2000" dirty="0" err="1">
                <a:solidFill>
                  <a:schemeClr val="bg2"/>
                </a:solidFill>
                <a:latin typeface="Century Gothic" panose="020B0502020202020204" pitchFamily="34" charset="0"/>
              </a:rPr>
              <a:t>TemProb</a:t>
            </a:r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AC4B62-41A5-7E40-BEE2-0ABA2917EC03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</p:spTree>
    <p:extLst>
      <p:ext uri="{BB962C8B-B14F-4D97-AF65-F5344CB8AC3E}">
        <p14:creationId xmlns:p14="http://schemas.microsoft.com/office/powerpoint/2010/main" val="135514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7DC20B6A-F75D-1148-8BC0-C100E4FA2229}"/>
              </a:ext>
            </a:extLst>
          </p:cNvPr>
          <p:cNvSpPr/>
          <p:nvPr/>
        </p:nvSpPr>
        <p:spPr>
          <a:xfrm>
            <a:off x="266700" y="3750327"/>
            <a:ext cx="4722256" cy="2087398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B1E2EAE-5545-5640-8516-928AFDAE73FD}"/>
              </a:ext>
            </a:extLst>
          </p:cNvPr>
          <p:cNvSpPr/>
          <p:nvPr/>
        </p:nvSpPr>
        <p:spPr>
          <a:xfrm>
            <a:off x="6085302" y="3594646"/>
            <a:ext cx="2597303" cy="224307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6C9234D-0753-EC42-BBBB-0A689AB90467}"/>
              </a:ext>
            </a:extLst>
          </p:cNvPr>
          <p:cNvCxnSpPr>
            <a:cxnSpLocks/>
            <a:endCxn id="149" idx="0"/>
          </p:cNvCxnSpPr>
          <p:nvPr/>
        </p:nvCxnSpPr>
        <p:spPr>
          <a:xfrm>
            <a:off x="7383954" y="2960743"/>
            <a:ext cx="0" cy="633903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64410" y="4133475"/>
            <a:ext cx="4626667" cy="1678639"/>
            <a:chOff x="364410" y="4133475"/>
            <a:chExt cx="4626667" cy="16786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FAABF5-FCFF-FD47-889B-36412271B4D9}"/>
                </a:ext>
              </a:extLst>
            </p:cNvPr>
            <p:cNvSpPr txBox="1"/>
            <p:nvPr/>
          </p:nvSpPr>
          <p:spPr>
            <a:xfrm>
              <a:off x="364410" y="5550504"/>
              <a:ext cx="46266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LSTM w/ concatenations of two hidden states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505336-B73F-ED4D-9DB9-3F6F4E958A0E}"/>
                </a:ext>
              </a:extLst>
            </p:cNvPr>
            <p:cNvSpPr/>
            <p:nvPr/>
          </p:nvSpPr>
          <p:spPr>
            <a:xfrm>
              <a:off x="1644998" y="4133475"/>
              <a:ext cx="2150931" cy="551983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LSTM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EE7DC9-402A-E649-8450-ADB67AE946ED}"/>
                </a:ext>
              </a:extLst>
            </p:cNvPr>
            <p:cNvSpPr/>
            <p:nvPr/>
          </p:nvSpPr>
          <p:spPr>
            <a:xfrm flipH="1">
              <a:off x="1795106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BE672E-97BB-DB4A-B9AA-A00EC9D2D12A}"/>
                </a:ext>
              </a:extLst>
            </p:cNvPr>
            <p:cNvCxnSpPr>
              <a:stCxn id="15" idx="0"/>
            </p:cNvCxnSpPr>
            <p:nvPr/>
          </p:nvCxnSpPr>
          <p:spPr>
            <a:xfrm flipV="1">
              <a:off x="1832316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8AB4B-8D15-6E49-AC1F-8094368CC28C}"/>
                </a:ext>
              </a:extLst>
            </p:cNvPr>
            <p:cNvSpPr/>
            <p:nvPr/>
          </p:nvSpPr>
          <p:spPr>
            <a:xfrm flipH="1">
              <a:off x="2085824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A8F34D5-FD04-AA46-84E4-F521D9AD2E58}"/>
                </a:ext>
              </a:extLst>
            </p:cNvPr>
            <p:cNvCxnSpPr>
              <a:stCxn id="17" idx="0"/>
            </p:cNvCxnSpPr>
            <p:nvPr/>
          </p:nvCxnSpPr>
          <p:spPr>
            <a:xfrm flipV="1">
              <a:off x="2123034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BCAED4-EC87-334B-8A0F-372205831836}"/>
                </a:ext>
              </a:extLst>
            </p:cNvPr>
            <p:cNvSpPr/>
            <p:nvPr/>
          </p:nvSpPr>
          <p:spPr>
            <a:xfrm flipH="1">
              <a:off x="2367991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33F8AF9-C877-D14C-9693-2041753C6D14}"/>
                </a:ext>
              </a:extLst>
            </p:cNvPr>
            <p:cNvCxnSpPr>
              <a:stCxn id="19" idx="0"/>
            </p:cNvCxnSpPr>
            <p:nvPr/>
          </p:nvCxnSpPr>
          <p:spPr>
            <a:xfrm flipV="1">
              <a:off x="2405202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CB6297-337C-CE4E-AD03-C52E209019D6}"/>
                </a:ext>
              </a:extLst>
            </p:cNvPr>
            <p:cNvSpPr/>
            <p:nvPr/>
          </p:nvSpPr>
          <p:spPr>
            <a:xfrm flipH="1">
              <a:off x="3590716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30D6567-A8F6-6248-97CF-49F1B93FE54F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3627927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E50330-C745-154D-B316-011EFB5E0319}"/>
                </a:ext>
              </a:extLst>
            </p:cNvPr>
            <p:cNvSpPr txBox="1"/>
            <p:nvPr/>
          </p:nvSpPr>
          <p:spPr>
            <a:xfrm>
              <a:off x="1728588" y="5358199"/>
              <a:ext cx="21178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0 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1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 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2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              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</a:t>
              </a:r>
              <a:r>
                <a:rPr kumimoji="0" lang="en-US" sz="9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n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87E97-3BAE-7B41-B4F9-069C739F3649}"/>
              </a:ext>
            </a:extLst>
          </p:cNvPr>
          <p:cNvGrpSpPr/>
          <p:nvPr/>
        </p:nvGrpSpPr>
        <p:grpSpPr>
          <a:xfrm>
            <a:off x="25167" y="228600"/>
            <a:ext cx="8268132" cy="533400"/>
            <a:chOff x="25167" y="228600"/>
            <a:chExt cx="8268132" cy="533400"/>
          </a:xfrm>
        </p:grpSpPr>
        <p:sp>
          <p:nvSpPr>
            <p:cNvPr id="31" name="Title 240">
              <a:extLst>
                <a:ext uri="{FF2B5EF4-FFF2-40B4-BE49-F238E27FC236}">
                  <a16:creationId xmlns:a16="http://schemas.microsoft.com/office/drawing/2014/main" id="{AA93E823-DA84-874F-B363-44CB4E9BEBEB}"/>
                </a:ext>
              </a:extLst>
            </p:cNvPr>
            <p:cNvSpPr txBox="1">
              <a:spLocks/>
            </p:cNvSpPr>
            <p:nvPr/>
          </p:nvSpPr>
          <p:spPr>
            <a:xfrm>
              <a:off x="4435925" y="228600"/>
              <a:ext cx="3857374" cy="5334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0" kern="1200" cap="none" baseline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9pPr>
            </a:lstStyle>
            <a:p>
              <a:r>
                <a:rPr lang="en-US" sz="2800"/>
                <a:t>: a neural approach</a:t>
              </a:r>
              <a:endParaRPr lang="en-US" sz="28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99ECFE-A883-EB43-A634-E217003C5621}"/>
                </a:ext>
              </a:extLst>
            </p:cNvPr>
            <p:cNvSpPr txBox="1"/>
            <p:nvPr/>
          </p:nvSpPr>
          <p:spPr>
            <a:xfrm>
              <a:off x="25167" y="233690"/>
              <a:ext cx="4571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spcBef>
                  <a:spcPct val="20000"/>
                </a:spcBef>
                <a:buClr>
                  <a:srgbClr val="400080"/>
                </a:buClr>
                <a:buSzPct val="65000"/>
              </a:pPr>
              <a:r>
                <a:rPr 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Put all pieces together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EA2C41-6AF5-3C48-9C9E-8CA8347D0572}"/>
              </a:ext>
            </a:extLst>
          </p:cNvPr>
          <p:cNvGrpSpPr/>
          <p:nvPr/>
        </p:nvGrpSpPr>
        <p:grpSpPr>
          <a:xfrm>
            <a:off x="2057545" y="3610478"/>
            <a:ext cx="5367078" cy="1941686"/>
            <a:chOff x="2057545" y="3610478"/>
            <a:chExt cx="5367078" cy="19416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EC9E07-A852-BA4B-8E8B-338457D1F3D8}"/>
                </a:ext>
              </a:extLst>
            </p:cNvPr>
            <p:cNvSpPr txBox="1"/>
            <p:nvPr/>
          </p:nvSpPr>
          <p:spPr>
            <a:xfrm>
              <a:off x="6760755" y="4836033"/>
              <a:ext cx="419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h</a:t>
              </a:r>
              <a:r>
                <a: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e2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29157F-628A-FF42-9411-894779B8745A}"/>
                </a:ext>
              </a:extLst>
            </p:cNvPr>
            <p:cNvSpPr txBox="1"/>
            <p:nvPr/>
          </p:nvSpPr>
          <p:spPr>
            <a:xfrm>
              <a:off x="6694541" y="3610478"/>
              <a:ext cx="5046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h</a:t>
              </a:r>
              <a:r>
                <a: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e1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0302575-CEDA-9349-A079-636F7474C069}"/>
                </a:ext>
              </a:extLst>
            </p:cNvPr>
            <p:cNvGrpSpPr/>
            <p:nvPr/>
          </p:nvGrpSpPr>
          <p:grpSpPr>
            <a:xfrm>
              <a:off x="2057545" y="3849696"/>
              <a:ext cx="5367078" cy="1702468"/>
              <a:chOff x="2057545" y="3849696"/>
              <a:chExt cx="5367078" cy="1702468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B9776E4-A930-2446-A717-466A63D170EF}"/>
                  </a:ext>
                </a:extLst>
              </p:cNvPr>
              <p:cNvGrpSpPr/>
              <p:nvPr/>
            </p:nvGrpSpPr>
            <p:grpSpPr>
              <a:xfrm>
                <a:off x="2057545" y="3898229"/>
                <a:ext cx="5235488" cy="1230841"/>
                <a:chOff x="2057545" y="3898229"/>
                <a:chExt cx="5235488" cy="1230841"/>
              </a:xfrm>
            </p:grpSpPr>
            <p:sp>
              <p:nvSpPr>
                <p:cNvPr id="40" name="Bent-Up Arrow 39">
                  <a:extLst>
                    <a:ext uri="{FF2B5EF4-FFF2-40B4-BE49-F238E27FC236}">
                      <a16:creationId xmlns:a16="http://schemas.microsoft.com/office/drawing/2014/main" id="{749B142F-A334-F24A-BD28-5CDEB0D3E081}"/>
                    </a:ext>
                  </a:extLst>
                </p:cNvPr>
                <p:cNvSpPr/>
                <p:nvPr/>
              </p:nvSpPr>
              <p:spPr>
                <a:xfrm rot="5400000" flipH="1">
                  <a:off x="4552793" y="1402981"/>
                  <a:ext cx="233389" cy="5223885"/>
                </a:xfrm>
                <a:prstGeom prst="bentUpArrow">
                  <a:avLst>
                    <a:gd name="adj1" fmla="val 0"/>
                    <a:gd name="adj2" fmla="val 6756"/>
                    <a:gd name="adj3" fmla="val 20135"/>
                  </a:avLst>
                </a:prstGeom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7B085608-A053-AB45-8FF0-99A30FAA0AAC}"/>
                    </a:ext>
                  </a:extLst>
                </p:cNvPr>
                <p:cNvGrpSpPr/>
                <p:nvPr/>
              </p:nvGrpSpPr>
              <p:grpSpPr>
                <a:xfrm>
                  <a:off x="3132702" y="4071242"/>
                  <a:ext cx="4160331" cy="1057828"/>
                  <a:chOff x="4427129" y="4129048"/>
                  <a:chExt cx="2314332" cy="1597344"/>
                </a:xfrm>
              </p:grpSpPr>
              <p:cxnSp>
                <p:nvCxnSpPr>
                  <p:cNvPr id="42" name="Elbow Connector 41">
                    <a:extLst>
                      <a:ext uri="{FF2B5EF4-FFF2-40B4-BE49-F238E27FC236}">
                        <a16:creationId xmlns:a16="http://schemas.microsoft.com/office/drawing/2014/main" id="{C01802C8-6206-BC4C-A5A9-203286F39FE6}"/>
                      </a:ext>
                    </a:extLst>
                  </p:cNvPr>
                  <p:cNvCxnSpPr>
                    <a:endCxn id="36" idx="3"/>
                  </p:cNvCxnSpPr>
                  <p:nvPr/>
                </p:nvCxnSpPr>
                <p:spPr>
                  <a:xfrm>
                    <a:off x="4427134" y="4129048"/>
                    <a:ext cx="2314327" cy="1597344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B92FE208-41D5-5D4A-BAB8-40C2E2771D8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427129" y="4129049"/>
                    <a:ext cx="1" cy="9114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B3BECAF-7BD3-5D4B-9177-97F9B0A52872}"/>
                  </a:ext>
                </a:extLst>
              </p:cNvPr>
              <p:cNvSpPr/>
              <p:nvPr/>
            </p:nvSpPr>
            <p:spPr>
              <a:xfrm flipH="1">
                <a:off x="7293026" y="4705974"/>
                <a:ext cx="74421" cy="846190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7010FEE-D80A-FA4A-B4BE-9CD20B7A1982}"/>
                  </a:ext>
                </a:extLst>
              </p:cNvPr>
              <p:cNvSpPr/>
              <p:nvPr/>
            </p:nvSpPr>
            <p:spPr>
              <a:xfrm flipH="1">
                <a:off x="7293026" y="3849696"/>
                <a:ext cx="74421" cy="846190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AD0BF0A-16AB-484F-AD99-790A9004BEC1}"/>
                  </a:ext>
                </a:extLst>
              </p:cNvPr>
              <p:cNvSpPr txBox="1"/>
              <p:nvPr/>
            </p:nvSpPr>
            <p:spPr>
              <a:xfrm>
                <a:off x="6909405" y="4057607"/>
                <a:ext cx="45852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128</a:t>
                </a:r>
                <a:endPara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314052D-A997-F24F-BF1C-AE0FE3EFBBB6}"/>
                  </a:ext>
                </a:extLst>
              </p:cNvPr>
              <p:cNvSpPr txBox="1"/>
              <p:nvPr/>
            </p:nvSpPr>
            <p:spPr>
              <a:xfrm>
                <a:off x="6870296" y="5186806"/>
                <a:ext cx="55432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128</a:t>
                </a:r>
                <a:endPara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C33DAE-30F8-A04B-8EF4-B1D608A85D13}"/>
              </a:ext>
            </a:extLst>
          </p:cNvPr>
          <p:cNvGrpSpPr/>
          <p:nvPr/>
        </p:nvGrpSpPr>
        <p:grpSpPr>
          <a:xfrm>
            <a:off x="7371689" y="4132189"/>
            <a:ext cx="1374279" cy="1321620"/>
            <a:chOff x="7371689" y="4132189"/>
            <a:chExt cx="1374279" cy="132162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912E571-EF04-BA48-AC5B-4190A38E37DF}"/>
                </a:ext>
              </a:extLst>
            </p:cNvPr>
            <p:cNvSpPr/>
            <p:nvPr/>
          </p:nvSpPr>
          <p:spPr>
            <a:xfrm flipH="1">
              <a:off x="7769699" y="4535844"/>
              <a:ext cx="81145" cy="43693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711711B-62C7-0542-9FBC-FB81C8C9D01D}"/>
                </a:ext>
              </a:extLst>
            </p:cNvPr>
            <p:cNvSpPr>
              <a:spLocks/>
            </p:cNvSpPr>
            <p:nvPr/>
          </p:nvSpPr>
          <p:spPr>
            <a:xfrm flipH="1">
              <a:off x="8247848" y="4607761"/>
              <a:ext cx="69066" cy="317429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F419D41-88D0-EE4A-AFCB-1027DD05071D}"/>
                </a:ext>
              </a:extLst>
            </p:cNvPr>
            <p:cNvCxnSpPr/>
            <p:nvPr/>
          </p:nvCxnSpPr>
          <p:spPr>
            <a:xfrm>
              <a:off x="7849238" y="4764357"/>
              <a:ext cx="398613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4504C94-7403-FB40-AD9B-B6EC34AA22FD}"/>
                </a:ext>
              </a:extLst>
            </p:cNvPr>
            <p:cNvCxnSpPr>
              <a:endCxn id="44" idx="3"/>
            </p:cNvCxnSpPr>
            <p:nvPr/>
          </p:nvCxnSpPr>
          <p:spPr>
            <a:xfrm>
              <a:off x="7371689" y="4535844"/>
              <a:ext cx="398010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689A6C0-9A68-B54B-9BB5-37FF5D0FB441}"/>
                </a:ext>
              </a:extLst>
            </p:cNvPr>
            <p:cNvCxnSpPr>
              <a:endCxn id="44" idx="3"/>
            </p:cNvCxnSpPr>
            <p:nvPr/>
          </p:nvCxnSpPr>
          <p:spPr>
            <a:xfrm>
              <a:off x="7371689" y="4369085"/>
              <a:ext cx="398010" cy="38522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788E35A-8643-4C43-BEDD-ACDFDDD55BFF}"/>
                </a:ext>
              </a:extLst>
            </p:cNvPr>
            <p:cNvCxnSpPr/>
            <p:nvPr/>
          </p:nvCxnSpPr>
          <p:spPr>
            <a:xfrm flipV="1">
              <a:off x="7376805" y="4773072"/>
              <a:ext cx="398011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24B3F39-9250-FB4C-9EB5-6EB5DDD296AF}"/>
                </a:ext>
              </a:extLst>
            </p:cNvPr>
            <p:cNvCxnSpPr/>
            <p:nvPr/>
          </p:nvCxnSpPr>
          <p:spPr>
            <a:xfrm flipV="1">
              <a:off x="7376805" y="4773072"/>
              <a:ext cx="398011" cy="38522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774F0FD-827D-C64D-BC34-B67E322DD6F4}"/>
                </a:ext>
              </a:extLst>
            </p:cNvPr>
            <p:cNvCxnSpPr/>
            <p:nvPr/>
          </p:nvCxnSpPr>
          <p:spPr>
            <a:xfrm>
              <a:off x="7846861" y="4639383"/>
              <a:ext cx="398011" cy="11826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C4E45AB-3A8E-3D42-8594-FF4F1633F4F5}"/>
                </a:ext>
              </a:extLst>
            </p:cNvPr>
            <p:cNvCxnSpPr/>
            <p:nvPr/>
          </p:nvCxnSpPr>
          <p:spPr>
            <a:xfrm>
              <a:off x="7846861" y="4549111"/>
              <a:ext cx="398011" cy="20853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2BD8F8E-EB0D-5746-83E4-D3AFCB948505}"/>
                </a:ext>
              </a:extLst>
            </p:cNvPr>
            <p:cNvCxnSpPr/>
            <p:nvPr/>
          </p:nvCxnSpPr>
          <p:spPr>
            <a:xfrm flipV="1">
              <a:off x="7846861" y="4757647"/>
              <a:ext cx="398011" cy="11826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E614E47-321F-4F4E-97FA-5D83D0C5C2C9}"/>
                </a:ext>
              </a:extLst>
            </p:cNvPr>
            <p:cNvCxnSpPr/>
            <p:nvPr/>
          </p:nvCxnSpPr>
          <p:spPr>
            <a:xfrm flipV="1">
              <a:off x="7846861" y="4757647"/>
              <a:ext cx="398011" cy="20853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D6B5939-95A0-D64B-913C-80EFD529819C}"/>
                </a:ext>
              </a:extLst>
            </p:cNvPr>
            <p:cNvSpPr txBox="1"/>
            <p:nvPr/>
          </p:nvSpPr>
          <p:spPr>
            <a:xfrm>
              <a:off x="8282380" y="4579960"/>
              <a:ext cx="46358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before</a:t>
              </a:r>
            </a:p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after</a:t>
              </a:r>
            </a:p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equal</a:t>
              </a:r>
            </a:p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vague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A52DD67-121C-EE40-ADA3-E8A5B50BDF99}"/>
                </a:ext>
              </a:extLst>
            </p:cNvPr>
            <p:cNvCxnSpPr>
              <a:endCxn id="44" idx="3"/>
            </p:cNvCxnSpPr>
            <p:nvPr/>
          </p:nvCxnSpPr>
          <p:spPr>
            <a:xfrm>
              <a:off x="7374065" y="4132189"/>
              <a:ext cx="395635" cy="62212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E8AD148-0BF7-B44B-852A-2D59D153519F}"/>
                </a:ext>
              </a:extLst>
            </p:cNvPr>
            <p:cNvCxnSpPr/>
            <p:nvPr/>
          </p:nvCxnSpPr>
          <p:spPr>
            <a:xfrm flipV="1">
              <a:off x="7372025" y="4831688"/>
              <a:ext cx="395635" cy="62212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3AD5490-6C98-0C42-9E21-D2A1C1BD134A}"/>
                </a:ext>
              </a:extLst>
            </p:cNvPr>
            <p:cNvSpPr txBox="1"/>
            <p:nvPr/>
          </p:nvSpPr>
          <p:spPr>
            <a:xfrm>
              <a:off x="7957296" y="4386573"/>
              <a:ext cx="6399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output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E8FF3FD-FF60-2F40-9709-0642924CEB23}"/>
                </a:ext>
              </a:extLst>
            </p:cNvPr>
            <p:cNvSpPr txBox="1"/>
            <p:nvPr/>
          </p:nvSpPr>
          <p:spPr>
            <a:xfrm>
              <a:off x="7607290" y="5024021"/>
              <a:ext cx="40709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64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740E140-21E5-C944-B719-A7A1EB5860BE}"/>
              </a:ext>
            </a:extLst>
          </p:cNvPr>
          <p:cNvSpPr txBox="1"/>
          <p:nvPr/>
        </p:nvSpPr>
        <p:spPr>
          <a:xfrm>
            <a:off x="6085303" y="5585612"/>
            <a:ext cx="2377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Output confidence scores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540B02E-F3CA-7A41-B9F1-90F0B20C34E8}"/>
              </a:ext>
            </a:extLst>
          </p:cNvPr>
          <p:cNvSpPr>
            <a:spLocks noChangeAspect="1"/>
          </p:cNvSpPr>
          <p:nvPr/>
        </p:nvSpPr>
        <p:spPr>
          <a:xfrm flipH="1">
            <a:off x="7289835" y="2857499"/>
            <a:ext cx="203894" cy="81144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1A2BF7F-5EF1-A841-BBFD-CD34B062BD4F}"/>
              </a:ext>
            </a:extLst>
          </p:cNvPr>
          <p:cNvSpPr/>
          <p:nvPr/>
        </p:nvSpPr>
        <p:spPr>
          <a:xfrm>
            <a:off x="6085302" y="1473960"/>
            <a:ext cx="2597303" cy="1486783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3EED2F-F4EA-A64D-BD20-7ACF261822AE}"/>
              </a:ext>
            </a:extLst>
          </p:cNvPr>
          <p:cNvGrpSpPr/>
          <p:nvPr/>
        </p:nvGrpSpPr>
        <p:grpSpPr>
          <a:xfrm>
            <a:off x="6052335" y="1528708"/>
            <a:ext cx="2630270" cy="1321671"/>
            <a:chOff x="6052335" y="1528708"/>
            <a:chExt cx="2630270" cy="132167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A09AF94-106D-3645-9CD9-E3AA368D1FF5}"/>
                </a:ext>
              </a:extLst>
            </p:cNvPr>
            <p:cNvSpPr/>
            <p:nvPr/>
          </p:nvSpPr>
          <p:spPr>
            <a:xfrm flipH="1">
              <a:off x="6461826" y="2080485"/>
              <a:ext cx="819604" cy="94493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6AD86B0-8EAF-C44C-8627-D218DCE32B1D}"/>
                </a:ext>
              </a:extLst>
            </p:cNvPr>
            <p:cNvSpPr/>
            <p:nvPr/>
          </p:nvSpPr>
          <p:spPr>
            <a:xfrm flipH="1">
              <a:off x="7528953" y="2080485"/>
              <a:ext cx="819604" cy="94493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92AE01C-82B8-0040-BD13-A4F2CFDFB70F}"/>
                </a:ext>
              </a:extLst>
            </p:cNvPr>
            <p:cNvSpPr/>
            <p:nvPr/>
          </p:nvSpPr>
          <p:spPr>
            <a:xfrm flipH="1">
              <a:off x="6787849" y="2384271"/>
              <a:ext cx="1248377" cy="94493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887EF61-D8E1-3740-9DBE-D1D1727FBC9E}"/>
                </a:ext>
              </a:extLst>
            </p:cNvPr>
            <p:cNvSpPr/>
            <p:nvPr/>
          </p:nvSpPr>
          <p:spPr>
            <a:xfrm flipH="1">
              <a:off x="7099943" y="2621167"/>
              <a:ext cx="624188" cy="94493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65061E-9681-254B-9BCB-98DFD97B0802}"/>
                </a:ext>
              </a:extLst>
            </p:cNvPr>
            <p:cNvSpPr txBox="1"/>
            <p:nvPr/>
          </p:nvSpPr>
          <p:spPr>
            <a:xfrm>
              <a:off x="6303851" y="1874975"/>
              <a:ext cx="11207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v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C79644C-43D0-784C-81C5-4CBE84AE6DE9}"/>
                </a:ext>
              </a:extLst>
            </p:cNvPr>
            <p:cNvSpPr txBox="1"/>
            <p:nvPr/>
          </p:nvSpPr>
          <p:spPr>
            <a:xfrm>
              <a:off x="7369699" y="1874975"/>
              <a:ext cx="11207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v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2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992F45C-566E-844D-9E2F-0B5A79E77E60}"/>
                </a:ext>
              </a:extLst>
            </p:cNvPr>
            <p:cNvCxnSpPr/>
            <p:nvPr/>
          </p:nvCxnSpPr>
          <p:spPr>
            <a:xfrm flipH="1">
              <a:off x="7392711" y="2182098"/>
              <a:ext cx="290644" cy="20217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1931E52-799B-F847-BF13-D0D97F1C9C31}"/>
                </a:ext>
              </a:extLst>
            </p:cNvPr>
            <p:cNvCxnSpPr>
              <a:stCxn id="63" idx="2"/>
            </p:cNvCxnSpPr>
            <p:nvPr/>
          </p:nvCxnSpPr>
          <p:spPr>
            <a:xfrm flipH="1">
              <a:off x="7392711" y="2174978"/>
              <a:ext cx="546044" cy="20929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7C3D8DD-6021-5F44-B776-C5566A1AC939}"/>
                </a:ext>
              </a:extLst>
            </p:cNvPr>
            <p:cNvGrpSpPr/>
            <p:nvPr/>
          </p:nvGrpSpPr>
          <p:grpSpPr>
            <a:xfrm rot="5400000" flipV="1">
              <a:off x="7027519" y="2019084"/>
              <a:ext cx="209302" cy="521085"/>
              <a:chOff x="4885023" y="1789674"/>
              <a:chExt cx="803023" cy="763359"/>
            </a:xfrm>
          </p:grpSpPr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253FDEF4-3636-8443-A5FC-1868FD26D728}"/>
                  </a:ext>
                </a:extLst>
              </p:cNvPr>
              <p:cNvCxnSpPr/>
              <p:nvPr/>
            </p:nvCxnSpPr>
            <p:spPr>
              <a:xfrm rot="5400000" flipV="1">
                <a:off x="5073605" y="1938591"/>
                <a:ext cx="435490" cy="793393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AE28A4C5-9018-4D48-9F13-89E1C597D870}"/>
                  </a:ext>
                </a:extLst>
              </p:cNvPr>
              <p:cNvCxnSpPr>
                <a:stCxn id="62" idx="2"/>
              </p:cNvCxnSpPr>
              <p:nvPr/>
            </p:nvCxnSpPr>
            <p:spPr>
              <a:xfrm rot="5400000" flipV="1">
                <a:off x="4904855" y="1769842"/>
                <a:ext cx="763357" cy="803021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E38EE8DD-9DC6-054E-B51B-7B144FAC75BC}"/>
                </a:ext>
              </a:extLst>
            </p:cNvPr>
            <p:cNvCxnSpPr/>
            <p:nvPr/>
          </p:nvCxnSpPr>
          <p:spPr>
            <a:xfrm rot="5400000">
              <a:off x="7309774" y="2554749"/>
              <a:ext cx="15197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CA23853-3FA5-AE4D-9FAC-9D46059F5686}"/>
                </a:ext>
              </a:extLst>
            </p:cNvPr>
            <p:cNvCxnSpPr/>
            <p:nvPr/>
          </p:nvCxnSpPr>
          <p:spPr>
            <a:xfrm rot="5400000">
              <a:off x="7419007" y="2445516"/>
              <a:ext cx="151970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50BB14E-018A-9E44-8FE6-5394B72F7038}"/>
                </a:ext>
              </a:extLst>
            </p:cNvPr>
            <p:cNvCxnSpPr/>
            <p:nvPr/>
          </p:nvCxnSpPr>
          <p:spPr>
            <a:xfrm rot="5400000">
              <a:off x="7502386" y="2362136"/>
              <a:ext cx="151970" cy="38522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76988D8-AD9D-A847-99C0-A44F52D7B0AB}"/>
                </a:ext>
              </a:extLst>
            </p:cNvPr>
            <p:cNvGrpSpPr/>
            <p:nvPr/>
          </p:nvGrpSpPr>
          <p:grpSpPr>
            <a:xfrm rot="5400000" flipV="1">
              <a:off x="7117162" y="2362136"/>
              <a:ext cx="151970" cy="385225"/>
              <a:chOff x="5104983" y="1988699"/>
              <a:chExt cx="583063" cy="564332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1B7F84BD-39B2-F441-8D4C-6FEECE6DE29D}"/>
                  </a:ext>
                </a:extLst>
              </p:cNvPr>
              <p:cNvCxnSpPr/>
              <p:nvPr/>
            </p:nvCxnSpPr>
            <p:spPr>
              <a:xfrm>
                <a:off x="5104983" y="2232991"/>
                <a:ext cx="583063" cy="32004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8E5E5DB8-E4C8-1F4D-B23A-B67BC3A0F43B}"/>
                  </a:ext>
                </a:extLst>
              </p:cNvPr>
              <p:cNvCxnSpPr/>
              <p:nvPr/>
            </p:nvCxnSpPr>
            <p:spPr>
              <a:xfrm>
                <a:off x="5104983" y="1988699"/>
                <a:ext cx="583063" cy="564332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DEF899B-626E-874D-BB5F-C612E83AFD69}"/>
                </a:ext>
              </a:extLst>
            </p:cNvPr>
            <p:cNvCxnSpPr/>
            <p:nvPr/>
          </p:nvCxnSpPr>
          <p:spPr>
            <a:xfrm rot="5400000">
              <a:off x="7309774" y="2774394"/>
              <a:ext cx="15197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F5A8D19C-FC95-744F-A270-35563EB30860}"/>
                </a:ext>
              </a:extLst>
            </p:cNvPr>
            <p:cNvCxnSpPr/>
            <p:nvPr/>
          </p:nvCxnSpPr>
          <p:spPr>
            <a:xfrm rot="5400000">
              <a:off x="7419007" y="2665161"/>
              <a:ext cx="151970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92E2B80-5FBB-674D-83D0-E3EA266865AC}"/>
                </a:ext>
              </a:extLst>
            </p:cNvPr>
            <p:cNvCxnSpPr/>
            <p:nvPr/>
          </p:nvCxnSpPr>
          <p:spPr>
            <a:xfrm rot="5400000" flipV="1">
              <a:off x="7200541" y="2665161"/>
              <a:ext cx="151970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D31B2A3-9CD3-924A-843A-468472D79C23}"/>
                </a:ext>
              </a:extLst>
            </p:cNvPr>
            <p:cNvCxnSpPr/>
            <p:nvPr/>
          </p:nvCxnSpPr>
          <p:spPr>
            <a:xfrm flipH="1">
              <a:off x="7406586" y="2184856"/>
              <a:ext cx="780427" cy="19632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5CF6EF2-0C49-DF4C-8BE9-65A4876943F8}"/>
                </a:ext>
              </a:extLst>
            </p:cNvPr>
            <p:cNvSpPr txBox="1"/>
            <p:nvPr/>
          </p:nvSpPr>
          <p:spPr>
            <a:xfrm>
              <a:off x="6052335" y="1996059"/>
              <a:ext cx="4173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500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63D9937-0727-A84B-AF8A-8E321AF0CA6A}"/>
                </a:ext>
              </a:extLst>
            </p:cNvPr>
            <p:cNvSpPr txBox="1"/>
            <p:nvPr/>
          </p:nvSpPr>
          <p:spPr>
            <a:xfrm>
              <a:off x="6236397" y="2323492"/>
              <a:ext cx="7944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150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7B045AE-4DDB-3148-8C46-360466075ADF}"/>
                </a:ext>
              </a:extLst>
            </p:cNvPr>
            <p:cNvSpPr txBox="1"/>
            <p:nvPr/>
          </p:nvSpPr>
          <p:spPr>
            <a:xfrm>
              <a:off x="8265838" y="1994270"/>
              <a:ext cx="4167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500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51141DA-68BD-CC41-88C3-E8337AB63830}"/>
                </a:ext>
              </a:extLst>
            </p:cNvPr>
            <p:cNvSpPr txBox="1"/>
            <p:nvPr/>
          </p:nvSpPr>
          <p:spPr>
            <a:xfrm>
              <a:off x="6535802" y="2562365"/>
              <a:ext cx="7944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45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9EFB4BC-8C4E-A24E-835E-F6516B2468E9}"/>
                </a:ext>
              </a:extLst>
            </p:cNvPr>
            <p:cNvSpPr txBox="1"/>
            <p:nvPr/>
          </p:nvSpPr>
          <p:spPr>
            <a:xfrm>
              <a:off x="6447163" y="1528708"/>
              <a:ext cx="19549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Siamese network trained on </a:t>
              </a: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TemProb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384117C-7C05-E84C-990C-039044BE48DB}"/>
                </a:ext>
              </a:extLst>
            </p:cNvPr>
            <p:cNvSpPr txBox="1"/>
            <p:nvPr/>
          </p:nvSpPr>
          <p:spPr>
            <a:xfrm>
              <a:off x="7694098" y="2210184"/>
              <a:ext cx="9428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dropout 0.3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DE0FB66-27C1-1941-B7A5-821FE19BB2C4}"/>
                </a:ext>
              </a:extLst>
            </p:cNvPr>
            <p:cNvSpPr txBox="1"/>
            <p:nvPr/>
          </p:nvSpPr>
          <p:spPr>
            <a:xfrm>
              <a:off x="7582284" y="2454827"/>
              <a:ext cx="9428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dropout 0.3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D7772DF-2D47-2944-826A-669549E2F806}"/>
                </a:ext>
              </a:extLst>
            </p:cNvPr>
            <p:cNvCxnSpPr/>
            <p:nvPr/>
          </p:nvCxnSpPr>
          <p:spPr>
            <a:xfrm>
              <a:off x="6539013" y="2173346"/>
              <a:ext cx="835052" cy="21006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4D4C5454-AA8D-2345-9F7C-7EAC764BABD7}"/>
              </a:ext>
            </a:extLst>
          </p:cNvPr>
          <p:cNvSpPr txBox="1"/>
          <p:nvPr/>
        </p:nvSpPr>
        <p:spPr>
          <a:xfrm>
            <a:off x="508497" y="4756068"/>
            <a:ext cx="112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word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embeddings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D65844-F3A1-7F41-858B-5DD543918C2E}"/>
              </a:ext>
            </a:extLst>
          </p:cNvPr>
          <p:cNvSpPr txBox="1"/>
          <p:nvPr/>
        </p:nvSpPr>
        <p:spPr>
          <a:xfrm>
            <a:off x="266700" y="1338702"/>
            <a:ext cx="5412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LSTM takes word embeddings as input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Hidden vectors represent events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FFNN predicts the labels of temporal relations (followed by ILP inference)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Siamese network is a generalized </a:t>
            </a:r>
            <a:r>
              <a:rPr lang="en-US" sz="20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TemProb</a:t>
            </a:r>
            <a:endParaRPr lang="en-US" sz="20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A918F35-1946-1E41-BC79-7251CE85C63E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</p:spTree>
    <p:extLst>
      <p:ext uri="{BB962C8B-B14F-4D97-AF65-F5344CB8AC3E}">
        <p14:creationId xmlns:p14="http://schemas.microsoft.com/office/powerpoint/2010/main" val="7654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:a16="http://schemas.microsoft.com/office/drawing/2014/main" id="{7DC20B6A-F75D-1148-8BC0-C100E4FA2229}"/>
              </a:ext>
            </a:extLst>
          </p:cNvPr>
          <p:cNvSpPr/>
          <p:nvPr/>
        </p:nvSpPr>
        <p:spPr>
          <a:xfrm>
            <a:off x="266700" y="3750327"/>
            <a:ext cx="4722256" cy="2087398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B1E2EAE-5545-5640-8516-928AFDAE73FD}"/>
              </a:ext>
            </a:extLst>
          </p:cNvPr>
          <p:cNvSpPr/>
          <p:nvPr/>
        </p:nvSpPr>
        <p:spPr>
          <a:xfrm>
            <a:off x="6085302" y="3594646"/>
            <a:ext cx="2597303" cy="224307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4410" y="4133475"/>
            <a:ext cx="4626667" cy="1678639"/>
            <a:chOff x="364410" y="4133475"/>
            <a:chExt cx="4626667" cy="16786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FAABF5-FCFF-FD47-889B-36412271B4D9}"/>
                </a:ext>
              </a:extLst>
            </p:cNvPr>
            <p:cNvSpPr txBox="1"/>
            <p:nvPr/>
          </p:nvSpPr>
          <p:spPr>
            <a:xfrm>
              <a:off x="364410" y="5550504"/>
              <a:ext cx="46266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LSTM w/ concatenations of two hidden states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505336-B73F-ED4D-9DB9-3F6F4E958A0E}"/>
                </a:ext>
              </a:extLst>
            </p:cNvPr>
            <p:cNvSpPr/>
            <p:nvPr/>
          </p:nvSpPr>
          <p:spPr>
            <a:xfrm>
              <a:off x="1644998" y="4133475"/>
              <a:ext cx="2150931" cy="551983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LSTM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EE7DC9-402A-E649-8450-ADB67AE946ED}"/>
                </a:ext>
              </a:extLst>
            </p:cNvPr>
            <p:cNvSpPr/>
            <p:nvPr/>
          </p:nvSpPr>
          <p:spPr>
            <a:xfrm flipH="1">
              <a:off x="1795106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BE672E-97BB-DB4A-B9AA-A00EC9D2D12A}"/>
                </a:ext>
              </a:extLst>
            </p:cNvPr>
            <p:cNvCxnSpPr>
              <a:stCxn id="15" idx="0"/>
            </p:cNvCxnSpPr>
            <p:nvPr/>
          </p:nvCxnSpPr>
          <p:spPr>
            <a:xfrm flipV="1">
              <a:off x="1832316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38AB4B-8D15-6E49-AC1F-8094368CC28C}"/>
                </a:ext>
              </a:extLst>
            </p:cNvPr>
            <p:cNvSpPr/>
            <p:nvPr/>
          </p:nvSpPr>
          <p:spPr>
            <a:xfrm flipH="1">
              <a:off x="2085824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A8F34D5-FD04-AA46-84E4-F521D9AD2E58}"/>
                </a:ext>
              </a:extLst>
            </p:cNvPr>
            <p:cNvCxnSpPr>
              <a:stCxn id="17" idx="0"/>
            </p:cNvCxnSpPr>
            <p:nvPr/>
          </p:nvCxnSpPr>
          <p:spPr>
            <a:xfrm flipV="1">
              <a:off x="2123034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CBCAED4-EC87-334B-8A0F-372205831836}"/>
                </a:ext>
              </a:extLst>
            </p:cNvPr>
            <p:cNvSpPr/>
            <p:nvPr/>
          </p:nvSpPr>
          <p:spPr>
            <a:xfrm flipH="1">
              <a:off x="2367991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33F8AF9-C877-D14C-9693-2041753C6D14}"/>
                </a:ext>
              </a:extLst>
            </p:cNvPr>
            <p:cNvCxnSpPr>
              <a:stCxn id="19" idx="0"/>
            </p:cNvCxnSpPr>
            <p:nvPr/>
          </p:nvCxnSpPr>
          <p:spPr>
            <a:xfrm flipV="1">
              <a:off x="2405202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CB6297-337C-CE4E-AD03-C52E209019D6}"/>
                </a:ext>
              </a:extLst>
            </p:cNvPr>
            <p:cNvSpPr/>
            <p:nvPr/>
          </p:nvSpPr>
          <p:spPr>
            <a:xfrm flipH="1">
              <a:off x="3590716" y="4913948"/>
              <a:ext cx="74421" cy="499351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30D6567-A8F6-6248-97CF-49F1B93FE54F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3627927" y="4682773"/>
              <a:ext cx="0" cy="23117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E50330-C745-154D-B316-011EFB5E0319}"/>
                </a:ext>
              </a:extLst>
            </p:cNvPr>
            <p:cNvSpPr txBox="1"/>
            <p:nvPr/>
          </p:nvSpPr>
          <p:spPr>
            <a:xfrm>
              <a:off x="1728588" y="5358199"/>
              <a:ext cx="21178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0 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1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 t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2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                </a:t>
              </a:r>
              <a:r>
                <a:rPr kumimoji="0" lang="en-US" sz="9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</a:t>
              </a:r>
              <a:r>
                <a:rPr kumimoji="0" lang="en-US" sz="9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n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87E97-3BAE-7B41-B4F9-069C739F3649}"/>
              </a:ext>
            </a:extLst>
          </p:cNvPr>
          <p:cNvGrpSpPr/>
          <p:nvPr/>
        </p:nvGrpSpPr>
        <p:grpSpPr>
          <a:xfrm>
            <a:off x="25167" y="228600"/>
            <a:ext cx="8268132" cy="533400"/>
            <a:chOff x="25167" y="228600"/>
            <a:chExt cx="8268132" cy="533400"/>
          </a:xfrm>
        </p:grpSpPr>
        <p:sp>
          <p:nvSpPr>
            <p:cNvPr id="31" name="Title 240">
              <a:extLst>
                <a:ext uri="{FF2B5EF4-FFF2-40B4-BE49-F238E27FC236}">
                  <a16:creationId xmlns:a16="http://schemas.microsoft.com/office/drawing/2014/main" id="{AA93E823-DA84-874F-B363-44CB4E9BEBEB}"/>
                </a:ext>
              </a:extLst>
            </p:cNvPr>
            <p:cNvSpPr txBox="1">
              <a:spLocks/>
            </p:cNvSpPr>
            <p:nvPr/>
          </p:nvSpPr>
          <p:spPr>
            <a:xfrm>
              <a:off x="4435925" y="228600"/>
              <a:ext cx="3857374" cy="5334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0" kern="1200" cap="none" baseline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9pPr>
            </a:lstStyle>
            <a:p>
              <a:r>
                <a:rPr lang="en-US" sz="2800" dirty="0"/>
                <a:t>: a neural approach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99ECFE-A883-EB43-A634-E217003C5621}"/>
                </a:ext>
              </a:extLst>
            </p:cNvPr>
            <p:cNvSpPr txBox="1"/>
            <p:nvPr/>
          </p:nvSpPr>
          <p:spPr>
            <a:xfrm>
              <a:off x="25167" y="233690"/>
              <a:ext cx="4571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spcBef>
                  <a:spcPct val="20000"/>
                </a:spcBef>
                <a:buClr>
                  <a:srgbClr val="400080"/>
                </a:buClr>
                <a:buSzPct val="65000"/>
              </a:pPr>
              <a:r>
                <a:rPr 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Put all pieces together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EA2C41-6AF5-3C48-9C9E-8CA8347D0572}"/>
              </a:ext>
            </a:extLst>
          </p:cNvPr>
          <p:cNvGrpSpPr/>
          <p:nvPr/>
        </p:nvGrpSpPr>
        <p:grpSpPr>
          <a:xfrm>
            <a:off x="2057545" y="3610478"/>
            <a:ext cx="5367078" cy="1941686"/>
            <a:chOff x="2057545" y="3610478"/>
            <a:chExt cx="5367078" cy="194168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EC9E07-A852-BA4B-8E8B-338457D1F3D8}"/>
                </a:ext>
              </a:extLst>
            </p:cNvPr>
            <p:cNvSpPr txBox="1"/>
            <p:nvPr/>
          </p:nvSpPr>
          <p:spPr>
            <a:xfrm>
              <a:off x="6760755" y="4836033"/>
              <a:ext cx="419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h</a:t>
              </a:r>
              <a:r>
                <a: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e2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E29157F-628A-FF42-9411-894779B8745A}"/>
                </a:ext>
              </a:extLst>
            </p:cNvPr>
            <p:cNvSpPr txBox="1"/>
            <p:nvPr/>
          </p:nvSpPr>
          <p:spPr>
            <a:xfrm>
              <a:off x="6694541" y="3610478"/>
              <a:ext cx="5046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h</a:t>
              </a:r>
              <a:r>
                <a:rPr kumimoji="0" lang="en-US" sz="1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e1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0302575-CEDA-9349-A079-636F7474C069}"/>
                </a:ext>
              </a:extLst>
            </p:cNvPr>
            <p:cNvGrpSpPr/>
            <p:nvPr/>
          </p:nvGrpSpPr>
          <p:grpSpPr>
            <a:xfrm>
              <a:off x="2057545" y="3849696"/>
              <a:ext cx="5367078" cy="1702468"/>
              <a:chOff x="2057545" y="3849696"/>
              <a:chExt cx="5367078" cy="1702468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B9776E4-A930-2446-A717-466A63D170EF}"/>
                  </a:ext>
                </a:extLst>
              </p:cNvPr>
              <p:cNvGrpSpPr/>
              <p:nvPr/>
            </p:nvGrpSpPr>
            <p:grpSpPr>
              <a:xfrm>
                <a:off x="2057545" y="3898229"/>
                <a:ext cx="5235488" cy="1230841"/>
                <a:chOff x="2057545" y="3898229"/>
                <a:chExt cx="5235488" cy="1230841"/>
              </a:xfrm>
            </p:grpSpPr>
            <p:sp>
              <p:nvSpPr>
                <p:cNvPr id="40" name="Bent-Up Arrow 39">
                  <a:extLst>
                    <a:ext uri="{FF2B5EF4-FFF2-40B4-BE49-F238E27FC236}">
                      <a16:creationId xmlns:a16="http://schemas.microsoft.com/office/drawing/2014/main" id="{749B142F-A334-F24A-BD28-5CDEB0D3E081}"/>
                    </a:ext>
                  </a:extLst>
                </p:cNvPr>
                <p:cNvSpPr/>
                <p:nvPr/>
              </p:nvSpPr>
              <p:spPr>
                <a:xfrm rot="5400000" flipH="1">
                  <a:off x="4552793" y="1402981"/>
                  <a:ext cx="233389" cy="5223885"/>
                </a:xfrm>
                <a:prstGeom prst="bentUpArrow">
                  <a:avLst>
                    <a:gd name="adj1" fmla="val 0"/>
                    <a:gd name="adj2" fmla="val 6756"/>
                    <a:gd name="adj3" fmla="val 20135"/>
                  </a:avLst>
                </a:prstGeom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7B085608-A053-AB45-8FF0-99A30FAA0AAC}"/>
                    </a:ext>
                  </a:extLst>
                </p:cNvPr>
                <p:cNvGrpSpPr/>
                <p:nvPr/>
              </p:nvGrpSpPr>
              <p:grpSpPr>
                <a:xfrm>
                  <a:off x="3132702" y="4071242"/>
                  <a:ext cx="4160331" cy="1057828"/>
                  <a:chOff x="4427129" y="4129048"/>
                  <a:chExt cx="2314332" cy="1597344"/>
                </a:xfrm>
              </p:grpSpPr>
              <p:cxnSp>
                <p:nvCxnSpPr>
                  <p:cNvPr id="42" name="Elbow Connector 41">
                    <a:extLst>
                      <a:ext uri="{FF2B5EF4-FFF2-40B4-BE49-F238E27FC236}">
                        <a16:creationId xmlns:a16="http://schemas.microsoft.com/office/drawing/2014/main" id="{C01802C8-6206-BC4C-A5A9-203286F39FE6}"/>
                      </a:ext>
                    </a:extLst>
                  </p:cNvPr>
                  <p:cNvCxnSpPr>
                    <a:endCxn id="36" idx="3"/>
                  </p:cNvCxnSpPr>
                  <p:nvPr/>
                </p:nvCxnSpPr>
                <p:spPr>
                  <a:xfrm>
                    <a:off x="4427134" y="4129048"/>
                    <a:ext cx="2314327" cy="1597344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cxnSp>
                <p:nvCxnSpPr>
                  <p:cNvPr id="43" name="Straight Arrow Connector 42">
                    <a:extLst>
                      <a:ext uri="{FF2B5EF4-FFF2-40B4-BE49-F238E27FC236}">
                        <a16:creationId xmlns:a16="http://schemas.microsoft.com/office/drawing/2014/main" id="{B92FE208-41D5-5D4A-BAB8-40C2E2771D8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427129" y="4129049"/>
                    <a:ext cx="1" cy="91140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B3BECAF-7BD3-5D4B-9177-97F9B0A52872}"/>
                  </a:ext>
                </a:extLst>
              </p:cNvPr>
              <p:cNvSpPr/>
              <p:nvPr/>
            </p:nvSpPr>
            <p:spPr>
              <a:xfrm flipH="1">
                <a:off x="7293026" y="4705974"/>
                <a:ext cx="74421" cy="846190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7010FEE-D80A-FA4A-B4BE-9CD20B7A1982}"/>
                  </a:ext>
                </a:extLst>
              </p:cNvPr>
              <p:cNvSpPr/>
              <p:nvPr/>
            </p:nvSpPr>
            <p:spPr>
              <a:xfrm flipH="1">
                <a:off x="7293026" y="3849696"/>
                <a:ext cx="74421" cy="846190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AD0BF0A-16AB-484F-AD99-790A9004BEC1}"/>
                  </a:ext>
                </a:extLst>
              </p:cNvPr>
              <p:cNvSpPr txBox="1"/>
              <p:nvPr/>
            </p:nvSpPr>
            <p:spPr>
              <a:xfrm>
                <a:off x="6909405" y="4057607"/>
                <a:ext cx="45852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128</a:t>
                </a:r>
                <a:endPara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314052D-A997-F24F-BF1C-AE0FE3EFBBB6}"/>
                  </a:ext>
                </a:extLst>
              </p:cNvPr>
              <p:cNvSpPr txBox="1"/>
              <p:nvPr/>
            </p:nvSpPr>
            <p:spPr>
              <a:xfrm>
                <a:off x="6870296" y="5186806"/>
                <a:ext cx="55432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" charset="0"/>
                    <a:ea typeface="Courier" charset="0"/>
                    <a:cs typeface="Courier" charset="0"/>
                  </a:rPr>
                  <a:t>128</a:t>
                </a:r>
                <a:endPara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C33DAE-30F8-A04B-8EF4-B1D608A85D13}"/>
              </a:ext>
            </a:extLst>
          </p:cNvPr>
          <p:cNvGrpSpPr/>
          <p:nvPr/>
        </p:nvGrpSpPr>
        <p:grpSpPr>
          <a:xfrm>
            <a:off x="7371689" y="4132189"/>
            <a:ext cx="1374279" cy="1321620"/>
            <a:chOff x="7371689" y="4132189"/>
            <a:chExt cx="1374279" cy="132162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912E571-EF04-BA48-AC5B-4190A38E37DF}"/>
                </a:ext>
              </a:extLst>
            </p:cNvPr>
            <p:cNvSpPr/>
            <p:nvPr/>
          </p:nvSpPr>
          <p:spPr>
            <a:xfrm flipH="1">
              <a:off x="7769699" y="4535844"/>
              <a:ext cx="81145" cy="436932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711711B-62C7-0542-9FBC-FB81C8C9D01D}"/>
                </a:ext>
              </a:extLst>
            </p:cNvPr>
            <p:cNvSpPr>
              <a:spLocks/>
            </p:cNvSpPr>
            <p:nvPr/>
          </p:nvSpPr>
          <p:spPr>
            <a:xfrm flipH="1">
              <a:off x="8247848" y="4607761"/>
              <a:ext cx="69066" cy="317429"/>
            </a:xfrm>
            <a:prstGeom prst="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F419D41-88D0-EE4A-AFCB-1027DD05071D}"/>
                </a:ext>
              </a:extLst>
            </p:cNvPr>
            <p:cNvCxnSpPr/>
            <p:nvPr/>
          </p:nvCxnSpPr>
          <p:spPr>
            <a:xfrm>
              <a:off x="7849238" y="4764357"/>
              <a:ext cx="398613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4504C94-7403-FB40-AD9B-B6EC34AA22FD}"/>
                </a:ext>
              </a:extLst>
            </p:cNvPr>
            <p:cNvCxnSpPr>
              <a:endCxn id="44" idx="3"/>
            </p:cNvCxnSpPr>
            <p:nvPr/>
          </p:nvCxnSpPr>
          <p:spPr>
            <a:xfrm>
              <a:off x="7371689" y="4535844"/>
              <a:ext cx="398010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689A6C0-9A68-B54B-9BB5-37FF5D0FB441}"/>
                </a:ext>
              </a:extLst>
            </p:cNvPr>
            <p:cNvCxnSpPr>
              <a:endCxn id="44" idx="3"/>
            </p:cNvCxnSpPr>
            <p:nvPr/>
          </p:nvCxnSpPr>
          <p:spPr>
            <a:xfrm>
              <a:off x="7371689" y="4369085"/>
              <a:ext cx="398010" cy="38522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788E35A-8643-4C43-BEDD-ACDFDDD55BFF}"/>
                </a:ext>
              </a:extLst>
            </p:cNvPr>
            <p:cNvCxnSpPr/>
            <p:nvPr/>
          </p:nvCxnSpPr>
          <p:spPr>
            <a:xfrm flipV="1">
              <a:off x="7376805" y="4773072"/>
              <a:ext cx="398011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24B3F39-9250-FB4C-9EB5-6EB5DDD296AF}"/>
                </a:ext>
              </a:extLst>
            </p:cNvPr>
            <p:cNvCxnSpPr/>
            <p:nvPr/>
          </p:nvCxnSpPr>
          <p:spPr>
            <a:xfrm flipV="1">
              <a:off x="7376805" y="4773072"/>
              <a:ext cx="398011" cy="38522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774F0FD-827D-C64D-BC34-B67E322DD6F4}"/>
                </a:ext>
              </a:extLst>
            </p:cNvPr>
            <p:cNvCxnSpPr/>
            <p:nvPr/>
          </p:nvCxnSpPr>
          <p:spPr>
            <a:xfrm>
              <a:off x="7846861" y="4639383"/>
              <a:ext cx="398011" cy="11826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C4E45AB-3A8E-3D42-8594-FF4F1633F4F5}"/>
                </a:ext>
              </a:extLst>
            </p:cNvPr>
            <p:cNvCxnSpPr/>
            <p:nvPr/>
          </p:nvCxnSpPr>
          <p:spPr>
            <a:xfrm>
              <a:off x="7846861" y="4549111"/>
              <a:ext cx="398011" cy="20853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2BD8F8E-EB0D-5746-83E4-D3AFCB948505}"/>
                </a:ext>
              </a:extLst>
            </p:cNvPr>
            <p:cNvCxnSpPr/>
            <p:nvPr/>
          </p:nvCxnSpPr>
          <p:spPr>
            <a:xfrm flipV="1">
              <a:off x="7846861" y="4757647"/>
              <a:ext cx="398011" cy="11826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E614E47-321F-4F4E-97FA-5D83D0C5C2C9}"/>
                </a:ext>
              </a:extLst>
            </p:cNvPr>
            <p:cNvCxnSpPr/>
            <p:nvPr/>
          </p:nvCxnSpPr>
          <p:spPr>
            <a:xfrm flipV="1">
              <a:off x="7846861" y="4757647"/>
              <a:ext cx="398011" cy="20853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D6B5939-95A0-D64B-913C-80EFD529819C}"/>
                </a:ext>
              </a:extLst>
            </p:cNvPr>
            <p:cNvSpPr txBox="1"/>
            <p:nvPr/>
          </p:nvSpPr>
          <p:spPr>
            <a:xfrm>
              <a:off x="8282380" y="4579960"/>
              <a:ext cx="46358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before</a:t>
              </a:r>
            </a:p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after</a:t>
              </a:r>
            </a:p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equal</a:t>
              </a:r>
            </a:p>
            <a:p>
              <a:pPr marL="0" marR="0" lvl="0" indent="0" defTabSz="914400" eaLnBrk="1" fontAlgn="auto" latinLnBrk="0" hangingPunct="1">
                <a:lnSpc>
                  <a:spcPts val="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vague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A52DD67-121C-EE40-ADA3-E8A5B50BDF99}"/>
                </a:ext>
              </a:extLst>
            </p:cNvPr>
            <p:cNvCxnSpPr>
              <a:endCxn id="44" idx="3"/>
            </p:cNvCxnSpPr>
            <p:nvPr/>
          </p:nvCxnSpPr>
          <p:spPr>
            <a:xfrm>
              <a:off x="7374065" y="4132189"/>
              <a:ext cx="395635" cy="62212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E8AD148-0BF7-B44B-852A-2D59D153519F}"/>
                </a:ext>
              </a:extLst>
            </p:cNvPr>
            <p:cNvCxnSpPr/>
            <p:nvPr/>
          </p:nvCxnSpPr>
          <p:spPr>
            <a:xfrm flipV="1">
              <a:off x="7372025" y="4831688"/>
              <a:ext cx="395635" cy="62212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3AD5490-6C98-0C42-9E21-D2A1C1BD134A}"/>
                </a:ext>
              </a:extLst>
            </p:cNvPr>
            <p:cNvSpPr txBox="1"/>
            <p:nvPr/>
          </p:nvSpPr>
          <p:spPr>
            <a:xfrm>
              <a:off x="7957296" y="4386573"/>
              <a:ext cx="63993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output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E8FF3FD-FF60-2F40-9709-0642924CEB23}"/>
                </a:ext>
              </a:extLst>
            </p:cNvPr>
            <p:cNvSpPr txBox="1"/>
            <p:nvPr/>
          </p:nvSpPr>
          <p:spPr>
            <a:xfrm>
              <a:off x="7607290" y="5024021"/>
              <a:ext cx="40709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64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740E140-21E5-C944-B719-A7A1EB5860BE}"/>
              </a:ext>
            </a:extLst>
          </p:cNvPr>
          <p:cNvSpPr txBox="1"/>
          <p:nvPr/>
        </p:nvSpPr>
        <p:spPr>
          <a:xfrm>
            <a:off x="6085303" y="5585612"/>
            <a:ext cx="2377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kern="0" dirty="0">
                <a:solidFill>
                  <a:prstClr val="black"/>
                </a:solidFill>
                <a:latin typeface="Courier" charset="0"/>
                <a:ea typeface="Courier" charset="0"/>
                <a:cs typeface="Courier" charset="0"/>
              </a:rPr>
              <a:t>Output confidence scores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540B02E-F3CA-7A41-B9F1-90F0B20C34E8}"/>
              </a:ext>
            </a:extLst>
          </p:cNvPr>
          <p:cNvSpPr>
            <a:spLocks noChangeAspect="1"/>
          </p:cNvSpPr>
          <p:nvPr/>
        </p:nvSpPr>
        <p:spPr>
          <a:xfrm flipH="1">
            <a:off x="7289835" y="2857499"/>
            <a:ext cx="203894" cy="81144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1A2BF7F-5EF1-A841-BBFD-CD34B062BD4F}"/>
              </a:ext>
            </a:extLst>
          </p:cNvPr>
          <p:cNvSpPr/>
          <p:nvPr/>
        </p:nvSpPr>
        <p:spPr>
          <a:xfrm>
            <a:off x="6085302" y="1473960"/>
            <a:ext cx="2597303" cy="1486783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3EED2F-F4EA-A64D-BD20-7ACF261822AE}"/>
              </a:ext>
            </a:extLst>
          </p:cNvPr>
          <p:cNvGrpSpPr/>
          <p:nvPr/>
        </p:nvGrpSpPr>
        <p:grpSpPr>
          <a:xfrm>
            <a:off x="6052335" y="1528708"/>
            <a:ext cx="2630270" cy="1321671"/>
            <a:chOff x="6052335" y="1528708"/>
            <a:chExt cx="2630270" cy="132167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A09AF94-106D-3645-9CD9-E3AA368D1FF5}"/>
                </a:ext>
              </a:extLst>
            </p:cNvPr>
            <p:cNvSpPr/>
            <p:nvPr/>
          </p:nvSpPr>
          <p:spPr>
            <a:xfrm flipH="1">
              <a:off x="6461826" y="2080485"/>
              <a:ext cx="819604" cy="94493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6AD86B0-8EAF-C44C-8627-D218DCE32B1D}"/>
                </a:ext>
              </a:extLst>
            </p:cNvPr>
            <p:cNvSpPr/>
            <p:nvPr/>
          </p:nvSpPr>
          <p:spPr>
            <a:xfrm flipH="1">
              <a:off x="7528953" y="2080485"/>
              <a:ext cx="819604" cy="94493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92AE01C-82B8-0040-BD13-A4F2CFDFB70F}"/>
                </a:ext>
              </a:extLst>
            </p:cNvPr>
            <p:cNvSpPr/>
            <p:nvPr/>
          </p:nvSpPr>
          <p:spPr>
            <a:xfrm flipH="1">
              <a:off x="6787849" y="2384271"/>
              <a:ext cx="1248377" cy="94493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887EF61-D8E1-3740-9DBE-D1D1727FBC9E}"/>
                </a:ext>
              </a:extLst>
            </p:cNvPr>
            <p:cNvSpPr/>
            <p:nvPr/>
          </p:nvSpPr>
          <p:spPr>
            <a:xfrm flipH="1">
              <a:off x="7099943" y="2621167"/>
              <a:ext cx="624188" cy="94493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65061E-9681-254B-9BCB-98DFD97B0802}"/>
                </a:ext>
              </a:extLst>
            </p:cNvPr>
            <p:cNvSpPr txBox="1"/>
            <p:nvPr/>
          </p:nvSpPr>
          <p:spPr>
            <a:xfrm>
              <a:off x="6303851" y="1874975"/>
              <a:ext cx="11207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v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C79644C-43D0-784C-81C5-4CBE84AE6DE9}"/>
                </a:ext>
              </a:extLst>
            </p:cNvPr>
            <p:cNvSpPr txBox="1"/>
            <p:nvPr/>
          </p:nvSpPr>
          <p:spPr>
            <a:xfrm>
              <a:off x="7369699" y="1874975"/>
              <a:ext cx="11207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v</a:t>
              </a:r>
              <a:r>
                <a:rPr kumimoji="0" lang="en-US" sz="9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2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992F45C-566E-844D-9E2F-0B5A79E77E60}"/>
                </a:ext>
              </a:extLst>
            </p:cNvPr>
            <p:cNvCxnSpPr/>
            <p:nvPr/>
          </p:nvCxnSpPr>
          <p:spPr>
            <a:xfrm flipH="1">
              <a:off x="7392711" y="2182098"/>
              <a:ext cx="290644" cy="20217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1931E52-799B-F847-BF13-D0D97F1C9C31}"/>
                </a:ext>
              </a:extLst>
            </p:cNvPr>
            <p:cNvCxnSpPr>
              <a:stCxn id="63" idx="2"/>
            </p:cNvCxnSpPr>
            <p:nvPr/>
          </p:nvCxnSpPr>
          <p:spPr>
            <a:xfrm flipH="1">
              <a:off x="7392711" y="2174978"/>
              <a:ext cx="546044" cy="20929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7C3D8DD-6021-5F44-B776-C5566A1AC939}"/>
                </a:ext>
              </a:extLst>
            </p:cNvPr>
            <p:cNvGrpSpPr/>
            <p:nvPr/>
          </p:nvGrpSpPr>
          <p:grpSpPr>
            <a:xfrm rot="5400000" flipV="1">
              <a:off x="7027519" y="2019084"/>
              <a:ext cx="209302" cy="521085"/>
              <a:chOff x="4885023" y="1789674"/>
              <a:chExt cx="803023" cy="763359"/>
            </a:xfrm>
          </p:grpSpPr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253FDEF4-3636-8443-A5FC-1868FD26D728}"/>
                  </a:ext>
                </a:extLst>
              </p:cNvPr>
              <p:cNvCxnSpPr/>
              <p:nvPr/>
            </p:nvCxnSpPr>
            <p:spPr>
              <a:xfrm rot="5400000" flipV="1">
                <a:off x="5073605" y="1938591"/>
                <a:ext cx="435490" cy="793393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AE28A4C5-9018-4D48-9F13-89E1C597D870}"/>
                  </a:ext>
                </a:extLst>
              </p:cNvPr>
              <p:cNvCxnSpPr>
                <a:stCxn id="62" idx="2"/>
              </p:cNvCxnSpPr>
              <p:nvPr/>
            </p:nvCxnSpPr>
            <p:spPr>
              <a:xfrm rot="5400000" flipV="1">
                <a:off x="4904855" y="1769842"/>
                <a:ext cx="763357" cy="803021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E38EE8DD-9DC6-054E-B51B-7B144FAC75BC}"/>
                </a:ext>
              </a:extLst>
            </p:cNvPr>
            <p:cNvCxnSpPr/>
            <p:nvPr/>
          </p:nvCxnSpPr>
          <p:spPr>
            <a:xfrm rot="5400000">
              <a:off x="7309774" y="2554749"/>
              <a:ext cx="15197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CA23853-3FA5-AE4D-9FAC-9D46059F5686}"/>
                </a:ext>
              </a:extLst>
            </p:cNvPr>
            <p:cNvCxnSpPr/>
            <p:nvPr/>
          </p:nvCxnSpPr>
          <p:spPr>
            <a:xfrm rot="5400000">
              <a:off x="7419007" y="2445516"/>
              <a:ext cx="151970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50BB14E-018A-9E44-8FE6-5394B72F7038}"/>
                </a:ext>
              </a:extLst>
            </p:cNvPr>
            <p:cNvCxnSpPr/>
            <p:nvPr/>
          </p:nvCxnSpPr>
          <p:spPr>
            <a:xfrm rot="5400000">
              <a:off x="7502386" y="2362136"/>
              <a:ext cx="151970" cy="38522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76988D8-AD9D-A847-99C0-A44F52D7B0AB}"/>
                </a:ext>
              </a:extLst>
            </p:cNvPr>
            <p:cNvGrpSpPr/>
            <p:nvPr/>
          </p:nvGrpSpPr>
          <p:grpSpPr>
            <a:xfrm rot="5400000" flipV="1">
              <a:off x="7117162" y="2362136"/>
              <a:ext cx="151970" cy="385225"/>
              <a:chOff x="5104983" y="1988699"/>
              <a:chExt cx="583063" cy="564332"/>
            </a:xfrm>
          </p:grpSpPr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1B7F84BD-39B2-F441-8D4C-6FEECE6DE29D}"/>
                  </a:ext>
                </a:extLst>
              </p:cNvPr>
              <p:cNvCxnSpPr/>
              <p:nvPr/>
            </p:nvCxnSpPr>
            <p:spPr>
              <a:xfrm>
                <a:off x="5104983" y="2232991"/>
                <a:ext cx="583063" cy="32004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8E5E5DB8-E4C8-1F4D-B23A-B67BC3A0F43B}"/>
                  </a:ext>
                </a:extLst>
              </p:cNvPr>
              <p:cNvCxnSpPr/>
              <p:nvPr/>
            </p:nvCxnSpPr>
            <p:spPr>
              <a:xfrm>
                <a:off x="5104983" y="1988699"/>
                <a:ext cx="583063" cy="564332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DEF899B-626E-874D-BB5F-C612E83AFD69}"/>
                </a:ext>
              </a:extLst>
            </p:cNvPr>
            <p:cNvCxnSpPr/>
            <p:nvPr/>
          </p:nvCxnSpPr>
          <p:spPr>
            <a:xfrm rot="5400000">
              <a:off x="7309774" y="2774394"/>
              <a:ext cx="15197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F5A8D19C-FC95-744F-A270-35563EB30860}"/>
                </a:ext>
              </a:extLst>
            </p:cNvPr>
            <p:cNvCxnSpPr/>
            <p:nvPr/>
          </p:nvCxnSpPr>
          <p:spPr>
            <a:xfrm rot="5400000">
              <a:off x="7419007" y="2665161"/>
              <a:ext cx="151970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92E2B80-5FBB-674D-83D0-E3EA266865AC}"/>
                </a:ext>
              </a:extLst>
            </p:cNvPr>
            <p:cNvCxnSpPr/>
            <p:nvPr/>
          </p:nvCxnSpPr>
          <p:spPr>
            <a:xfrm rot="5400000" flipV="1">
              <a:off x="7200541" y="2665161"/>
              <a:ext cx="151970" cy="21846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D31B2A3-9CD3-924A-843A-468472D79C23}"/>
                </a:ext>
              </a:extLst>
            </p:cNvPr>
            <p:cNvCxnSpPr/>
            <p:nvPr/>
          </p:nvCxnSpPr>
          <p:spPr>
            <a:xfrm flipH="1">
              <a:off x="7406586" y="2184856"/>
              <a:ext cx="780427" cy="19632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5CF6EF2-0C49-DF4C-8BE9-65A4876943F8}"/>
                </a:ext>
              </a:extLst>
            </p:cNvPr>
            <p:cNvSpPr txBox="1"/>
            <p:nvPr/>
          </p:nvSpPr>
          <p:spPr>
            <a:xfrm>
              <a:off x="6052335" y="1996059"/>
              <a:ext cx="4173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500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63D9937-0727-A84B-AF8A-8E321AF0CA6A}"/>
                </a:ext>
              </a:extLst>
            </p:cNvPr>
            <p:cNvSpPr txBox="1"/>
            <p:nvPr/>
          </p:nvSpPr>
          <p:spPr>
            <a:xfrm>
              <a:off x="6236397" y="2323492"/>
              <a:ext cx="7944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150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7B045AE-4DDB-3148-8C46-360466075ADF}"/>
                </a:ext>
              </a:extLst>
            </p:cNvPr>
            <p:cNvSpPr txBox="1"/>
            <p:nvPr/>
          </p:nvSpPr>
          <p:spPr>
            <a:xfrm>
              <a:off x="8265838" y="1994270"/>
              <a:ext cx="4167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500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51141DA-68BD-CC41-88C3-E8337AB63830}"/>
                </a:ext>
              </a:extLst>
            </p:cNvPr>
            <p:cNvSpPr txBox="1"/>
            <p:nvPr/>
          </p:nvSpPr>
          <p:spPr>
            <a:xfrm>
              <a:off x="6535802" y="2562365"/>
              <a:ext cx="79443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45</a:t>
              </a:r>
              <a:endParaRPr kumimoji="0" lang="en-US" sz="9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9EFB4BC-8C4E-A24E-835E-F6516B2468E9}"/>
                </a:ext>
              </a:extLst>
            </p:cNvPr>
            <p:cNvSpPr txBox="1"/>
            <p:nvPr/>
          </p:nvSpPr>
          <p:spPr>
            <a:xfrm>
              <a:off x="6447163" y="1528708"/>
              <a:ext cx="19549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Siamese network trained on </a:t>
              </a: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TemProb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384117C-7C05-E84C-990C-039044BE48DB}"/>
                </a:ext>
              </a:extLst>
            </p:cNvPr>
            <p:cNvSpPr txBox="1"/>
            <p:nvPr/>
          </p:nvSpPr>
          <p:spPr>
            <a:xfrm>
              <a:off x="7694098" y="2210184"/>
              <a:ext cx="9428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dropout 0.3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DE0FB66-27C1-1941-B7A5-821FE19BB2C4}"/>
                </a:ext>
              </a:extLst>
            </p:cNvPr>
            <p:cNvSpPr txBox="1"/>
            <p:nvPr/>
          </p:nvSpPr>
          <p:spPr>
            <a:xfrm>
              <a:off x="7582284" y="2454827"/>
              <a:ext cx="9428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charset="0"/>
                  <a:ea typeface="Courier" charset="0"/>
                  <a:cs typeface="Courier" charset="0"/>
                </a:rPr>
                <a:t>dropout 0.3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D7772DF-2D47-2944-826A-669549E2F806}"/>
                </a:ext>
              </a:extLst>
            </p:cNvPr>
            <p:cNvCxnSpPr/>
            <p:nvPr/>
          </p:nvCxnSpPr>
          <p:spPr>
            <a:xfrm>
              <a:off x="6539013" y="2173346"/>
              <a:ext cx="835052" cy="21006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97B45D5-D351-674E-96A2-6E1F3B01E0D0}"/>
              </a:ext>
            </a:extLst>
          </p:cNvPr>
          <p:cNvGrpSpPr/>
          <p:nvPr/>
        </p:nvGrpSpPr>
        <p:grpSpPr>
          <a:xfrm>
            <a:off x="7290880" y="2938643"/>
            <a:ext cx="557925" cy="1597202"/>
            <a:chOff x="7290880" y="2938643"/>
            <a:chExt cx="557925" cy="1597202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712BA1C8-54D6-E641-8013-3ADECBE0C9C1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 flipH="1">
              <a:off x="7331454" y="2938643"/>
              <a:ext cx="60328" cy="71191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5005506E-7316-2C49-ADBF-EF612C849652}"/>
                </a:ext>
              </a:extLst>
            </p:cNvPr>
            <p:cNvGrpSpPr/>
            <p:nvPr/>
          </p:nvGrpSpPr>
          <p:grpSpPr>
            <a:xfrm>
              <a:off x="7290880" y="2938643"/>
              <a:ext cx="557925" cy="1597202"/>
              <a:chOff x="7290880" y="2938643"/>
              <a:chExt cx="557925" cy="1597202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875A255-6C91-E04C-94C3-2A11797934E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7229506" y="3711936"/>
                <a:ext cx="203894" cy="81145"/>
              </a:xfrm>
              <a:prstGeom prst="rect">
                <a:avLst/>
              </a:prstGeom>
              <a:solidFill>
                <a:srgbClr val="7030A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C135CF0-5311-384D-9292-298CC78DB6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 flipH="1">
                <a:off x="7706286" y="4393325"/>
                <a:ext cx="203894" cy="81145"/>
              </a:xfrm>
              <a:prstGeom prst="rect">
                <a:avLst/>
              </a:prstGeom>
              <a:solidFill>
                <a:srgbClr val="7030A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1EE79A6D-37D9-9E40-BD94-897DD400809E}"/>
                  </a:ext>
                </a:extLst>
              </p:cNvPr>
              <p:cNvCxnSpPr>
                <a:endCxn id="98" idx="1"/>
              </p:cNvCxnSpPr>
              <p:nvPr/>
            </p:nvCxnSpPr>
            <p:spPr>
              <a:xfrm>
                <a:off x="7391781" y="2938643"/>
                <a:ext cx="416452" cy="1393308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24BCA9D2-4E4C-074E-8449-AFDB37D2FA2F}"/>
              </a:ext>
            </a:extLst>
          </p:cNvPr>
          <p:cNvSpPr txBox="1"/>
          <p:nvPr/>
        </p:nvSpPr>
        <p:spPr>
          <a:xfrm>
            <a:off x="508497" y="4756068"/>
            <a:ext cx="112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word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embeddings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D7FCFBF-E833-2741-BAF4-EF926B2F034F}"/>
              </a:ext>
            </a:extLst>
          </p:cNvPr>
          <p:cNvSpPr txBox="1"/>
          <p:nvPr/>
        </p:nvSpPr>
        <p:spPr>
          <a:xfrm>
            <a:off x="266700" y="1338702"/>
            <a:ext cx="5412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LSTM takes word embeddings as input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Hidden vectors represent events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dirty="0">
                <a:solidFill>
                  <a:schemeClr val="bg2"/>
                </a:solidFill>
                <a:latin typeface="Century Gothic" panose="020B0502020202020204" pitchFamily="34" charset="0"/>
              </a:rPr>
              <a:t>FFNN predicts the labels of temporal relations (followed by ILP inference)</a:t>
            </a:r>
          </a:p>
          <a:p>
            <a:pPr marL="342900" indent="-342900">
              <a:buSzPct val="65000"/>
              <a:buFont typeface="Wingdings" pitchFamily="2" charset="2"/>
              <a:buChar char="q"/>
            </a:pPr>
            <a:r>
              <a:rPr lang="en-US" sz="2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Siamese network is a generalized </a:t>
            </a:r>
            <a:r>
              <a:rPr lang="en-US" sz="2000" b="1" dirty="0" err="1">
                <a:solidFill>
                  <a:schemeClr val="bg2"/>
                </a:solidFill>
                <a:latin typeface="Century Gothic" panose="020B0502020202020204" pitchFamily="34" charset="0"/>
              </a:rPr>
              <a:t>TemProb</a:t>
            </a:r>
            <a:endParaRPr lang="en-US" sz="2000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49080EB-E0D9-F745-A2AD-A7F146E82F6E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</p:spTree>
    <p:extLst>
      <p:ext uri="{BB962C8B-B14F-4D97-AF65-F5344CB8AC3E}">
        <p14:creationId xmlns:p14="http://schemas.microsoft.com/office/powerpoint/2010/main" val="276235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78FC97D-E638-7E41-AB57-FB6A9CE22C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2460387"/>
              </p:ext>
            </p:extLst>
          </p:nvPr>
        </p:nvGraphicFramePr>
        <p:xfrm>
          <a:off x="561974" y="914400"/>
          <a:ext cx="8001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3D49199-1C85-434F-A859-D17886F4BA0F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DE2B601-8943-F34E-A685-651E19560A19}"/>
              </a:ext>
            </a:extLst>
          </p:cNvPr>
          <p:cNvSpPr/>
          <p:nvPr/>
        </p:nvSpPr>
        <p:spPr>
          <a:xfrm>
            <a:off x="1883224" y="1143000"/>
            <a:ext cx="5521111" cy="2667000"/>
          </a:xfrm>
          <a:custGeom>
            <a:avLst/>
            <a:gdLst>
              <a:gd name="connsiteX0" fmla="*/ 0 w 1482436"/>
              <a:gd name="connsiteY0" fmla="*/ 1108363 h 1108363"/>
              <a:gd name="connsiteX1" fmla="*/ 692727 w 1482436"/>
              <a:gd name="connsiteY1" fmla="*/ 720436 h 1108363"/>
              <a:gd name="connsiteX2" fmla="*/ 1482436 w 1482436"/>
              <a:gd name="connsiteY2" fmla="*/ 0 h 110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2436" h="1108363">
                <a:moveTo>
                  <a:pt x="0" y="1108363"/>
                </a:moveTo>
                <a:cubicBezTo>
                  <a:pt x="222827" y="1006763"/>
                  <a:pt x="445654" y="905163"/>
                  <a:pt x="692727" y="720436"/>
                </a:cubicBezTo>
                <a:cubicBezTo>
                  <a:pt x="939800" y="535709"/>
                  <a:pt x="1482436" y="0"/>
                  <a:pt x="1482436" y="0"/>
                </a:cubicBezTo>
              </a:path>
            </a:pathLst>
          </a:custGeom>
          <a:noFill/>
          <a:ln w="38100">
            <a:solidFill>
              <a:srgbClr val="A7001B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C7B116-0149-0C4E-83F5-AF7325903742}"/>
              </a:ext>
            </a:extLst>
          </p:cNvPr>
          <p:cNvGrpSpPr/>
          <p:nvPr/>
        </p:nvGrpSpPr>
        <p:grpSpPr>
          <a:xfrm>
            <a:off x="25167" y="228600"/>
            <a:ext cx="8268132" cy="533400"/>
            <a:chOff x="25167" y="228600"/>
            <a:chExt cx="8268132" cy="533400"/>
          </a:xfrm>
        </p:grpSpPr>
        <p:sp>
          <p:nvSpPr>
            <p:cNvPr id="15" name="Title 240">
              <a:extLst>
                <a:ext uri="{FF2B5EF4-FFF2-40B4-BE49-F238E27FC236}">
                  <a16:creationId xmlns:a16="http://schemas.microsoft.com/office/drawing/2014/main" id="{0F806D1B-113D-DC4B-8A80-44D2BF4AADA3}"/>
                </a:ext>
              </a:extLst>
            </p:cNvPr>
            <p:cNvSpPr txBox="1">
              <a:spLocks/>
            </p:cNvSpPr>
            <p:nvPr/>
          </p:nvSpPr>
          <p:spPr>
            <a:xfrm>
              <a:off x="4435925" y="228600"/>
              <a:ext cx="3857374" cy="5334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0" kern="1200" cap="none" baseline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9pPr>
            </a:lstStyle>
            <a:p>
              <a:r>
                <a:rPr lang="en-US" sz="2800" dirty="0"/>
                <a:t>: a neural approach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223C7E-9FC4-2B44-8746-D11CD4DA0A14}"/>
                </a:ext>
              </a:extLst>
            </p:cNvPr>
            <p:cNvSpPr txBox="1"/>
            <p:nvPr/>
          </p:nvSpPr>
          <p:spPr>
            <a:xfrm>
              <a:off x="25167" y="233690"/>
              <a:ext cx="4571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spcBef>
                  <a:spcPct val="20000"/>
                </a:spcBef>
                <a:buClr>
                  <a:srgbClr val="400080"/>
                </a:buClr>
                <a:buSzPct val="65000"/>
              </a:pPr>
              <a:r>
                <a:rPr 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Put all pieces together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FAD4134-EE94-5746-AF3F-8ECE5D8B674F}"/>
              </a:ext>
            </a:extLst>
          </p:cNvPr>
          <p:cNvSpPr txBox="1"/>
          <p:nvPr/>
        </p:nvSpPr>
        <p:spPr>
          <a:xfrm>
            <a:off x="1739664" y="316739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Previous SOTA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29B9F9-73CC-D646-AA6D-E9AB877092D9}"/>
              </a:ext>
            </a:extLst>
          </p:cNvPr>
          <p:cNvGrpSpPr/>
          <p:nvPr/>
        </p:nvGrpSpPr>
        <p:grpSpPr>
          <a:xfrm>
            <a:off x="2590800" y="2817552"/>
            <a:ext cx="1143000" cy="1311904"/>
            <a:chOff x="2590800" y="2817552"/>
            <a:chExt cx="1143000" cy="13119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F66C12-074B-9F47-A822-300AD9B70BB4}"/>
                </a:ext>
              </a:extLst>
            </p:cNvPr>
            <p:cNvSpPr txBox="1"/>
            <p:nvPr/>
          </p:nvSpPr>
          <p:spPr>
            <a:xfrm>
              <a:off x="2590800" y="2817552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Structured learning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333C95-5200-C940-B0FE-1AE301728476}"/>
                </a:ext>
              </a:extLst>
            </p:cNvPr>
            <p:cNvSpPr txBox="1"/>
            <p:nvPr/>
          </p:nvSpPr>
          <p:spPr>
            <a:xfrm>
              <a:off x="2590800" y="3821679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+4%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63FF029-45F1-2644-87FA-75FEF3FE0BCB}"/>
              </a:ext>
            </a:extLst>
          </p:cNvPr>
          <p:cNvGrpSpPr/>
          <p:nvPr/>
        </p:nvGrpSpPr>
        <p:grpSpPr>
          <a:xfrm>
            <a:off x="3377974" y="2327342"/>
            <a:ext cx="1166054" cy="1408575"/>
            <a:chOff x="3377974" y="2327342"/>
            <a:chExt cx="1166054" cy="14085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FB77F9-647F-DE49-87AF-C6BBB0CFA713}"/>
                </a:ext>
              </a:extLst>
            </p:cNvPr>
            <p:cNvSpPr txBox="1"/>
            <p:nvPr/>
          </p:nvSpPr>
          <p:spPr>
            <a:xfrm>
              <a:off x="3377974" y="2327342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Common sense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3E4235-4EA4-6C41-B3C5-46BD6BC0D866}"/>
                </a:ext>
              </a:extLst>
            </p:cNvPr>
            <p:cNvSpPr txBox="1"/>
            <p:nvPr/>
          </p:nvSpPr>
          <p:spPr>
            <a:xfrm>
              <a:off x="3401028" y="3428140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+4%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515CC4-7B13-BC44-BFD5-F665D33C05BC}"/>
              </a:ext>
            </a:extLst>
          </p:cNvPr>
          <p:cNvGrpSpPr/>
          <p:nvPr/>
        </p:nvGrpSpPr>
        <p:grpSpPr>
          <a:xfrm>
            <a:off x="4257555" y="1871507"/>
            <a:ext cx="1152645" cy="1204654"/>
            <a:chOff x="4257555" y="1871507"/>
            <a:chExt cx="1152645" cy="12046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37CF35-9881-7E44-8272-BED47F44BBC2}"/>
                </a:ext>
              </a:extLst>
            </p:cNvPr>
            <p:cNvSpPr txBox="1"/>
            <p:nvPr/>
          </p:nvSpPr>
          <p:spPr>
            <a:xfrm>
              <a:off x="4267200" y="1871507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New dataset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B541D6-BF19-DB42-B2CC-23B7544C8B9B}"/>
                </a:ext>
              </a:extLst>
            </p:cNvPr>
            <p:cNvSpPr txBox="1"/>
            <p:nvPr/>
          </p:nvSpPr>
          <p:spPr>
            <a:xfrm>
              <a:off x="4257555" y="276838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+11%*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2E5451-C6C2-B44C-9019-B8A771319685}"/>
              </a:ext>
            </a:extLst>
          </p:cNvPr>
          <p:cNvGrpSpPr/>
          <p:nvPr/>
        </p:nvGrpSpPr>
        <p:grpSpPr>
          <a:xfrm>
            <a:off x="5067783" y="1753567"/>
            <a:ext cx="1154278" cy="975353"/>
            <a:chOff x="5067783" y="1753567"/>
            <a:chExt cx="1154278" cy="97535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011672-7A74-B54A-B263-2383A0352054}"/>
                </a:ext>
              </a:extLst>
            </p:cNvPr>
            <p:cNvSpPr txBox="1"/>
            <p:nvPr/>
          </p:nvSpPr>
          <p:spPr>
            <a:xfrm>
              <a:off x="5079061" y="1753567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Neural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078CDE-E1CF-5B40-9522-0375E83425B8}"/>
                </a:ext>
              </a:extLst>
            </p:cNvPr>
            <p:cNvSpPr txBox="1"/>
            <p:nvPr/>
          </p:nvSpPr>
          <p:spPr>
            <a:xfrm>
              <a:off x="5067783" y="242114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+3%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F2C1D6-882C-6B4F-B3C0-D444939A70D7}"/>
              </a:ext>
            </a:extLst>
          </p:cNvPr>
          <p:cNvGrpSpPr/>
          <p:nvPr/>
        </p:nvGrpSpPr>
        <p:grpSpPr>
          <a:xfrm>
            <a:off x="5886591" y="1301978"/>
            <a:ext cx="1180719" cy="836633"/>
            <a:chOff x="5886591" y="1301978"/>
            <a:chExt cx="1180719" cy="8366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2F08E5-4801-3542-964A-0F79D7872602}"/>
                </a:ext>
              </a:extLst>
            </p:cNvPr>
            <p:cNvSpPr txBox="1"/>
            <p:nvPr/>
          </p:nvSpPr>
          <p:spPr>
            <a:xfrm>
              <a:off x="5886591" y="1301978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BERT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CE3DC5-4644-A74B-9303-6333C2511D32}"/>
                </a:ext>
              </a:extLst>
            </p:cNvPr>
            <p:cNvSpPr txBox="1"/>
            <p:nvPr/>
          </p:nvSpPr>
          <p:spPr>
            <a:xfrm>
              <a:off x="5924310" y="183083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+4%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DEDB0D-B526-DA4A-955D-809BEDE43482}"/>
              </a:ext>
            </a:extLst>
          </p:cNvPr>
          <p:cNvGrpSpPr/>
          <p:nvPr/>
        </p:nvGrpSpPr>
        <p:grpSpPr>
          <a:xfrm>
            <a:off x="6757687" y="882134"/>
            <a:ext cx="1187372" cy="932386"/>
            <a:chOff x="6757687" y="882134"/>
            <a:chExt cx="1187372" cy="9323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3CA28F-D866-104B-B7AF-33839E47CF8F}"/>
                </a:ext>
              </a:extLst>
            </p:cNvPr>
            <p:cNvSpPr txBox="1"/>
            <p:nvPr/>
          </p:nvSpPr>
          <p:spPr>
            <a:xfrm>
              <a:off x="6802059" y="88213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Siamese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571F23-DB2E-8243-B051-CAEC8F8E88DC}"/>
                </a:ext>
              </a:extLst>
            </p:cNvPr>
            <p:cNvSpPr txBox="1"/>
            <p:nvPr/>
          </p:nvSpPr>
          <p:spPr>
            <a:xfrm>
              <a:off x="6757687" y="150674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+3%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8B25C81-246C-EC43-BBB1-59915AC8BA87}"/>
              </a:ext>
            </a:extLst>
          </p:cNvPr>
          <p:cNvSpPr txBox="1"/>
          <p:nvPr/>
        </p:nvSpPr>
        <p:spPr>
          <a:xfrm>
            <a:off x="5624815" y="5019298"/>
            <a:ext cx="274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*Test set is re-labeled</a:t>
            </a:r>
          </a:p>
        </p:txBody>
      </p:sp>
    </p:spTree>
    <p:extLst>
      <p:ext uri="{BB962C8B-B14F-4D97-AF65-F5344CB8AC3E}">
        <p14:creationId xmlns:p14="http://schemas.microsoft.com/office/powerpoint/2010/main" val="418294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78FC97D-E638-7E41-AB57-FB6A9CE22C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997520"/>
              </p:ext>
            </p:extLst>
          </p:nvPr>
        </p:nvGraphicFramePr>
        <p:xfrm>
          <a:off x="561974" y="914400"/>
          <a:ext cx="8001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3D49199-1C85-434F-A859-D17886F4BA0F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DE2B601-8943-F34E-A685-651E19560A19}"/>
              </a:ext>
            </a:extLst>
          </p:cNvPr>
          <p:cNvSpPr/>
          <p:nvPr/>
        </p:nvSpPr>
        <p:spPr>
          <a:xfrm>
            <a:off x="1883224" y="1143000"/>
            <a:ext cx="5521111" cy="2667000"/>
          </a:xfrm>
          <a:custGeom>
            <a:avLst/>
            <a:gdLst>
              <a:gd name="connsiteX0" fmla="*/ 0 w 1482436"/>
              <a:gd name="connsiteY0" fmla="*/ 1108363 h 1108363"/>
              <a:gd name="connsiteX1" fmla="*/ 692727 w 1482436"/>
              <a:gd name="connsiteY1" fmla="*/ 720436 h 1108363"/>
              <a:gd name="connsiteX2" fmla="*/ 1482436 w 1482436"/>
              <a:gd name="connsiteY2" fmla="*/ 0 h 110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2436" h="1108363">
                <a:moveTo>
                  <a:pt x="0" y="1108363"/>
                </a:moveTo>
                <a:cubicBezTo>
                  <a:pt x="222827" y="1006763"/>
                  <a:pt x="445654" y="905163"/>
                  <a:pt x="692727" y="720436"/>
                </a:cubicBezTo>
                <a:cubicBezTo>
                  <a:pt x="939800" y="535709"/>
                  <a:pt x="1482436" y="0"/>
                  <a:pt x="1482436" y="0"/>
                </a:cubicBezTo>
              </a:path>
            </a:pathLst>
          </a:custGeom>
          <a:noFill/>
          <a:ln w="38100">
            <a:solidFill>
              <a:srgbClr val="A7001B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C7B116-0149-0C4E-83F5-AF7325903742}"/>
              </a:ext>
            </a:extLst>
          </p:cNvPr>
          <p:cNvGrpSpPr/>
          <p:nvPr/>
        </p:nvGrpSpPr>
        <p:grpSpPr>
          <a:xfrm>
            <a:off x="25167" y="228600"/>
            <a:ext cx="8268132" cy="533400"/>
            <a:chOff x="25167" y="228600"/>
            <a:chExt cx="8268132" cy="533400"/>
          </a:xfrm>
        </p:grpSpPr>
        <p:sp>
          <p:nvSpPr>
            <p:cNvPr id="15" name="Title 240">
              <a:extLst>
                <a:ext uri="{FF2B5EF4-FFF2-40B4-BE49-F238E27FC236}">
                  <a16:creationId xmlns:a16="http://schemas.microsoft.com/office/drawing/2014/main" id="{0F806D1B-113D-DC4B-8A80-44D2BF4AADA3}"/>
                </a:ext>
              </a:extLst>
            </p:cNvPr>
            <p:cNvSpPr txBox="1">
              <a:spLocks/>
            </p:cNvSpPr>
            <p:nvPr/>
          </p:nvSpPr>
          <p:spPr>
            <a:xfrm>
              <a:off x="4435925" y="228600"/>
              <a:ext cx="3857374" cy="5334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0" kern="1200" cap="none" baseline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9pPr>
            </a:lstStyle>
            <a:p>
              <a:r>
                <a:rPr lang="en-US" sz="2800" dirty="0"/>
                <a:t>: a neural approach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223C7E-9FC4-2B44-8746-D11CD4DA0A14}"/>
                </a:ext>
              </a:extLst>
            </p:cNvPr>
            <p:cNvSpPr txBox="1"/>
            <p:nvPr/>
          </p:nvSpPr>
          <p:spPr>
            <a:xfrm>
              <a:off x="25167" y="233690"/>
              <a:ext cx="4571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spcBef>
                  <a:spcPct val="20000"/>
                </a:spcBef>
                <a:buClr>
                  <a:srgbClr val="400080"/>
                </a:buClr>
                <a:buSzPct val="65000"/>
              </a:pPr>
              <a:r>
                <a:rPr 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Put all pieces together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FAD4134-EE94-5746-AF3F-8ECE5D8B674F}"/>
              </a:ext>
            </a:extLst>
          </p:cNvPr>
          <p:cNvSpPr txBox="1"/>
          <p:nvPr/>
        </p:nvSpPr>
        <p:spPr>
          <a:xfrm>
            <a:off x="1739664" y="316739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Previous SOTA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29B9F9-73CC-D646-AA6D-E9AB877092D9}"/>
              </a:ext>
            </a:extLst>
          </p:cNvPr>
          <p:cNvGrpSpPr/>
          <p:nvPr/>
        </p:nvGrpSpPr>
        <p:grpSpPr>
          <a:xfrm>
            <a:off x="2590800" y="2817552"/>
            <a:ext cx="1143000" cy="1311904"/>
            <a:chOff x="2590800" y="2817552"/>
            <a:chExt cx="1143000" cy="13119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F66C12-074B-9F47-A822-300AD9B70BB4}"/>
                </a:ext>
              </a:extLst>
            </p:cNvPr>
            <p:cNvSpPr txBox="1"/>
            <p:nvPr/>
          </p:nvSpPr>
          <p:spPr>
            <a:xfrm>
              <a:off x="2590800" y="2817552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Structured learning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333C95-5200-C940-B0FE-1AE301728476}"/>
                </a:ext>
              </a:extLst>
            </p:cNvPr>
            <p:cNvSpPr txBox="1"/>
            <p:nvPr/>
          </p:nvSpPr>
          <p:spPr>
            <a:xfrm>
              <a:off x="2590800" y="3821679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+2%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63FF029-45F1-2644-87FA-75FEF3FE0BCB}"/>
              </a:ext>
            </a:extLst>
          </p:cNvPr>
          <p:cNvGrpSpPr/>
          <p:nvPr/>
        </p:nvGrpSpPr>
        <p:grpSpPr>
          <a:xfrm>
            <a:off x="3377974" y="2327342"/>
            <a:ext cx="1166054" cy="1408575"/>
            <a:chOff x="3377974" y="2327342"/>
            <a:chExt cx="1166054" cy="14085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FB77F9-647F-DE49-87AF-C6BBB0CFA713}"/>
                </a:ext>
              </a:extLst>
            </p:cNvPr>
            <p:cNvSpPr txBox="1"/>
            <p:nvPr/>
          </p:nvSpPr>
          <p:spPr>
            <a:xfrm>
              <a:off x="3377974" y="2327342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Common sense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3E4235-4EA4-6C41-B3C5-46BD6BC0D866}"/>
                </a:ext>
              </a:extLst>
            </p:cNvPr>
            <p:cNvSpPr txBox="1"/>
            <p:nvPr/>
          </p:nvSpPr>
          <p:spPr>
            <a:xfrm>
              <a:off x="3401028" y="3428140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+4%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515CC4-7B13-BC44-BFD5-F665D33C05BC}"/>
              </a:ext>
            </a:extLst>
          </p:cNvPr>
          <p:cNvGrpSpPr/>
          <p:nvPr/>
        </p:nvGrpSpPr>
        <p:grpSpPr>
          <a:xfrm>
            <a:off x="4257555" y="1871507"/>
            <a:ext cx="1152645" cy="1204654"/>
            <a:chOff x="4257555" y="1871507"/>
            <a:chExt cx="1152645" cy="12046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37CF35-9881-7E44-8272-BED47F44BBC2}"/>
                </a:ext>
              </a:extLst>
            </p:cNvPr>
            <p:cNvSpPr txBox="1"/>
            <p:nvPr/>
          </p:nvSpPr>
          <p:spPr>
            <a:xfrm>
              <a:off x="4267200" y="1871507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New dataset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B541D6-BF19-DB42-B2CC-23B7544C8B9B}"/>
                </a:ext>
              </a:extLst>
            </p:cNvPr>
            <p:cNvSpPr txBox="1"/>
            <p:nvPr/>
          </p:nvSpPr>
          <p:spPr>
            <a:xfrm>
              <a:off x="4257555" y="276838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+11%*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2E5451-C6C2-B44C-9019-B8A771319685}"/>
              </a:ext>
            </a:extLst>
          </p:cNvPr>
          <p:cNvGrpSpPr/>
          <p:nvPr/>
        </p:nvGrpSpPr>
        <p:grpSpPr>
          <a:xfrm>
            <a:off x="5067783" y="1753567"/>
            <a:ext cx="1154278" cy="975353"/>
            <a:chOff x="5067783" y="1753567"/>
            <a:chExt cx="1154278" cy="97535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011672-7A74-B54A-B263-2383A0352054}"/>
                </a:ext>
              </a:extLst>
            </p:cNvPr>
            <p:cNvSpPr txBox="1"/>
            <p:nvPr/>
          </p:nvSpPr>
          <p:spPr>
            <a:xfrm>
              <a:off x="5079061" y="1753567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Neural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078CDE-E1CF-5B40-9522-0375E83425B8}"/>
                </a:ext>
              </a:extLst>
            </p:cNvPr>
            <p:cNvSpPr txBox="1"/>
            <p:nvPr/>
          </p:nvSpPr>
          <p:spPr>
            <a:xfrm>
              <a:off x="5067783" y="242114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+3%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F2C1D6-882C-6B4F-B3C0-D444939A70D7}"/>
              </a:ext>
            </a:extLst>
          </p:cNvPr>
          <p:cNvGrpSpPr/>
          <p:nvPr/>
        </p:nvGrpSpPr>
        <p:grpSpPr>
          <a:xfrm>
            <a:off x="5886591" y="1301978"/>
            <a:ext cx="1180719" cy="836633"/>
            <a:chOff x="5886591" y="1301978"/>
            <a:chExt cx="1180719" cy="8366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2F08E5-4801-3542-964A-0F79D7872602}"/>
                </a:ext>
              </a:extLst>
            </p:cNvPr>
            <p:cNvSpPr txBox="1"/>
            <p:nvPr/>
          </p:nvSpPr>
          <p:spPr>
            <a:xfrm>
              <a:off x="5886591" y="1301978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BERT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CE3DC5-4644-A74B-9303-6333C2511D32}"/>
                </a:ext>
              </a:extLst>
            </p:cNvPr>
            <p:cNvSpPr txBox="1"/>
            <p:nvPr/>
          </p:nvSpPr>
          <p:spPr>
            <a:xfrm>
              <a:off x="5924310" y="183083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+4%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DEDB0D-B526-DA4A-955D-809BEDE43482}"/>
              </a:ext>
            </a:extLst>
          </p:cNvPr>
          <p:cNvGrpSpPr/>
          <p:nvPr/>
        </p:nvGrpSpPr>
        <p:grpSpPr>
          <a:xfrm>
            <a:off x="6757687" y="882134"/>
            <a:ext cx="1187372" cy="932386"/>
            <a:chOff x="6757687" y="882134"/>
            <a:chExt cx="1187372" cy="9323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3CA28F-D866-104B-B7AF-33839E47CF8F}"/>
                </a:ext>
              </a:extLst>
            </p:cNvPr>
            <p:cNvSpPr txBox="1"/>
            <p:nvPr/>
          </p:nvSpPr>
          <p:spPr>
            <a:xfrm>
              <a:off x="6802059" y="88213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Siamese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571F23-DB2E-8243-B051-CAEC8F8E88DC}"/>
                </a:ext>
              </a:extLst>
            </p:cNvPr>
            <p:cNvSpPr txBox="1"/>
            <p:nvPr/>
          </p:nvSpPr>
          <p:spPr>
            <a:xfrm>
              <a:off x="6757687" y="150674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+3%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8B25C81-246C-EC43-BBB1-59915AC8BA87}"/>
              </a:ext>
            </a:extLst>
          </p:cNvPr>
          <p:cNvSpPr txBox="1"/>
          <p:nvPr/>
        </p:nvSpPr>
        <p:spPr>
          <a:xfrm>
            <a:off x="5624815" y="5019298"/>
            <a:ext cx="274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*Test set is re-labeled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BEBC59-3B0B-3444-9CE9-14BB599E3BDF}"/>
              </a:ext>
            </a:extLst>
          </p:cNvPr>
          <p:cNvSpPr/>
          <p:nvPr/>
        </p:nvSpPr>
        <p:spPr>
          <a:xfrm>
            <a:off x="152400" y="756910"/>
            <a:ext cx="8686800" cy="5567690"/>
          </a:xfrm>
          <a:prstGeom prst="rect">
            <a:avLst/>
          </a:prstGeom>
          <a:solidFill>
            <a:schemeClr val="tx1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Move fast!</a:t>
            </a:r>
          </a:p>
        </p:txBody>
      </p:sp>
    </p:spTree>
    <p:extLst>
      <p:ext uri="{BB962C8B-B14F-4D97-AF65-F5344CB8AC3E}">
        <p14:creationId xmlns:p14="http://schemas.microsoft.com/office/powerpoint/2010/main" val="1507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78FC97D-E638-7E41-AB57-FB6A9CE22C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4041838"/>
              </p:ext>
            </p:extLst>
          </p:nvPr>
        </p:nvGraphicFramePr>
        <p:xfrm>
          <a:off x="561974" y="914400"/>
          <a:ext cx="8001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3D49199-1C85-434F-A859-D17886F4BA0F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Put all pieces together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DE2B601-8943-F34E-A685-651E19560A19}"/>
              </a:ext>
            </a:extLst>
          </p:cNvPr>
          <p:cNvSpPr/>
          <p:nvPr/>
        </p:nvSpPr>
        <p:spPr>
          <a:xfrm>
            <a:off x="1883224" y="1143000"/>
            <a:ext cx="5521111" cy="2667000"/>
          </a:xfrm>
          <a:custGeom>
            <a:avLst/>
            <a:gdLst>
              <a:gd name="connsiteX0" fmla="*/ 0 w 1482436"/>
              <a:gd name="connsiteY0" fmla="*/ 1108363 h 1108363"/>
              <a:gd name="connsiteX1" fmla="*/ 692727 w 1482436"/>
              <a:gd name="connsiteY1" fmla="*/ 720436 h 1108363"/>
              <a:gd name="connsiteX2" fmla="*/ 1482436 w 1482436"/>
              <a:gd name="connsiteY2" fmla="*/ 0 h 110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2436" h="1108363">
                <a:moveTo>
                  <a:pt x="0" y="1108363"/>
                </a:moveTo>
                <a:cubicBezTo>
                  <a:pt x="222827" y="1006763"/>
                  <a:pt x="445654" y="905163"/>
                  <a:pt x="692727" y="720436"/>
                </a:cubicBezTo>
                <a:cubicBezTo>
                  <a:pt x="939800" y="535709"/>
                  <a:pt x="1482436" y="0"/>
                  <a:pt x="1482436" y="0"/>
                </a:cubicBezTo>
              </a:path>
            </a:pathLst>
          </a:custGeom>
          <a:noFill/>
          <a:ln w="38100">
            <a:solidFill>
              <a:srgbClr val="A7001B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C7B116-0149-0C4E-83F5-AF7325903742}"/>
              </a:ext>
            </a:extLst>
          </p:cNvPr>
          <p:cNvGrpSpPr/>
          <p:nvPr/>
        </p:nvGrpSpPr>
        <p:grpSpPr>
          <a:xfrm>
            <a:off x="25167" y="228600"/>
            <a:ext cx="8268132" cy="533400"/>
            <a:chOff x="25167" y="228600"/>
            <a:chExt cx="8268132" cy="533400"/>
          </a:xfrm>
        </p:grpSpPr>
        <p:sp>
          <p:nvSpPr>
            <p:cNvPr id="15" name="Title 240">
              <a:extLst>
                <a:ext uri="{FF2B5EF4-FFF2-40B4-BE49-F238E27FC236}">
                  <a16:creationId xmlns:a16="http://schemas.microsoft.com/office/drawing/2014/main" id="{0F806D1B-113D-DC4B-8A80-44D2BF4AADA3}"/>
                </a:ext>
              </a:extLst>
            </p:cNvPr>
            <p:cNvSpPr txBox="1">
              <a:spLocks/>
            </p:cNvSpPr>
            <p:nvPr/>
          </p:nvSpPr>
          <p:spPr>
            <a:xfrm>
              <a:off x="4435925" y="228600"/>
              <a:ext cx="3857374" cy="53340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0" kern="1200" cap="none" baseline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ea typeface="+mj-ea"/>
                  <a:cs typeface="Calibri" panose="020F0502020204030204" pitchFamily="34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Arial Rounded MT Bold" panose="020F0704030504030204" pitchFamily="34" charset="0"/>
                </a:defRPr>
              </a:lvl9pPr>
            </a:lstStyle>
            <a:p>
              <a:r>
                <a:rPr lang="en-US" sz="2800" dirty="0"/>
                <a:t>: a neural approach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223C7E-9FC4-2B44-8746-D11CD4DA0A14}"/>
                </a:ext>
              </a:extLst>
            </p:cNvPr>
            <p:cNvSpPr txBox="1"/>
            <p:nvPr/>
          </p:nvSpPr>
          <p:spPr>
            <a:xfrm>
              <a:off x="25167" y="233690"/>
              <a:ext cx="45719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spcBef>
                  <a:spcPct val="20000"/>
                </a:spcBef>
                <a:buClr>
                  <a:srgbClr val="400080"/>
                </a:buClr>
                <a:buSzPct val="65000"/>
              </a:pPr>
              <a:r>
                <a:rPr lang="en-US" sz="2800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Put all pieces together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FAD4134-EE94-5746-AF3F-8ECE5D8B674F}"/>
              </a:ext>
            </a:extLst>
          </p:cNvPr>
          <p:cNvSpPr txBox="1"/>
          <p:nvPr/>
        </p:nvSpPr>
        <p:spPr>
          <a:xfrm>
            <a:off x="1739664" y="316739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Previous SOTA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29B9F9-73CC-D646-AA6D-E9AB877092D9}"/>
              </a:ext>
            </a:extLst>
          </p:cNvPr>
          <p:cNvGrpSpPr/>
          <p:nvPr/>
        </p:nvGrpSpPr>
        <p:grpSpPr>
          <a:xfrm>
            <a:off x="2590800" y="2817552"/>
            <a:ext cx="1143000" cy="1311904"/>
            <a:chOff x="2590800" y="2817552"/>
            <a:chExt cx="1143000" cy="13119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F66C12-074B-9F47-A822-300AD9B70BB4}"/>
                </a:ext>
              </a:extLst>
            </p:cNvPr>
            <p:cNvSpPr txBox="1"/>
            <p:nvPr/>
          </p:nvSpPr>
          <p:spPr>
            <a:xfrm>
              <a:off x="2590800" y="2817552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Structured learning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333C95-5200-C940-B0FE-1AE301728476}"/>
                </a:ext>
              </a:extLst>
            </p:cNvPr>
            <p:cNvSpPr txBox="1"/>
            <p:nvPr/>
          </p:nvSpPr>
          <p:spPr>
            <a:xfrm>
              <a:off x="2590800" y="3821679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+2%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63FF029-45F1-2644-87FA-75FEF3FE0BCB}"/>
              </a:ext>
            </a:extLst>
          </p:cNvPr>
          <p:cNvGrpSpPr/>
          <p:nvPr/>
        </p:nvGrpSpPr>
        <p:grpSpPr>
          <a:xfrm>
            <a:off x="3377974" y="2327342"/>
            <a:ext cx="1166054" cy="1408575"/>
            <a:chOff x="3377974" y="2327342"/>
            <a:chExt cx="1166054" cy="14085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FB77F9-647F-DE49-87AF-C6BBB0CFA713}"/>
                </a:ext>
              </a:extLst>
            </p:cNvPr>
            <p:cNvSpPr txBox="1"/>
            <p:nvPr/>
          </p:nvSpPr>
          <p:spPr>
            <a:xfrm>
              <a:off x="3377974" y="2327342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Common sense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3E4235-4EA4-6C41-B3C5-46BD6BC0D866}"/>
                </a:ext>
              </a:extLst>
            </p:cNvPr>
            <p:cNvSpPr txBox="1"/>
            <p:nvPr/>
          </p:nvSpPr>
          <p:spPr>
            <a:xfrm>
              <a:off x="3401028" y="3428140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+4%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515CC4-7B13-BC44-BFD5-F665D33C05BC}"/>
              </a:ext>
            </a:extLst>
          </p:cNvPr>
          <p:cNvGrpSpPr/>
          <p:nvPr/>
        </p:nvGrpSpPr>
        <p:grpSpPr>
          <a:xfrm>
            <a:off x="4257555" y="1871507"/>
            <a:ext cx="1152645" cy="1204654"/>
            <a:chOff x="4257555" y="1871507"/>
            <a:chExt cx="1152645" cy="12046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37CF35-9881-7E44-8272-BED47F44BBC2}"/>
                </a:ext>
              </a:extLst>
            </p:cNvPr>
            <p:cNvSpPr txBox="1"/>
            <p:nvPr/>
          </p:nvSpPr>
          <p:spPr>
            <a:xfrm>
              <a:off x="4267200" y="1871507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New dataset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B541D6-BF19-DB42-B2CC-23B7544C8B9B}"/>
                </a:ext>
              </a:extLst>
            </p:cNvPr>
            <p:cNvSpPr txBox="1"/>
            <p:nvPr/>
          </p:nvSpPr>
          <p:spPr>
            <a:xfrm>
              <a:off x="4257555" y="276838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+11%*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2E5451-C6C2-B44C-9019-B8A771319685}"/>
              </a:ext>
            </a:extLst>
          </p:cNvPr>
          <p:cNvGrpSpPr/>
          <p:nvPr/>
        </p:nvGrpSpPr>
        <p:grpSpPr>
          <a:xfrm>
            <a:off x="5067783" y="1753567"/>
            <a:ext cx="1154278" cy="975353"/>
            <a:chOff x="5067783" y="1753567"/>
            <a:chExt cx="1154278" cy="97535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011672-7A74-B54A-B263-2383A0352054}"/>
                </a:ext>
              </a:extLst>
            </p:cNvPr>
            <p:cNvSpPr txBox="1"/>
            <p:nvPr/>
          </p:nvSpPr>
          <p:spPr>
            <a:xfrm>
              <a:off x="5079061" y="1753567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Neural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078CDE-E1CF-5B40-9522-0375E83425B8}"/>
                </a:ext>
              </a:extLst>
            </p:cNvPr>
            <p:cNvSpPr txBox="1"/>
            <p:nvPr/>
          </p:nvSpPr>
          <p:spPr>
            <a:xfrm>
              <a:off x="5067783" y="242114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+3%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F2C1D6-882C-6B4F-B3C0-D444939A70D7}"/>
              </a:ext>
            </a:extLst>
          </p:cNvPr>
          <p:cNvGrpSpPr/>
          <p:nvPr/>
        </p:nvGrpSpPr>
        <p:grpSpPr>
          <a:xfrm>
            <a:off x="5886591" y="1301978"/>
            <a:ext cx="1180719" cy="836633"/>
            <a:chOff x="5886591" y="1301978"/>
            <a:chExt cx="1180719" cy="8366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2F08E5-4801-3542-964A-0F79D7872602}"/>
                </a:ext>
              </a:extLst>
            </p:cNvPr>
            <p:cNvSpPr txBox="1"/>
            <p:nvPr/>
          </p:nvSpPr>
          <p:spPr>
            <a:xfrm>
              <a:off x="5886591" y="1301978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BERT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CE3DC5-4644-A74B-9303-6333C2511D32}"/>
                </a:ext>
              </a:extLst>
            </p:cNvPr>
            <p:cNvSpPr txBox="1"/>
            <p:nvPr/>
          </p:nvSpPr>
          <p:spPr>
            <a:xfrm>
              <a:off x="5924310" y="183083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+4%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DEDB0D-B526-DA4A-955D-809BEDE43482}"/>
              </a:ext>
            </a:extLst>
          </p:cNvPr>
          <p:cNvGrpSpPr/>
          <p:nvPr/>
        </p:nvGrpSpPr>
        <p:grpSpPr>
          <a:xfrm>
            <a:off x="6757687" y="882134"/>
            <a:ext cx="1187372" cy="932386"/>
            <a:chOff x="6757687" y="882134"/>
            <a:chExt cx="1187372" cy="9323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3CA28F-D866-104B-B7AF-33839E47CF8F}"/>
                </a:ext>
              </a:extLst>
            </p:cNvPr>
            <p:cNvSpPr txBox="1"/>
            <p:nvPr/>
          </p:nvSpPr>
          <p:spPr>
            <a:xfrm>
              <a:off x="6802059" y="88213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Siamese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571F23-DB2E-8243-B051-CAEC8F8E88DC}"/>
                </a:ext>
              </a:extLst>
            </p:cNvPr>
            <p:cNvSpPr txBox="1"/>
            <p:nvPr/>
          </p:nvSpPr>
          <p:spPr>
            <a:xfrm>
              <a:off x="6757687" y="1506743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+3%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8B25C81-246C-EC43-BBB1-59915AC8BA87}"/>
              </a:ext>
            </a:extLst>
          </p:cNvPr>
          <p:cNvSpPr txBox="1"/>
          <p:nvPr/>
        </p:nvSpPr>
        <p:spPr>
          <a:xfrm>
            <a:off x="5624815" y="5019298"/>
            <a:ext cx="274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*Test set is re-labeled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BEBC59-3B0B-3444-9CE9-14BB599E3BDF}"/>
              </a:ext>
            </a:extLst>
          </p:cNvPr>
          <p:cNvSpPr/>
          <p:nvPr/>
        </p:nvSpPr>
        <p:spPr>
          <a:xfrm>
            <a:off x="152400" y="756910"/>
            <a:ext cx="8686800" cy="5567690"/>
          </a:xfrm>
          <a:prstGeom prst="rect">
            <a:avLst/>
          </a:prstGeom>
          <a:solidFill>
            <a:schemeClr val="tx1">
              <a:alpha val="7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Century Gothic" panose="020B0502020202020204" pitchFamily="34" charset="0"/>
              </a:rPr>
              <a:t>Move slow to move fast!</a:t>
            </a:r>
          </a:p>
        </p:txBody>
      </p:sp>
    </p:spTree>
    <p:extLst>
      <p:ext uri="{BB962C8B-B14F-4D97-AF65-F5344CB8AC3E}">
        <p14:creationId xmlns:p14="http://schemas.microsoft.com/office/powerpoint/2010/main" val="2585997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6BAA031E-6F64-2B40-9923-F1FF9BA4F5E3}"/>
              </a:ext>
            </a:extLst>
          </p:cNvPr>
          <p:cNvSpPr/>
          <p:nvPr/>
        </p:nvSpPr>
        <p:spPr>
          <a:xfrm>
            <a:off x="2596528" y="2351454"/>
            <a:ext cx="1972921" cy="1862916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085AC4B-4A7E-834A-B06E-254CBF4187B3}"/>
              </a:ext>
            </a:extLst>
          </p:cNvPr>
          <p:cNvSpPr/>
          <p:nvPr/>
        </p:nvSpPr>
        <p:spPr>
          <a:xfrm>
            <a:off x="3918092" y="4208480"/>
            <a:ext cx="1302713" cy="1574208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E17AE7F1-0CB6-794C-BF7A-F892F91C6275}"/>
              </a:ext>
            </a:extLst>
          </p:cNvPr>
          <p:cNvSpPr/>
          <p:nvPr/>
        </p:nvSpPr>
        <p:spPr>
          <a:xfrm>
            <a:off x="2590800" y="381000"/>
            <a:ext cx="3940909" cy="2480129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BB1A0CE1-0E3A-7B4A-B83A-13921B6A1585}"/>
              </a:ext>
            </a:extLst>
          </p:cNvPr>
          <p:cNvSpPr/>
          <p:nvPr/>
        </p:nvSpPr>
        <p:spPr>
          <a:xfrm>
            <a:off x="4569449" y="2458993"/>
            <a:ext cx="3289552" cy="3833368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611CA335-3DDA-3E42-9D4C-2F3ACE82A0B0}"/>
              </a:ext>
            </a:extLst>
          </p:cNvPr>
          <p:cNvSpPr/>
          <p:nvPr/>
        </p:nvSpPr>
        <p:spPr>
          <a:xfrm>
            <a:off x="1279895" y="2464880"/>
            <a:ext cx="3289553" cy="3827481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475611E-0004-8645-B016-3D3DC271D062}"/>
              </a:ext>
            </a:extLst>
          </p:cNvPr>
          <p:cNvSpPr/>
          <p:nvPr/>
        </p:nvSpPr>
        <p:spPr>
          <a:xfrm>
            <a:off x="3923670" y="2876571"/>
            <a:ext cx="1291555" cy="1460779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275B5B-E0D7-3945-8D0F-46FE7C4CF2FA}"/>
              </a:ext>
            </a:extLst>
          </p:cNvPr>
          <p:cNvSpPr txBox="1"/>
          <p:nvPr/>
        </p:nvSpPr>
        <p:spPr>
          <a:xfrm>
            <a:off x="3371831" y="750782"/>
            <a:ext cx="288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Structured learning</a:t>
            </a:r>
          </a:p>
        </p:txBody>
      </p:sp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DB65E3A3-9D34-C44D-8B28-9DC123B3C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4099912" y="1004102"/>
            <a:ext cx="974176" cy="745577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2F03890A-BF19-2C45-95C5-CB210684F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2526696" y="4751042"/>
            <a:ext cx="1323194" cy="94093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2BA009D-F8A0-4745-A2E0-0CEE28CA1EBC}"/>
              </a:ext>
            </a:extLst>
          </p:cNvPr>
          <p:cNvSpPr txBox="1"/>
          <p:nvPr/>
        </p:nvSpPr>
        <p:spPr>
          <a:xfrm>
            <a:off x="2206719" y="5607318"/>
            <a:ext cx="233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Common sense</a:t>
            </a:r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6A6FD580-32DA-9945-9417-0263FA8F04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5577574" y="5009130"/>
            <a:ext cx="819421" cy="6828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DE9473B-346D-9B4E-AA6C-DEC446EBA539}"/>
              </a:ext>
            </a:extLst>
          </p:cNvPr>
          <p:cNvSpPr txBox="1"/>
          <p:nvPr/>
        </p:nvSpPr>
        <p:spPr>
          <a:xfrm>
            <a:off x="4966392" y="5607318"/>
            <a:ext cx="242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Data annotation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C80176D-29FC-CF43-8AFB-3A5DEDFAE4C9}"/>
              </a:ext>
            </a:extLst>
          </p:cNvPr>
          <p:cNvSpPr/>
          <p:nvPr/>
        </p:nvSpPr>
        <p:spPr>
          <a:xfrm>
            <a:off x="4569449" y="2351453"/>
            <a:ext cx="1956830" cy="1857027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9080C7-8D4D-9846-886B-33B0F1413DAF}"/>
              </a:ext>
            </a:extLst>
          </p:cNvPr>
          <p:cNvSpPr txBox="1"/>
          <p:nvPr/>
        </p:nvSpPr>
        <p:spPr>
          <a:xfrm>
            <a:off x="3348007" y="1909229"/>
            <a:ext cx="2572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EMNLP’17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C5F252-B7A8-654D-B626-DAB47965C335}"/>
              </a:ext>
            </a:extLst>
          </p:cNvPr>
          <p:cNvSpPr txBox="1"/>
          <p:nvPr/>
        </p:nvSpPr>
        <p:spPr>
          <a:xfrm>
            <a:off x="1431326" y="4254077"/>
            <a:ext cx="239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NAACL’18</a:t>
            </a:r>
            <a:endParaRPr lang="en-US" sz="2000" b="1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2E3D12-708D-1045-A3D0-C2E3342C900B}"/>
              </a:ext>
            </a:extLst>
          </p:cNvPr>
          <p:cNvSpPr txBox="1"/>
          <p:nvPr/>
        </p:nvSpPr>
        <p:spPr>
          <a:xfrm>
            <a:off x="6116870" y="4208480"/>
            <a:ext cx="163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ACL’18</a:t>
            </a:r>
            <a:endParaRPr lang="en-US" sz="2000" b="1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7DC4AB-0C45-474F-8A64-101AF913BAFF}"/>
              </a:ext>
            </a:extLst>
          </p:cNvPr>
          <p:cNvSpPr txBox="1"/>
          <p:nvPr/>
        </p:nvSpPr>
        <p:spPr>
          <a:xfrm>
            <a:off x="3913034" y="3650651"/>
            <a:ext cx="130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charset="0"/>
                <a:ea typeface="Century Gothic" charset="0"/>
                <a:cs typeface="Century Gothic" charset="0"/>
              </a:rPr>
              <a:t>1 in submission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9386" y="20140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Data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A62EF9E-D230-6D42-98F2-C69C76BC8BA6}"/>
              </a:ext>
            </a:extLst>
          </p:cNvPr>
          <p:cNvCxnSpPr/>
          <p:nvPr/>
        </p:nvCxnSpPr>
        <p:spPr>
          <a:xfrm>
            <a:off x="5768309" y="376224"/>
            <a:ext cx="395631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16870" y="20140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Learning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62EF9E-D230-6D42-98F2-C69C76BC8BA6}"/>
              </a:ext>
            </a:extLst>
          </p:cNvPr>
          <p:cNvCxnSpPr/>
          <p:nvPr/>
        </p:nvCxnSpPr>
        <p:spPr>
          <a:xfrm>
            <a:off x="7216109" y="376224"/>
            <a:ext cx="395631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08008" y="201406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Prediction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83877" y="153482"/>
            <a:ext cx="1335709" cy="535172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09154" y="1093599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Structure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A62EF9E-D230-6D42-98F2-C69C76BC8BA6}"/>
              </a:ext>
            </a:extLst>
          </p:cNvPr>
          <p:cNvCxnSpPr>
            <a:stCxn id="6" idx="0"/>
          </p:cNvCxnSpPr>
          <p:nvPr/>
        </p:nvCxnSpPr>
        <p:spPr>
          <a:xfrm flipV="1">
            <a:off x="7197617" y="762000"/>
            <a:ext cx="803383" cy="331599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sys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7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3" grpId="0"/>
      <p:bldP spid="25" grpId="0"/>
      <p:bldP spid="27" grpId="0"/>
      <p:bldP spid="5" grpId="0" animBg="1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6BAA031E-6F64-2B40-9923-F1FF9BA4F5E3}"/>
              </a:ext>
            </a:extLst>
          </p:cNvPr>
          <p:cNvSpPr/>
          <p:nvPr/>
        </p:nvSpPr>
        <p:spPr>
          <a:xfrm>
            <a:off x="2596528" y="2351454"/>
            <a:ext cx="1972921" cy="1862916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085AC4B-4A7E-834A-B06E-254CBF4187B3}"/>
              </a:ext>
            </a:extLst>
          </p:cNvPr>
          <p:cNvSpPr/>
          <p:nvPr/>
        </p:nvSpPr>
        <p:spPr>
          <a:xfrm>
            <a:off x="3918092" y="4208480"/>
            <a:ext cx="1302713" cy="1574208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E17AE7F1-0CB6-794C-BF7A-F892F91C6275}"/>
              </a:ext>
            </a:extLst>
          </p:cNvPr>
          <p:cNvSpPr/>
          <p:nvPr/>
        </p:nvSpPr>
        <p:spPr>
          <a:xfrm>
            <a:off x="2590800" y="381000"/>
            <a:ext cx="3940909" cy="2480129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BB1A0CE1-0E3A-7B4A-B83A-13921B6A1585}"/>
              </a:ext>
            </a:extLst>
          </p:cNvPr>
          <p:cNvSpPr/>
          <p:nvPr/>
        </p:nvSpPr>
        <p:spPr>
          <a:xfrm>
            <a:off x="4569449" y="2458993"/>
            <a:ext cx="3289552" cy="3833368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611CA335-3DDA-3E42-9D4C-2F3ACE82A0B0}"/>
              </a:ext>
            </a:extLst>
          </p:cNvPr>
          <p:cNvSpPr/>
          <p:nvPr/>
        </p:nvSpPr>
        <p:spPr>
          <a:xfrm>
            <a:off x="1279895" y="2464880"/>
            <a:ext cx="3289553" cy="3827481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475611E-0004-8645-B016-3D3DC271D062}"/>
              </a:ext>
            </a:extLst>
          </p:cNvPr>
          <p:cNvSpPr/>
          <p:nvPr/>
        </p:nvSpPr>
        <p:spPr>
          <a:xfrm>
            <a:off x="3923670" y="2876571"/>
            <a:ext cx="1291555" cy="1460779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275B5B-E0D7-3945-8D0F-46FE7C4CF2FA}"/>
              </a:ext>
            </a:extLst>
          </p:cNvPr>
          <p:cNvSpPr txBox="1"/>
          <p:nvPr/>
        </p:nvSpPr>
        <p:spPr>
          <a:xfrm>
            <a:off x="3371831" y="750782"/>
            <a:ext cx="288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Structured learning</a:t>
            </a:r>
          </a:p>
        </p:txBody>
      </p:sp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DB65E3A3-9D34-C44D-8B28-9DC123B3C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4099912" y="1004102"/>
            <a:ext cx="974176" cy="745577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2F03890A-BF19-2C45-95C5-CB210684F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2526696" y="4751042"/>
            <a:ext cx="1323194" cy="94093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2BA009D-F8A0-4745-A2E0-0CEE28CA1EBC}"/>
              </a:ext>
            </a:extLst>
          </p:cNvPr>
          <p:cNvSpPr txBox="1"/>
          <p:nvPr/>
        </p:nvSpPr>
        <p:spPr>
          <a:xfrm>
            <a:off x="2206719" y="5607318"/>
            <a:ext cx="233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Common sense</a:t>
            </a:r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6A6FD580-32DA-9945-9417-0263FA8F04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5577574" y="5009130"/>
            <a:ext cx="819421" cy="6828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DE9473B-346D-9B4E-AA6C-DEC446EBA539}"/>
              </a:ext>
            </a:extLst>
          </p:cNvPr>
          <p:cNvSpPr txBox="1"/>
          <p:nvPr/>
        </p:nvSpPr>
        <p:spPr>
          <a:xfrm>
            <a:off x="4966392" y="5607318"/>
            <a:ext cx="242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Data annotation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C80176D-29FC-CF43-8AFB-3A5DEDFAE4C9}"/>
              </a:ext>
            </a:extLst>
          </p:cNvPr>
          <p:cNvSpPr/>
          <p:nvPr/>
        </p:nvSpPr>
        <p:spPr>
          <a:xfrm>
            <a:off x="4569449" y="2351453"/>
            <a:ext cx="1956830" cy="1857027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9080C7-8D4D-9846-886B-33B0F1413DAF}"/>
              </a:ext>
            </a:extLst>
          </p:cNvPr>
          <p:cNvSpPr txBox="1"/>
          <p:nvPr/>
        </p:nvSpPr>
        <p:spPr>
          <a:xfrm>
            <a:off x="3348007" y="1909229"/>
            <a:ext cx="2572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EMNLP’17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C5F252-B7A8-654D-B626-DAB47965C335}"/>
              </a:ext>
            </a:extLst>
          </p:cNvPr>
          <p:cNvSpPr txBox="1"/>
          <p:nvPr/>
        </p:nvSpPr>
        <p:spPr>
          <a:xfrm>
            <a:off x="1431326" y="4254077"/>
            <a:ext cx="239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NAACL’18</a:t>
            </a:r>
            <a:endParaRPr lang="en-US" sz="2000" b="1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2E3D12-708D-1045-A3D0-C2E3342C900B}"/>
              </a:ext>
            </a:extLst>
          </p:cNvPr>
          <p:cNvSpPr txBox="1"/>
          <p:nvPr/>
        </p:nvSpPr>
        <p:spPr>
          <a:xfrm>
            <a:off x="6116870" y="4208480"/>
            <a:ext cx="163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ACL’18</a:t>
            </a:r>
            <a:endParaRPr lang="en-US" sz="2000" b="1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7DC4AB-0C45-474F-8A64-101AF913BAFF}"/>
              </a:ext>
            </a:extLst>
          </p:cNvPr>
          <p:cNvSpPr txBox="1"/>
          <p:nvPr/>
        </p:nvSpPr>
        <p:spPr>
          <a:xfrm>
            <a:off x="3913034" y="3650651"/>
            <a:ext cx="130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charset="0"/>
                <a:ea typeface="Century Gothic" charset="0"/>
                <a:cs typeface="Century Gothic" charset="0"/>
              </a:rPr>
              <a:t>1 in submission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9386" y="20140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Data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A62EF9E-D230-6D42-98F2-C69C76BC8BA6}"/>
              </a:ext>
            </a:extLst>
          </p:cNvPr>
          <p:cNvCxnSpPr/>
          <p:nvPr/>
        </p:nvCxnSpPr>
        <p:spPr>
          <a:xfrm>
            <a:off x="5768309" y="376224"/>
            <a:ext cx="395631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16870" y="20140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Learning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62EF9E-D230-6D42-98F2-C69C76BC8BA6}"/>
              </a:ext>
            </a:extLst>
          </p:cNvPr>
          <p:cNvCxnSpPr/>
          <p:nvPr/>
        </p:nvCxnSpPr>
        <p:spPr>
          <a:xfrm>
            <a:off x="7216109" y="376224"/>
            <a:ext cx="395631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08008" y="201406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Prediction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16871" y="153482"/>
            <a:ext cx="2802716" cy="535172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09154" y="1093599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Structure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A62EF9E-D230-6D42-98F2-C69C76BC8BA6}"/>
              </a:ext>
            </a:extLst>
          </p:cNvPr>
          <p:cNvCxnSpPr>
            <a:stCxn id="6" idx="0"/>
          </p:cNvCxnSpPr>
          <p:nvPr/>
        </p:nvCxnSpPr>
        <p:spPr>
          <a:xfrm flipV="1">
            <a:off x="7197617" y="762000"/>
            <a:ext cx="410391" cy="331599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sys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360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0AE1-6751-9545-9AE7-4CD6E11CE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162300"/>
            <a:ext cx="9448800" cy="533400"/>
          </a:xfrm>
        </p:spPr>
        <p:txBody>
          <a:bodyPr/>
          <a:lstStyle/>
          <a:p>
            <a:r>
              <a:rPr lang="en-US" dirty="0"/>
              <a:t>Natural language is </a:t>
            </a:r>
            <a:r>
              <a:rPr lang="en-US" dirty="0">
                <a:solidFill>
                  <a:srgbClr val="C17A90"/>
                </a:solidFill>
              </a:rPr>
              <a:t>not</a:t>
            </a:r>
            <a:r>
              <a:rPr lang="en-US" dirty="0"/>
              <a:t> natural for </a:t>
            </a:r>
            <a:r>
              <a:rPr lang="en-US" dirty="0">
                <a:solidFill>
                  <a:srgbClr val="C17A90"/>
                </a:solidFill>
              </a:rPr>
              <a:t>computers</a:t>
            </a:r>
          </a:p>
        </p:txBody>
      </p:sp>
    </p:spTree>
    <p:extLst>
      <p:ext uri="{BB962C8B-B14F-4D97-AF65-F5344CB8AC3E}">
        <p14:creationId xmlns:p14="http://schemas.microsoft.com/office/powerpoint/2010/main" val="1951576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6BAA031E-6F64-2B40-9923-F1FF9BA4F5E3}"/>
              </a:ext>
            </a:extLst>
          </p:cNvPr>
          <p:cNvSpPr/>
          <p:nvPr/>
        </p:nvSpPr>
        <p:spPr>
          <a:xfrm>
            <a:off x="2596528" y="2351454"/>
            <a:ext cx="1972921" cy="1862916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085AC4B-4A7E-834A-B06E-254CBF4187B3}"/>
              </a:ext>
            </a:extLst>
          </p:cNvPr>
          <p:cNvSpPr/>
          <p:nvPr/>
        </p:nvSpPr>
        <p:spPr>
          <a:xfrm>
            <a:off x="3918092" y="4208480"/>
            <a:ext cx="1302713" cy="1574208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E17AE7F1-0CB6-794C-BF7A-F892F91C6275}"/>
              </a:ext>
            </a:extLst>
          </p:cNvPr>
          <p:cNvSpPr/>
          <p:nvPr/>
        </p:nvSpPr>
        <p:spPr>
          <a:xfrm>
            <a:off x="2590800" y="381000"/>
            <a:ext cx="3940909" cy="2480129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BB1A0CE1-0E3A-7B4A-B83A-13921B6A1585}"/>
              </a:ext>
            </a:extLst>
          </p:cNvPr>
          <p:cNvSpPr/>
          <p:nvPr/>
        </p:nvSpPr>
        <p:spPr>
          <a:xfrm>
            <a:off x="4569449" y="2458993"/>
            <a:ext cx="3289552" cy="3833368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611CA335-3DDA-3E42-9D4C-2F3ACE82A0B0}"/>
              </a:ext>
            </a:extLst>
          </p:cNvPr>
          <p:cNvSpPr/>
          <p:nvPr/>
        </p:nvSpPr>
        <p:spPr>
          <a:xfrm>
            <a:off x="1279895" y="2464880"/>
            <a:ext cx="3289553" cy="3827481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475611E-0004-8645-B016-3D3DC271D062}"/>
              </a:ext>
            </a:extLst>
          </p:cNvPr>
          <p:cNvSpPr/>
          <p:nvPr/>
        </p:nvSpPr>
        <p:spPr>
          <a:xfrm>
            <a:off x="3923670" y="2876571"/>
            <a:ext cx="1291555" cy="1460779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275B5B-E0D7-3945-8D0F-46FE7C4CF2FA}"/>
              </a:ext>
            </a:extLst>
          </p:cNvPr>
          <p:cNvSpPr txBox="1"/>
          <p:nvPr/>
        </p:nvSpPr>
        <p:spPr>
          <a:xfrm>
            <a:off x="3371831" y="750782"/>
            <a:ext cx="288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Structured learning</a:t>
            </a:r>
          </a:p>
        </p:txBody>
      </p:sp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DB65E3A3-9D34-C44D-8B28-9DC123B3C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4099912" y="1004102"/>
            <a:ext cx="974176" cy="745577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2F03890A-BF19-2C45-95C5-CB210684F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2526696" y="4751042"/>
            <a:ext cx="1323194" cy="94093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2BA009D-F8A0-4745-A2E0-0CEE28CA1EBC}"/>
              </a:ext>
            </a:extLst>
          </p:cNvPr>
          <p:cNvSpPr txBox="1"/>
          <p:nvPr/>
        </p:nvSpPr>
        <p:spPr>
          <a:xfrm>
            <a:off x="2206719" y="5607318"/>
            <a:ext cx="233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Common sense</a:t>
            </a:r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6A6FD580-32DA-9945-9417-0263FA8F04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5577574" y="5009130"/>
            <a:ext cx="819421" cy="6828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DE9473B-346D-9B4E-AA6C-DEC446EBA539}"/>
              </a:ext>
            </a:extLst>
          </p:cNvPr>
          <p:cNvSpPr txBox="1"/>
          <p:nvPr/>
        </p:nvSpPr>
        <p:spPr>
          <a:xfrm>
            <a:off x="4966392" y="5607318"/>
            <a:ext cx="242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Data annotation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C80176D-29FC-CF43-8AFB-3A5DEDFAE4C9}"/>
              </a:ext>
            </a:extLst>
          </p:cNvPr>
          <p:cNvSpPr/>
          <p:nvPr/>
        </p:nvSpPr>
        <p:spPr>
          <a:xfrm>
            <a:off x="4569449" y="2351453"/>
            <a:ext cx="1956830" cy="1857027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96BD0D-5CD9-A046-B6C5-DA03534CC236}"/>
              </a:ext>
            </a:extLst>
          </p:cNvPr>
          <p:cNvSpPr txBox="1"/>
          <p:nvPr/>
        </p:nvSpPr>
        <p:spPr>
          <a:xfrm>
            <a:off x="4966392" y="2828863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Century Gothic" panose="020B0502020202020204" pitchFamily="34" charset="0"/>
              </a:rPr>
              <a:t>NAACL’19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9080C7-8D4D-9846-886B-33B0F1413DAF}"/>
              </a:ext>
            </a:extLst>
          </p:cNvPr>
          <p:cNvSpPr txBox="1"/>
          <p:nvPr/>
        </p:nvSpPr>
        <p:spPr>
          <a:xfrm>
            <a:off x="3348007" y="1909229"/>
            <a:ext cx="2572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EMNLP’17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C5F252-B7A8-654D-B626-DAB47965C335}"/>
              </a:ext>
            </a:extLst>
          </p:cNvPr>
          <p:cNvSpPr txBox="1"/>
          <p:nvPr/>
        </p:nvSpPr>
        <p:spPr>
          <a:xfrm>
            <a:off x="1431326" y="4254077"/>
            <a:ext cx="239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NAACL’18</a:t>
            </a:r>
            <a:endParaRPr lang="en-US" sz="2000" b="1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2E3D12-708D-1045-A3D0-C2E3342C900B}"/>
              </a:ext>
            </a:extLst>
          </p:cNvPr>
          <p:cNvSpPr txBox="1"/>
          <p:nvPr/>
        </p:nvSpPr>
        <p:spPr>
          <a:xfrm>
            <a:off x="6116870" y="4208480"/>
            <a:ext cx="163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ACL’18</a:t>
            </a:r>
            <a:endParaRPr lang="en-US" sz="2000" b="1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7DC4AB-0C45-474F-8A64-101AF913BAFF}"/>
              </a:ext>
            </a:extLst>
          </p:cNvPr>
          <p:cNvSpPr txBox="1"/>
          <p:nvPr/>
        </p:nvSpPr>
        <p:spPr>
          <a:xfrm>
            <a:off x="3913034" y="3650651"/>
            <a:ext cx="130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Century Gothic" charset="0"/>
                <a:ea typeface="Century Gothic" charset="0"/>
                <a:cs typeface="Century Gothic" charset="0"/>
              </a:rPr>
              <a:t>1 in submission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BF7124-1D5D-2345-A306-6ADAB4F9B6CF}"/>
              </a:ext>
            </a:extLst>
          </p:cNvPr>
          <p:cNvSpPr txBox="1"/>
          <p:nvPr/>
        </p:nvSpPr>
        <p:spPr>
          <a:xfrm rot="900000">
            <a:off x="5620746" y="1987644"/>
            <a:ext cx="3357009" cy="461665"/>
          </a:xfrm>
          <a:prstGeom prst="rect">
            <a:avLst/>
          </a:prstGeom>
          <a:solidFill>
            <a:srgbClr val="F2CEC2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Annotating structures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19386" y="20140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Data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62EF9E-D230-6D42-98F2-C69C76BC8BA6}"/>
              </a:ext>
            </a:extLst>
          </p:cNvPr>
          <p:cNvCxnSpPr/>
          <p:nvPr/>
        </p:nvCxnSpPr>
        <p:spPr>
          <a:xfrm>
            <a:off x="5768309" y="376224"/>
            <a:ext cx="395631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16870" y="20140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Learning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62EF9E-D230-6D42-98F2-C69C76BC8BA6}"/>
              </a:ext>
            </a:extLst>
          </p:cNvPr>
          <p:cNvCxnSpPr/>
          <p:nvPr/>
        </p:nvCxnSpPr>
        <p:spPr>
          <a:xfrm>
            <a:off x="7216109" y="376224"/>
            <a:ext cx="395631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608008" y="201406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Prediction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019386" y="153482"/>
            <a:ext cx="3900201" cy="535172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09154" y="1093599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Structure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A62EF9E-D230-6D42-98F2-C69C76BC8BA6}"/>
              </a:ext>
            </a:extLst>
          </p:cNvPr>
          <p:cNvCxnSpPr/>
          <p:nvPr/>
        </p:nvCxnSpPr>
        <p:spPr>
          <a:xfrm flipH="1" flipV="1">
            <a:off x="6858000" y="762000"/>
            <a:ext cx="339617" cy="33160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prstDash val="sys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22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1422" y="3805047"/>
            <a:ext cx="7303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  <a:buClr>
                <a:srgbClr val="545164"/>
              </a:buClr>
              <a:buSzPct val="65000"/>
            </a:pPr>
            <a:r>
              <a:rPr lang="en-US" sz="2400">
                <a:latin typeface="Century Gothic" panose="020B0502020202020204" pitchFamily="34" charset="0"/>
                <a:cs typeface="Calibri" panose="020F0502020204030204" pitchFamily="34" charset="0"/>
              </a:rPr>
              <a:t>How should we </a:t>
            </a:r>
            <a:r>
              <a:rPr lang="en-US" sz="2400" b="1">
                <a:latin typeface="Century Gothic" panose="020B0502020202020204" pitchFamily="34" charset="0"/>
                <a:cs typeface="Calibri" panose="020F0502020204030204" pitchFamily="34" charset="0"/>
              </a:rPr>
              <a:t>quantify</a:t>
            </a:r>
            <a:r>
              <a:rPr lang="en-US" sz="2400">
                <a:latin typeface="Century Gothic" panose="020B0502020202020204" pitchFamily="34" charset="0"/>
                <a:cs typeface="Calibri" panose="020F0502020204030204" pitchFamily="34" charset="0"/>
              </a:rPr>
              <a:t> the quality of “partial”?</a:t>
            </a:r>
            <a:endParaRPr lang="en-US" sz="200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1720F8-2F48-544B-9662-305E5C2A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80702"/>
            <a:ext cx="8534400" cy="5620098"/>
          </a:xfrm>
          <a:prstGeom prst="round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Most NLP tasks are structured</a:t>
            </a:r>
            <a:r>
              <a:rPr lang="en-US" sz="2400" dirty="0"/>
              <a:t>: Syntactic parsing </a:t>
            </a:r>
            <a:r>
              <a:rPr lang="en-US" sz="2400" dirty="0">
                <a:sym typeface="Wingdings" pitchFamily="2" charset="2"/>
              </a:rPr>
              <a:t>(tree), s</a:t>
            </a:r>
            <a:r>
              <a:rPr lang="en-US" sz="2400" dirty="0"/>
              <a:t>emantic role labeling (</a:t>
            </a:r>
            <a:r>
              <a:rPr lang="en-US" sz="2400" dirty="0">
                <a:sym typeface="Wingdings" pitchFamily="2" charset="2"/>
              </a:rPr>
              <a:t>assignment), temporal relation extraction (no loops)</a:t>
            </a:r>
          </a:p>
          <a:p>
            <a:pPr marL="0" indent="0">
              <a:buNone/>
            </a:pPr>
            <a:endParaRPr lang="en-US" sz="2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2400" dirty="0"/>
              <a:t>A </a:t>
            </a:r>
            <a:r>
              <a:rPr lang="en-US" sz="2400" b="1" dirty="0"/>
              <a:t>common perception </a:t>
            </a:r>
            <a:r>
              <a:rPr lang="en-US" sz="2400" dirty="0"/>
              <a:t>is: “partial” data are of low quality and should be avoided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How should we </a:t>
            </a:r>
            <a:r>
              <a:rPr lang="en-US" sz="2400" b="1" dirty="0"/>
              <a:t>quantify</a:t>
            </a:r>
            <a:r>
              <a:rPr lang="en-US" sz="2400" dirty="0"/>
              <a:t> the quality of “partial”?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BF7124-1D5D-2345-A306-6ADAB4F9B6CF}"/>
              </a:ext>
            </a:extLst>
          </p:cNvPr>
          <p:cNvSpPr txBox="1"/>
          <p:nvPr/>
        </p:nvSpPr>
        <p:spPr>
          <a:xfrm>
            <a:off x="641422" y="126440"/>
            <a:ext cx="4413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Century Gothic" panose="020B0502020202020204" pitchFamily="34" charset="0"/>
              </a:rPr>
              <a:t>Annotating structures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9F66B4B-1C38-1C4D-99CD-8197BCA56565}"/>
              </a:ext>
            </a:extLst>
          </p:cNvPr>
          <p:cNvGrpSpPr/>
          <p:nvPr/>
        </p:nvGrpSpPr>
        <p:grpSpPr>
          <a:xfrm>
            <a:off x="842992" y="4368939"/>
            <a:ext cx="4545074" cy="2336661"/>
            <a:chOff x="3312194" y="1491409"/>
            <a:chExt cx="6060098" cy="31155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ECB90A-6798-8F48-80F0-BAC575C07A83}"/>
                </a:ext>
              </a:extLst>
            </p:cNvPr>
            <p:cNvGrpSpPr/>
            <p:nvPr/>
          </p:nvGrpSpPr>
          <p:grpSpPr>
            <a:xfrm>
              <a:off x="3312194" y="1491409"/>
              <a:ext cx="6060098" cy="3115549"/>
              <a:chOff x="3312194" y="1491409"/>
              <a:chExt cx="6060098" cy="311554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040B5AD-45EF-3641-8534-1F74BBE939C9}"/>
                  </a:ext>
                </a:extLst>
              </p:cNvPr>
              <p:cNvGrpSpPr/>
              <p:nvPr/>
            </p:nvGrpSpPr>
            <p:grpSpPr>
              <a:xfrm>
                <a:off x="3312194" y="1491409"/>
                <a:ext cx="6060098" cy="2542680"/>
                <a:chOff x="2974846" y="1491409"/>
                <a:chExt cx="6060098" cy="2542680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8376529-78E1-EB4F-B1AF-3434C17F9210}"/>
                    </a:ext>
                  </a:extLst>
                </p:cNvPr>
                <p:cNvSpPr txBox="1"/>
                <p:nvPr/>
              </p:nvSpPr>
              <p:spPr>
                <a:xfrm>
                  <a:off x="4541994" y="3526258"/>
                  <a:ext cx="1475191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875" b="1" dirty="0">
                      <a:solidFill>
                        <a:srgbClr val="C17A9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cascaded</a:t>
                  </a:r>
                  <a:endParaRPr lang="en-US" sz="1875" b="1" dirty="0">
                    <a:solidFill>
                      <a:srgbClr val="C17A9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D24678D-5FA5-9D46-924E-EBDD4CD5FE8B}"/>
                    </a:ext>
                  </a:extLst>
                </p:cNvPr>
                <p:cNvSpPr txBox="1"/>
                <p:nvPr/>
              </p:nvSpPr>
              <p:spPr>
                <a:xfrm>
                  <a:off x="2974846" y="2496086"/>
                  <a:ext cx="851088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>
                          <a:alpha val="50000"/>
                        </a:srgbClr>
                      </a:solidFill>
                      <a:latin typeface="Times New Roman" charset="0"/>
                      <a:cs typeface="Times New Roman" charset="0"/>
                    </a:rPr>
                    <a:t>hurt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46C0573-21CF-DD4A-9857-87738446E43B}"/>
                    </a:ext>
                  </a:extLst>
                </p:cNvPr>
                <p:cNvSpPr txBox="1"/>
                <p:nvPr/>
              </p:nvSpPr>
              <p:spPr>
                <a:xfrm>
                  <a:off x="4652426" y="1491409"/>
                  <a:ext cx="1261457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/>
                      </a:solidFill>
                      <a:latin typeface="Times New Roman" charset="0"/>
                      <a:cs typeface="Times New Roman" charset="0"/>
                    </a:rPr>
                    <a:t>ripping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EBC2CC5-57C2-7849-8EE1-0D2B8697B875}"/>
                    </a:ext>
                  </a:extLst>
                </p:cNvPr>
                <p:cNvSpPr txBox="1"/>
                <p:nvPr/>
              </p:nvSpPr>
              <p:spPr>
                <a:xfrm>
                  <a:off x="7683716" y="3518755"/>
                  <a:ext cx="1328313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>
                          <a:alpha val="50000"/>
                        </a:srgb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ordered</a:t>
                  </a: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0E4A40E2-6621-3F4D-96DF-D165C777F4EF}"/>
                    </a:ext>
                  </a:extLst>
                </p:cNvPr>
                <p:cNvCxnSpPr/>
                <p:nvPr/>
              </p:nvCxnSpPr>
              <p:spPr>
                <a:xfrm flipH="1">
                  <a:off x="5249080" y="2090343"/>
                  <a:ext cx="3832" cy="1345297"/>
                </a:xfrm>
                <a:prstGeom prst="straightConnector1">
                  <a:avLst/>
                </a:prstGeom>
                <a:ln w="76200" cmpd="dbl">
                  <a:solidFill>
                    <a:schemeClr val="bg2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7F51D4DC-6FC0-F949-82F6-442B5E573250}"/>
                    </a:ext>
                  </a:extLst>
                </p:cNvPr>
                <p:cNvCxnSpPr/>
                <p:nvPr/>
              </p:nvCxnSpPr>
              <p:spPr>
                <a:xfrm flipH="1">
                  <a:off x="3624993" y="1745325"/>
                  <a:ext cx="1027433" cy="740620"/>
                </a:xfrm>
                <a:prstGeom prst="straightConnector1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F30EF415-264C-AC44-87D8-18EE54FBDABD}"/>
                    </a:ext>
                  </a:extLst>
                </p:cNvPr>
                <p:cNvCxnSpPr/>
                <p:nvPr/>
              </p:nvCxnSpPr>
              <p:spPr>
                <a:xfrm>
                  <a:off x="5507757" y="1984783"/>
                  <a:ext cx="2553980" cy="1517655"/>
                </a:xfrm>
                <a:prstGeom prst="straightConnector1">
                  <a:avLst/>
                </a:prstGeom>
                <a:ln w="25400" cmpd="sng">
                  <a:solidFill>
                    <a:schemeClr val="bg2">
                      <a:alpha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6728AE4C-A558-444A-9B0A-5E56544791FD}"/>
                    </a:ext>
                  </a:extLst>
                </p:cNvPr>
                <p:cNvCxnSpPr/>
                <p:nvPr/>
              </p:nvCxnSpPr>
              <p:spPr>
                <a:xfrm flipV="1">
                  <a:off x="6017185" y="3772671"/>
                  <a:ext cx="1666532" cy="7503"/>
                </a:xfrm>
                <a:prstGeom prst="straightConnector1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24971B8B-14B8-184C-9DAA-63E6B915E098}"/>
                    </a:ext>
                  </a:extLst>
                </p:cNvPr>
                <p:cNvCxnSpPr/>
                <p:nvPr/>
              </p:nvCxnSpPr>
              <p:spPr>
                <a:xfrm flipH="1" flipV="1">
                  <a:off x="3624993" y="2995636"/>
                  <a:ext cx="917001" cy="784537"/>
                </a:xfrm>
                <a:prstGeom prst="straightConnector1">
                  <a:avLst/>
                </a:prstGeom>
                <a:ln w="25400" cmpd="sng">
                  <a:solidFill>
                    <a:schemeClr val="bg2">
                      <a:alpha val="50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81A3128-A861-474F-8FE7-ED3A4DB414EA}"/>
                    </a:ext>
                  </a:extLst>
                </p:cNvPr>
                <p:cNvSpPr txBox="1"/>
                <p:nvPr/>
              </p:nvSpPr>
              <p:spPr>
                <a:xfrm>
                  <a:off x="7683717" y="1491662"/>
                  <a:ext cx="1351227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monitor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C302FE63-EE4F-CC4E-95C1-A1C40B5F5E20}"/>
                    </a:ext>
                  </a:extLst>
                </p:cNvPr>
                <p:cNvCxnSpPr/>
                <p:nvPr/>
              </p:nvCxnSpPr>
              <p:spPr>
                <a:xfrm flipH="1" flipV="1">
                  <a:off x="5913885" y="1745325"/>
                  <a:ext cx="1769832" cy="253"/>
                </a:xfrm>
                <a:prstGeom prst="line">
                  <a:avLst/>
                </a:prstGeom>
                <a:ln w="31750">
                  <a:solidFill>
                    <a:schemeClr val="bg2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64FE77D-D768-3342-A292-C8A6FE1330D9}"/>
                    </a:ext>
                  </a:extLst>
                </p:cNvPr>
                <p:cNvCxnSpPr/>
                <p:nvPr/>
              </p:nvCxnSpPr>
              <p:spPr>
                <a:xfrm flipH="1">
                  <a:off x="8316583" y="2090596"/>
                  <a:ext cx="12503" cy="1306282"/>
                </a:xfrm>
                <a:prstGeom prst="line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95AE16B-24B2-E74C-A39D-BEDB0521ABCF}"/>
                    </a:ext>
                  </a:extLst>
                </p:cNvPr>
                <p:cNvCxnSpPr/>
                <p:nvPr/>
              </p:nvCxnSpPr>
              <p:spPr>
                <a:xfrm flipH="1">
                  <a:off x="5503925" y="2090596"/>
                  <a:ext cx="2825161" cy="1450604"/>
                </a:xfrm>
                <a:prstGeom prst="line">
                  <a:avLst/>
                </a:prstGeom>
                <a:ln w="34925">
                  <a:solidFill>
                    <a:schemeClr val="bg2">
                      <a:alpha val="50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FF8A524-C8F1-584A-A888-2B659023AF05}"/>
                    </a:ext>
                  </a:extLst>
                </p:cNvPr>
                <p:cNvCxnSpPr/>
                <p:nvPr/>
              </p:nvCxnSpPr>
              <p:spPr>
                <a:xfrm flipH="1">
                  <a:off x="3730553" y="1985036"/>
                  <a:ext cx="4343687" cy="755755"/>
                </a:xfrm>
                <a:prstGeom prst="line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23B3C13-81E5-0441-87CB-59BDD22611C5}"/>
                  </a:ext>
                </a:extLst>
              </p:cNvPr>
              <p:cNvGrpSpPr/>
              <p:nvPr/>
            </p:nvGrpSpPr>
            <p:grpSpPr>
              <a:xfrm>
                <a:off x="4851183" y="4268403"/>
                <a:ext cx="3254802" cy="338555"/>
                <a:chOff x="2403791" y="4308587"/>
                <a:chExt cx="3254802" cy="338555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E7EC924D-5512-4346-89FD-CD9BEE53F924}"/>
                    </a:ext>
                  </a:extLst>
                </p:cNvPr>
                <p:cNvCxnSpPr/>
                <p:nvPr/>
              </p:nvCxnSpPr>
              <p:spPr>
                <a:xfrm flipV="1">
                  <a:off x="2403791" y="4459632"/>
                  <a:ext cx="457200" cy="5687"/>
                </a:xfrm>
                <a:prstGeom prst="straightConnector1">
                  <a:avLst/>
                </a:prstGeom>
                <a:ln w="63500">
                  <a:solidFill>
                    <a:schemeClr val="bg2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2A8AD3E-C72F-8544-B2DE-F4DC4902CB40}"/>
                    </a:ext>
                  </a:extLst>
                </p:cNvPr>
                <p:cNvSpPr txBox="1"/>
                <p:nvPr/>
              </p:nvSpPr>
              <p:spPr>
                <a:xfrm>
                  <a:off x="2806030" y="4308587"/>
                  <a:ext cx="887422" cy="3385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solidFill>
                        <a:srgbClr val="666089"/>
                      </a:solidFill>
                      <a:latin typeface="Courier" charset="0"/>
                      <a:ea typeface="Courier" charset="0"/>
                      <a:cs typeface="Courier" charset="0"/>
                    </a:rPr>
                    <a:t>BEFORE</a:t>
                  </a:r>
                  <a:endParaRPr lang="en-US" b="1" dirty="0">
                    <a:solidFill>
                      <a:srgbClr val="666089"/>
                    </a:solidFill>
                    <a:latin typeface="Courier" charset="0"/>
                    <a:ea typeface="Courier" charset="0"/>
                    <a:cs typeface="Courier" charset="0"/>
                  </a:endParaRP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8982A64-BCBE-8249-A3F3-674C813F78DE}"/>
                    </a:ext>
                  </a:extLst>
                </p:cNvPr>
                <p:cNvCxnSpPr/>
                <p:nvPr/>
              </p:nvCxnSpPr>
              <p:spPr>
                <a:xfrm flipV="1">
                  <a:off x="3834597" y="4459632"/>
                  <a:ext cx="457200" cy="0"/>
                </a:xfrm>
                <a:prstGeom prst="straightConnector1">
                  <a:avLst/>
                </a:prstGeom>
                <a:ln w="88900" cmpd="dbl">
                  <a:solidFill>
                    <a:schemeClr val="bg2"/>
                  </a:solidFill>
                  <a:prstDash val="soli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C5ACF0B-1B7D-2241-A052-7F2DD003982A}"/>
                    </a:ext>
                  </a:extLst>
                </p:cNvPr>
                <p:cNvSpPr txBox="1"/>
                <p:nvPr/>
              </p:nvSpPr>
              <p:spPr>
                <a:xfrm>
                  <a:off x="4236836" y="4308587"/>
                  <a:ext cx="1421757" cy="3385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solidFill>
                        <a:srgbClr val="666089"/>
                      </a:solidFill>
                      <a:latin typeface="Courier" charset="0"/>
                      <a:ea typeface="Courier" charset="0"/>
                      <a:cs typeface="Courier" charset="0"/>
                    </a:rPr>
                    <a:t>BE_INCLUDED</a:t>
                  </a:r>
                  <a:endParaRPr lang="en-US" b="1" dirty="0">
                    <a:solidFill>
                      <a:srgbClr val="666089"/>
                    </a:solidFill>
                    <a:latin typeface="Courier" charset="0"/>
                    <a:ea typeface="Courier" charset="0"/>
                    <a:cs typeface="Courier" charset="0"/>
                  </a:endParaRPr>
                </a:p>
              </p:txBody>
            </p:sp>
          </p:grp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020D9A-00D6-7F4C-8EA5-917F3B791272}"/>
                </a:ext>
              </a:extLst>
            </p:cNvPr>
            <p:cNvCxnSpPr/>
            <p:nvPr/>
          </p:nvCxnSpPr>
          <p:spPr>
            <a:xfrm flipH="1" flipV="1">
              <a:off x="4102797" y="2734614"/>
              <a:ext cx="4203231" cy="899235"/>
            </a:xfrm>
            <a:prstGeom prst="line">
              <a:avLst/>
            </a:prstGeom>
            <a:ln w="25400">
              <a:solidFill>
                <a:schemeClr val="bg2">
                  <a:alpha val="50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DBF7124-1D5D-2345-A306-6ADAB4F9B6CF}"/>
              </a:ext>
            </a:extLst>
          </p:cNvPr>
          <p:cNvSpPr txBox="1"/>
          <p:nvPr/>
        </p:nvSpPr>
        <p:spPr>
          <a:xfrm>
            <a:off x="4972012" y="126440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Century Gothic" panose="020B0502020202020204" pitchFamily="34" charset="0"/>
              </a:rPr>
              <a:t>is important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5728" y="5762302"/>
            <a:ext cx="2932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27990"/>
                </a:solidFill>
                <a:latin typeface="Century Gothic" charset="0"/>
                <a:ea typeface="Century Gothic" charset="0"/>
                <a:cs typeface="Century Gothic" charset="0"/>
              </a:rPr>
              <a:t>quality = 2 / 10?</a:t>
            </a:r>
            <a:endParaRPr lang="en-US" sz="2800" dirty="0">
              <a:solidFill>
                <a:srgbClr val="C2799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90004" y="4738708"/>
            <a:ext cx="3063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27990"/>
                </a:solidFill>
                <a:latin typeface="Century Gothic" charset="0"/>
                <a:ea typeface="Century Gothic" charset="0"/>
                <a:cs typeface="Century Gothic" charset="0"/>
              </a:rPr>
              <a:t>2 edges labeled</a:t>
            </a:r>
          </a:p>
          <a:p>
            <a:r>
              <a:rPr lang="en-US" sz="2800" dirty="0">
                <a:solidFill>
                  <a:srgbClr val="C27990"/>
                </a:solidFill>
                <a:latin typeface="Century Gothic" charset="0"/>
                <a:ea typeface="Century Gothic" charset="0"/>
                <a:cs typeface="Century Gothic" charset="0"/>
              </a:rPr>
              <a:t>10 edges in total</a:t>
            </a:r>
          </a:p>
        </p:txBody>
      </p:sp>
    </p:spTree>
    <p:extLst>
      <p:ext uri="{BB962C8B-B14F-4D97-AF65-F5344CB8AC3E}">
        <p14:creationId xmlns:p14="http://schemas.microsoft.com/office/powerpoint/2010/main" val="1408506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9" grpId="0"/>
      <p:bldP spid="3" grpId="0"/>
      <p:bldP spid="3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646618" y="4077366"/>
            <a:ext cx="1218250" cy="378478"/>
            <a:chOff x="3761477" y="4110538"/>
            <a:chExt cx="1218250" cy="37847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D42E12D-9BC5-C24A-B8B5-20FFD3C21D2A}"/>
                </a:ext>
              </a:extLst>
            </p:cNvPr>
            <p:cNvSpPr/>
            <p:nvPr/>
          </p:nvSpPr>
          <p:spPr>
            <a:xfrm>
              <a:off x="3761477" y="4112361"/>
              <a:ext cx="1218250" cy="376655"/>
            </a:xfrm>
            <a:prstGeom prst="roundRect">
              <a:avLst>
                <a:gd name="adj" fmla="val 50000"/>
              </a:avLst>
            </a:prstGeom>
            <a:solidFill>
              <a:srgbClr val="66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CEE728-6FC1-804D-A4B5-97737DED2809}"/>
                </a:ext>
              </a:extLst>
            </p:cNvPr>
            <p:cNvSpPr txBox="1"/>
            <p:nvPr/>
          </p:nvSpPr>
          <p:spPr>
            <a:xfrm>
              <a:off x="3882155" y="4110538"/>
              <a:ext cx="10975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monitor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43337" y="4057590"/>
            <a:ext cx="5282328" cy="1436529"/>
            <a:chOff x="1883443" y="4224578"/>
            <a:chExt cx="5282328" cy="143652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1D05AEC-6B85-114C-BC80-1E607C22BFFF}"/>
                </a:ext>
              </a:extLst>
            </p:cNvPr>
            <p:cNvSpPr/>
            <p:nvPr/>
          </p:nvSpPr>
          <p:spPr>
            <a:xfrm>
              <a:off x="2247737" y="4241186"/>
              <a:ext cx="1188417" cy="376655"/>
            </a:xfrm>
            <a:prstGeom prst="roundRect">
              <a:avLst>
                <a:gd name="adj" fmla="val 50000"/>
              </a:avLst>
            </a:prstGeom>
            <a:solidFill>
              <a:srgbClr val="95A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39CEF9-B375-6640-896B-A9016FD0B456}"/>
                </a:ext>
              </a:extLst>
            </p:cNvPr>
            <p:cNvSpPr txBox="1"/>
            <p:nvPr/>
          </p:nvSpPr>
          <p:spPr>
            <a:xfrm>
              <a:off x="2336838" y="4224578"/>
              <a:ext cx="10990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ripping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727E4D9-6B17-AE45-943C-6636DD668254}"/>
                </a:ext>
              </a:extLst>
            </p:cNvPr>
            <p:cNvSpPr/>
            <p:nvPr/>
          </p:nvSpPr>
          <p:spPr>
            <a:xfrm>
              <a:off x="2150687" y="4731017"/>
              <a:ext cx="3017523" cy="376655"/>
            </a:xfrm>
            <a:prstGeom prst="roundRect">
              <a:avLst>
                <a:gd name="adj" fmla="val 50000"/>
              </a:avLst>
            </a:prstGeom>
            <a:solidFill>
              <a:srgbClr val="C17A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560D01-34F5-3F4E-9B34-441586CC3FEF}"/>
                </a:ext>
              </a:extLst>
            </p:cNvPr>
            <p:cNvSpPr txBox="1"/>
            <p:nvPr/>
          </p:nvSpPr>
          <p:spPr>
            <a:xfrm>
              <a:off x="2940991" y="4722489"/>
              <a:ext cx="13548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cascaded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DA8FC01-BB24-0940-9EC6-43421E5128A1}"/>
                </a:ext>
              </a:extLst>
            </p:cNvPr>
            <p:cNvCxnSpPr>
              <a:cxnSpLocks/>
            </p:cNvCxnSpPr>
            <p:nvPr/>
          </p:nvCxnSpPr>
          <p:spPr>
            <a:xfrm>
              <a:off x="1883443" y="5198849"/>
              <a:ext cx="5082834" cy="0"/>
            </a:xfrm>
            <a:prstGeom prst="straightConnector1">
              <a:avLst/>
            </a:prstGeom>
            <a:ln w="31750">
              <a:solidFill>
                <a:schemeClr val="bg2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23433C5-B1AE-CA4A-BEA3-A63039CE9EB4}"/>
                </a:ext>
              </a:extLst>
            </p:cNvPr>
            <p:cNvSpPr txBox="1"/>
            <p:nvPr/>
          </p:nvSpPr>
          <p:spPr>
            <a:xfrm>
              <a:off x="6413642" y="5260997"/>
              <a:ext cx="75212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Time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5A4310E-1218-984E-989E-A2F8EB81C565}"/>
              </a:ext>
            </a:extLst>
          </p:cNvPr>
          <p:cNvSpPr txBox="1"/>
          <p:nvPr/>
        </p:nvSpPr>
        <p:spPr>
          <a:xfrm>
            <a:off x="5417249" y="3744574"/>
            <a:ext cx="68640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AFTER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5279C-8AC3-8349-857F-01A50581E1E6}"/>
              </a:ext>
            </a:extLst>
          </p:cNvPr>
          <p:cNvSpPr txBox="1"/>
          <p:nvPr/>
        </p:nvSpPr>
        <p:spPr>
          <a:xfrm>
            <a:off x="596559" y="5665472"/>
            <a:ext cx="8098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The existing two links has partly explained the </a:t>
            </a:r>
            <a:r>
              <a:rPr lang="en-US" sz="24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red </a:t>
            </a:r>
            <a:r>
              <a:rPr lang="en-US" sz="2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link.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F92EB-8447-424E-9A6B-8A1D98B6E1EE}"/>
              </a:ext>
            </a:extLst>
          </p:cNvPr>
          <p:cNvSpPr txBox="1"/>
          <p:nvPr/>
        </p:nvSpPr>
        <p:spPr>
          <a:xfrm>
            <a:off x="7405768" y="3899532"/>
            <a:ext cx="1265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BEFORE</a:t>
            </a:r>
          </a:p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INCLUDES</a:t>
            </a:r>
          </a:p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EQUAL</a:t>
            </a:r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95747F8A-7331-9B42-A8AA-2393B9A1FC7F}"/>
              </a:ext>
            </a:extLst>
          </p:cNvPr>
          <p:cNvSpPr/>
          <p:nvPr/>
        </p:nvSpPr>
        <p:spPr>
          <a:xfrm>
            <a:off x="6868683" y="3149427"/>
            <a:ext cx="1969999" cy="2359682"/>
          </a:xfrm>
          <a:prstGeom prst="mathMultiply">
            <a:avLst>
              <a:gd name="adj1" fmla="val 5756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68D38B4-D63E-D745-A124-71358FA8565B}"/>
              </a:ext>
            </a:extLst>
          </p:cNvPr>
          <p:cNvGrpSpPr/>
          <p:nvPr/>
        </p:nvGrpSpPr>
        <p:grpSpPr>
          <a:xfrm>
            <a:off x="5151327" y="4077366"/>
            <a:ext cx="1218250" cy="378478"/>
            <a:chOff x="3761477" y="4110538"/>
            <a:chExt cx="1218250" cy="378478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8F5BA75-3757-6547-A0C3-B522CFEEBBDA}"/>
                </a:ext>
              </a:extLst>
            </p:cNvPr>
            <p:cNvSpPr/>
            <p:nvPr/>
          </p:nvSpPr>
          <p:spPr>
            <a:xfrm>
              <a:off x="3761477" y="4112361"/>
              <a:ext cx="1218250" cy="376655"/>
            </a:xfrm>
            <a:prstGeom prst="roundRect">
              <a:avLst>
                <a:gd name="adj" fmla="val 50000"/>
              </a:avLst>
            </a:prstGeom>
            <a:solidFill>
              <a:srgbClr val="66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FFAE97-5181-3B4F-ABD3-F5C86F09C47E}"/>
                </a:ext>
              </a:extLst>
            </p:cNvPr>
            <p:cNvSpPr txBox="1"/>
            <p:nvPr/>
          </p:nvSpPr>
          <p:spPr>
            <a:xfrm>
              <a:off x="3882155" y="4110538"/>
              <a:ext cx="10975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monitor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8115BAD-1921-1C4C-A008-06176BA7E78A}"/>
              </a:ext>
            </a:extLst>
          </p:cNvPr>
          <p:cNvSpPr txBox="1"/>
          <p:nvPr/>
        </p:nvSpPr>
        <p:spPr>
          <a:xfrm>
            <a:off x="3594918" y="3744574"/>
            <a:ext cx="135485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BE_INCLUDED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9F66B4B-1C38-1C4D-99CD-8197BCA56565}"/>
              </a:ext>
            </a:extLst>
          </p:cNvPr>
          <p:cNvGrpSpPr/>
          <p:nvPr/>
        </p:nvGrpSpPr>
        <p:grpSpPr>
          <a:xfrm>
            <a:off x="877717" y="896235"/>
            <a:ext cx="4545074" cy="2336661"/>
            <a:chOff x="3312194" y="1491409"/>
            <a:chExt cx="6060098" cy="31155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DECB90A-6798-8F48-80F0-BAC575C07A83}"/>
                </a:ext>
              </a:extLst>
            </p:cNvPr>
            <p:cNvGrpSpPr/>
            <p:nvPr/>
          </p:nvGrpSpPr>
          <p:grpSpPr>
            <a:xfrm>
              <a:off x="3312194" y="1491409"/>
              <a:ext cx="6060098" cy="3115549"/>
              <a:chOff x="3312194" y="1491409"/>
              <a:chExt cx="6060098" cy="311554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040B5AD-45EF-3641-8534-1F74BBE939C9}"/>
                  </a:ext>
                </a:extLst>
              </p:cNvPr>
              <p:cNvGrpSpPr/>
              <p:nvPr/>
            </p:nvGrpSpPr>
            <p:grpSpPr>
              <a:xfrm>
                <a:off x="3312194" y="1491409"/>
                <a:ext cx="6060098" cy="2542680"/>
                <a:chOff x="2974846" y="1491409"/>
                <a:chExt cx="6060098" cy="2542680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48376529-78E1-EB4F-B1AF-3434C17F9210}"/>
                    </a:ext>
                  </a:extLst>
                </p:cNvPr>
                <p:cNvSpPr txBox="1"/>
                <p:nvPr/>
              </p:nvSpPr>
              <p:spPr>
                <a:xfrm>
                  <a:off x="4541994" y="3526258"/>
                  <a:ext cx="1475191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875" b="1" dirty="0">
                      <a:solidFill>
                        <a:srgbClr val="C17A9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cascaded</a:t>
                  </a:r>
                  <a:endParaRPr lang="en-US" sz="1875" b="1" dirty="0">
                    <a:solidFill>
                      <a:srgbClr val="C17A9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D24678D-5FA5-9D46-924E-EBDD4CD5FE8B}"/>
                    </a:ext>
                  </a:extLst>
                </p:cNvPr>
                <p:cNvSpPr txBox="1"/>
                <p:nvPr/>
              </p:nvSpPr>
              <p:spPr>
                <a:xfrm>
                  <a:off x="2974846" y="2496086"/>
                  <a:ext cx="851088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>
                          <a:alpha val="50000"/>
                        </a:srgbClr>
                      </a:solidFill>
                      <a:latin typeface="Times New Roman" charset="0"/>
                      <a:cs typeface="Times New Roman" charset="0"/>
                    </a:rPr>
                    <a:t>hurt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46C0573-21CF-DD4A-9857-87738446E43B}"/>
                    </a:ext>
                  </a:extLst>
                </p:cNvPr>
                <p:cNvSpPr txBox="1"/>
                <p:nvPr/>
              </p:nvSpPr>
              <p:spPr>
                <a:xfrm>
                  <a:off x="4652426" y="1491409"/>
                  <a:ext cx="1261457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/>
                      </a:solidFill>
                      <a:latin typeface="Times New Roman" charset="0"/>
                      <a:cs typeface="Times New Roman" charset="0"/>
                    </a:rPr>
                    <a:t>ripping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EBC2CC5-57C2-7849-8EE1-0D2B8697B875}"/>
                    </a:ext>
                  </a:extLst>
                </p:cNvPr>
                <p:cNvSpPr txBox="1"/>
                <p:nvPr/>
              </p:nvSpPr>
              <p:spPr>
                <a:xfrm>
                  <a:off x="7683716" y="3518755"/>
                  <a:ext cx="1328313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>
                          <a:alpha val="50000"/>
                        </a:srgb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ordered</a:t>
                  </a:r>
                </a:p>
              </p:txBody>
            </p: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0E4A40E2-6621-3F4D-96DF-D165C777F4EF}"/>
                    </a:ext>
                  </a:extLst>
                </p:cNvPr>
                <p:cNvCxnSpPr/>
                <p:nvPr/>
              </p:nvCxnSpPr>
              <p:spPr>
                <a:xfrm flipH="1">
                  <a:off x="5249080" y="2090343"/>
                  <a:ext cx="3832" cy="1345297"/>
                </a:xfrm>
                <a:prstGeom prst="straightConnector1">
                  <a:avLst/>
                </a:prstGeom>
                <a:ln w="76200" cmpd="dbl">
                  <a:solidFill>
                    <a:schemeClr val="bg2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7F51D4DC-6FC0-F949-82F6-442B5E573250}"/>
                    </a:ext>
                  </a:extLst>
                </p:cNvPr>
                <p:cNvCxnSpPr/>
                <p:nvPr/>
              </p:nvCxnSpPr>
              <p:spPr>
                <a:xfrm flipH="1">
                  <a:off x="3624993" y="1745325"/>
                  <a:ext cx="1027433" cy="740620"/>
                </a:xfrm>
                <a:prstGeom prst="straightConnector1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F30EF415-264C-AC44-87D8-18EE54FBDABD}"/>
                    </a:ext>
                  </a:extLst>
                </p:cNvPr>
                <p:cNvCxnSpPr/>
                <p:nvPr/>
              </p:nvCxnSpPr>
              <p:spPr>
                <a:xfrm>
                  <a:off x="5507757" y="1984783"/>
                  <a:ext cx="2553980" cy="1517655"/>
                </a:xfrm>
                <a:prstGeom prst="straightConnector1">
                  <a:avLst/>
                </a:prstGeom>
                <a:ln w="25400" cmpd="sng">
                  <a:solidFill>
                    <a:schemeClr val="bg2">
                      <a:alpha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6728AE4C-A558-444A-9B0A-5E56544791FD}"/>
                    </a:ext>
                  </a:extLst>
                </p:cNvPr>
                <p:cNvCxnSpPr/>
                <p:nvPr/>
              </p:nvCxnSpPr>
              <p:spPr>
                <a:xfrm flipV="1">
                  <a:off x="6017185" y="3772671"/>
                  <a:ext cx="1666532" cy="7503"/>
                </a:xfrm>
                <a:prstGeom prst="straightConnector1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24971B8B-14B8-184C-9DAA-63E6B915E098}"/>
                    </a:ext>
                  </a:extLst>
                </p:cNvPr>
                <p:cNvCxnSpPr/>
                <p:nvPr/>
              </p:nvCxnSpPr>
              <p:spPr>
                <a:xfrm flipH="1" flipV="1">
                  <a:off x="3624993" y="2995636"/>
                  <a:ext cx="917001" cy="784537"/>
                </a:xfrm>
                <a:prstGeom prst="straightConnector1">
                  <a:avLst/>
                </a:prstGeom>
                <a:ln w="25400" cmpd="sng">
                  <a:solidFill>
                    <a:schemeClr val="bg2">
                      <a:alpha val="50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381A3128-A861-474F-8FE7-ED3A4DB414EA}"/>
                    </a:ext>
                  </a:extLst>
                </p:cNvPr>
                <p:cNvSpPr txBox="1"/>
                <p:nvPr/>
              </p:nvSpPr>
              <p:spPr>
                <a:xfrm>
                  <a:off x="7683717" y="1491662"/>
                  <a:ext cx="1351227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monitor</a:t>
                  </a:r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C302FE63-EE4F-CC4E-95C1-A1C40B5F5E20}"/>
                    </a:ext>
                  </a:extLst>
                </p:cNvPr>
                <p:cNvCxnSpPr/>
                <p:nvPr/>
              </p:nvCxnSpPr>
              <p:spPr>
                <a:xfrm flipH="1" flipV="1">
                  <a:off x="5913885" y="1745325"/>
                  <a:ext cx="1769832" cy="253"/>
                </a:xfrm>
                <a:prstGeom prst="line">
                  <a:avLst/>
                </a:prstGeom>
                <a:ln w="31750">
                  <a:solidFill>
                    <a:schemeClr val="bg2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264FE77D-D768-3342-A292-C8A6FE1330D9}"/>
                    </a:ext>
                  </a:extLst>
                </p:cNvPr>
                <p:cNvCxnSpPr/>
                <p:nvPr/>
              </p:nvCxnSpPr>
              <p:spPr>
                <a:xfrm flipH="1">
                  <a:off x="8316583" y="2090596"/>
                  <a:ext cx="12503" cy="1306282"/>
                </a:xfrm>
                <a:prstGeom prst="line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895AE16B-24B2-E74C-A39D-BEDB0521ABCF}"/>
                    </a:ext>
                  </a:extLst>
                </p:cNvPr>
                <p:cNvCxnSpPr/>
                <p:nvPr/>
              </p:nvCxnSpPr>
              <p:spPr>
                <a:xfrm flipH="1">
                  <a:off x="5503925" y="2090596"/>
                  <a:ext cx="2825161" cy="1450604"/>
                </a:xfrm>
                <a:prstGeom prst="line">
                  <a:avLst/>
                </a:prstGeom>
                <a:ln w="34925">
                  <a:solidFill>
                    <a:schemeClr val="bg2">
                      <a:alpha val="50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AFF8A524-C8F1-584A-A888-2B659023AF05}"/>
                    </a:ext>
                  </a:extLst>
                </p:cNvPr>
                <p:cNvCxnSpPr/>
                <p:nvPr/>
              </p:nvCxnSpPr>
              <p:spPr>
                <a:xfrm flipH="1">
                  <a:off x="3730553" y="1985036"/>
                  <a:ext cx="4343687" cy="755755"/>
                </a:xfrm>
                <a:prstGeom prst="line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23B3C13-81E5-0441-87CB-59BDD22611C5}"/>
                  </a:ext>
                </a:extLst>
              </p:cNvPr>
              <p:cNvGrpSpPr/>
              <p:nvPr/>
            </p:nvGrpSpPr>
            <p:grpSpPr>
              <a:xfrm>
                <a:off x="4851183" y="4268403"/>
                <a:ext cx="3254802" cy="338555"/>
                <a:chOff x="2403791" y="4308587"/>
                <a:chExt cx="3254802" cy="338555"/>
              </a:xfrm>
            </p:grpSpPr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E7EC924D-5512-4346-89FD-CD9BEE53F924}"/>
                    </a:ext>
                  </a:extLst>
                </p:cNvPr>
                <p:cNvCxnSpPr/>
                <p:nvPr/>
              </p:nvCxnSpPr>
              <p:spPr>
                <a:xfrm flipV="1">
                  <a:off x="2403791" y="4459632"/>
                  <a:ext cx="457200" cy="5687"/>
                </a:xfrm>
                <a:prstGeom prst="straightConnector1">
                  <a:avLst/>
                </a:prstGeom>
                <a:ln w="63500">
                  <a:solidFill>
                    <a:schemeClr val="bg2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2A8AD3E-C72F-8544-B2DE-F4DC4902CB40}"/>
                    </a:ext>
                  </a:extLst>
                </p:cNvPr>
                <p:cNvSpPr txBox="1"/>
                <p:nvPr/>
              </p:nvSpPr>
              <p:spPr>
                <a:xfrm>
                  <a:off x="2806030" y="4308587"/>
                  <a:ext cx="887422" cy="3385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solidFill>
                        <a:srgbClr val="666089"/>
                      </a:solidFill>
                      <a:latin typeface="Courier" charset="0"/>
                      <a:ea typeface="Courier" charset="0"/>
                      <a:cs typeface="Courier" charset="0"/>
                    </a:rPr>
                    <a:t>BEFORE</a:t>
                  </a:r>
                  <a:endParaRPr lang="en-US" b="1" dirty="0">
                    <a:solidFill>
                      <a:srgbClr val="666089"/>
                    </a:solidFill>
                    <a:latin typeface="Courier" charset="0"/>
                    <a:ea typeface="Courier" charset="0"/>
                    <a:cs typeface="Courier" charset="0"/>
                  </a:endParaRPr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A8982A64-BCBE-8249-A3F3-674C813F78DE}"/>
                    </a:ext>
                  </a:extLst>
                </p:cNvPr>
                <p:cNvCxnSpPr/>
                <p:nvPr/>
              </p:nvCxnSpPr>
              <p:spPr>
                <a:xfrm flipV="1">
                  <a:off x="3834597" y="4459632"/>
                  <a:ext cx="457200" cy="0"/>
                </a:xfrm>
                <a:prstGeom prst="straightConnector1">
                  <a:avLst/>
                </a:prstGeom>
                <a:ln w="88900" cmpd="dbl">
                  <a:solidFill>
                    <a:schemeClr val="bg2"/>
                  </a:solidFill>
                  <a:prstDash val="soli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C5ACF0B-1B7D-2241-A052-7F2DD003982A}"/>
                    </a:ext>
                  </a:extLst>
                </p:cNvPr>
                <p:cNvSpPr txBox="1"/>
                <p:nvPr/>
              </p:nvSpPr>
              <p:spPr>
                <a:xfrm>
                  <a:off x="4236836" y="4308587"/>
                  <a:ext cx="1421757" cy="3385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solidFill>
                        <a:srgbClr val="666089"/>
                      </a:solidFill>
                      <a:latin typeface="Courier" charset="0"/>
                      <a:ea typeface="Courier" charset="0"/>
                      <a:cs typeface="Courier" charset="0"/>
                    </a:rPr>
                    <a:t>BE_INCLUDED</a:t>
                  </a:r>
                  <a:endParaRPr lang="en-US" b="1" dirty="0">
                    <a:solidFill>
                      <a:srgbClr val="666089"/>
                    </a:solidFill>
                    <a:latin typeface="Courier" charset="0"/>
                    <a:ea typeface="Courier" charset="0"/>
                    <a:cs typeface="Courier" charset="0"/>
                  </a:endParaRPr>
                </a:p>
              </p:txBody>
            </p:sp>
          </p:grp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1020D9A-00D6-7F4C-8EA5-917F3B791272}"/>
                </a:ext>
              </a:extLst>
            </p:cNvPr>
            <p:cNvCxnSpPr/>
            <p:nvPr/>
          </p:nvCxnSpPr>
          <p:spPr>
            <a:xfrm flipH="1" flipV="1">
              <a:off x="4102797" y="2734614"/>
              <a:ext cx="4203231" cy="899235"/>
            </a:xfrm>
            <a:prstGeom prst="line">
              <a:avLst/>
            </a:prstGeom>
            <a:ln w="25400">
              <a:solidFill>
                <a:schemeClr val="bg2">
                  <a:alpha val="50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5AE16B-24B2-E74C-A39D-BEDB0521ABCF}"/>
              </a:ext>
            </a:extLst>
          </p:cNvPr>
          <p:cNvCxnSpPr/>
          <p:nvPr/>
        </p:nvCxnSpPr>
        <p:spPr>
          <a:xfrm flipH="1">
            <a:off x="2783914" y="1341354"/>
            <a:ext cx="2118871" cy="1087952"/>
          </a:xfrm>
          <a:prstGeom prst="line">
            <a:avLst/>
          </a:prstGeom>
          <a:ln w="34925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655728" y="1567028"/>
            <a:ext cx="2932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27990"/>
                </a:solidFill>
                <a:latin typeface="Century Gothic" charset="0"/>
                <a:ea typeface="Century Gothic" charset="0"/>
                <a:cs typeface="Century Gothic" charset="0"/>
              </a:rPr>
              <a:t>quality = 2 / 10?</a:t>
            </a:r>
            <a:endParaRPr lang="en-US" sz="2800" dirty="0">
              <a:solidFill>
                <a:srgbClr val="C2799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655728" y="1568716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27990"/>
                </a:solidFill>
                <a:latin typeface="Century Gothic" charset="0"/>
                <a:ea typeface="Century Gothic" charset="0"/>
                <a:cs typeface="Century Gothic" charset="0"/>
              </a:rPr>
              <a:t>quality &gt; 2 / 10!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55747" y="230050"/>
            <a:ext cx="8493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  <a:buClr>
                <a:srgbClr val="545164"/>
              </a:buClr>
              <a:buSzPct val="65000"/>
            </a:pPr>
            <a:r>
              <a:rPr lang="en-US" sz="2800">
                <a:solidFill>
                  <a:schemeClr val="bg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How should we </a:t>
            </a:r>
            <a:r>
              <a:rPr lang="en-US" sz="2800" b="1">
                <a:solidFill>
                  <a:schemeClr val="bg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quantify</a:t>
            </a:r>
            <a:r>
              <a:rPr lang="en-US" sz="2800">
                <a:solidFill>
                  <a:schemeClr val="bg2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the quality of “partial”?</a:t>
            </a:r>
            <a:endParaRPr lang="en-US" sz="2400">
              <a:solidFill>
                <a:schemeClr val="bg2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7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7" grpId="0" uiExpand="1" build="p"/>
      <p:bldP spid="3" grpId="0"/>
      <p:bldP spid="4" grpId="0" animBg="1"/>
      <p:bldP spid="54" grpId="0"/>
      <p:bldP spid="93" grpId="0"/>
      <p:bldP spid="9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 lining of “partial”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646618" y="4077366"/>
            <a:ext cx="1218250" cy="378478"/>
            <a:chOff x="3761477" y="4110538"/>
            <a:chExt cx="1218250" cy="37847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D42E12D-9BC5-C24A-B8B5-20FFD3C21D2A}"/>
                </a:ext>
              </a:extLst>
            </p:cNvPr>
            <p:cNvSpPr/>
            <p:nvPr/>
          </p:nvSpPr>
          <p:spPr>
            <a:xfrm>
              <a:off x="3761477" y="4112361"/>
              <a:ext cx="1218250" cy="376655"/>
            </a:xfrm>
            <a:prstGeom prst="roundRect">
              <a:avLst>
                <a:gd name="adj" fmla="val 50000"/>
              </a:avLst>
            </a:prstGeom>
            <a:solidFill>
              <a:srgbClr val="66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CEE728-6FC1-804D-A4B5-97737DED2809}"/>
                </a:ext>
              </a:extLst>
            </p:cNvPr>
            <p:cNvSpPr txBox="1"/>
            <p:nvPr/>
          </p:nvSpPr>
          <p:spPr>
            <a:xfrm>
              <a:off x="3882155" y="4110538"/>
              <a:ext cx="10975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monitor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43337" y="4057590"/>
            <a:ext cx="5282328" cy="1436529"/>
            <a:chOff x="1883443" y="4224578"/>
            <a:chExt cx="5282328" cy="1436529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1D05AEC-6B85-114C-BC80-1E607C22BFFF}"/>
                </a:ext>
              </a:extLst>
            </p:cNvPr>
            <p:cNvSpPr/>
            <p:nvPr/>
          </p:nvSpPr>
          <p:spPr>
            <a:xfrm>
              <a:off x="2247737" y="4241186"/>
              <a:ext cx="1188417" cy="376655"/>
            </a:xfrm>
            <a:prstGeom prst="roundRect">
              <a:avLst>
                <a:gd name="adj" fmla="val 50000"/>
              </a:avLst>
            </a:prstGeom>
            <a:solidFill>
              <a:srgbClr val="95A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39CEF9-B375-6640-896B-A9016FD0B456}"/>
                </a:ext>
              </a:extLst>
            </p:cNvPr>
            <p:cNvSpPr txBox="1"/>
            <p:nvPr/>
          </p:nvSpPr>
          <p:spPr>
            <a:xfrm>
              <a:off x="2336838" y="4224578"/>
              <a:ext cx="10990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ripping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727E4D9-6B17-AE45-943C-6636DD668254}"/>
                </a:ext>
              </a:extLst>
            </p:cNvPr>
            <p:cNvSpPr/>
            <p:nvPr/>
          </p:nvSpPr>
          <p:spPr>
            <a:xfrm>
              <a:off x="2150687" y="4731017"/>
              <a:ext cx="3017523" cy="376655"/>
            </a:xfrm>
            <a:prstGeom prst="roundRect">
              <a:avLst>
                <a:gd name="adj" fmla="val 50000"/>
              </a:avLst>
            </a:prstGeom>
            <a:solidFill>
              <a:srgbClr val="C17A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560D01-34F5-3F4E-9B34-441586CC3FEF}"/>
                </a:ext>
              </a:extLst>
            </p:cNvPr>
            <p:cNvSpPr txBox="1"/>
            <p:nvPr/>
          </p:nvSpPr>
          <p:spPr>
            <a:xfrm>
              <a:off x="2940991" y="4722489"/>
              <a:ext cx="13548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cascaded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DA8FC01-BB24-0940-9EC6-43421E5128A1}"/>
                </a:ext>
              </a:extLst>
            </p:cNvPr>
            <p:cNvCxnSpPr>
              <a:cxnSpLocks/>
            </p:cNvCxnSpPr>
            <p:nvPr/>
          </p:nvCxnSpPr>
          <p:spPr>
            <a:xfrm>
              <a:off x="1883443" y="5198849"/>
              <a:ext cx="5082834" cy="0"/>
            </a:xfrm>
            <a:prstGeom prst="straightConnector1">
              <a:avLst/>
            </a:prstGeom>
            <a:ln w="31750">
              <a:solidFill>
                <a:schemeClr val="bg2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23433C5-B1AE-CA4A-BEA3-A63039CE9EB4}"/>
                </a:ext>
              </a:extLst>
            </p:cNvPr>
            <p:cNvSpPr txBox="1"/>
            <p:nvPr/>
          </p:nvSpPr>
          <p:spPr>
            <a:xfrm>
              <a:off x="6413642" y="5260997"/>
              <a:ext cx="75212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Time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5A4310E-1218-984E-989E-A2F8EB81C565}"/>
              </a:ext>
            </a:extLst>
          </p:cNvPr>
          <p:cNvSpPr txBox="1"/>
          <p:nvPr/>
        </p:nvSpPr>
        <p:spPr>
          <a:xfrm>
            <a:off x="5417249" y="3744574"/>
            <a:ext cx="68640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AFTER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5279C-8AC3-8349-857F-01A50581E1E6}"/>
              </a:ext>
            </a:extLst>
          </p:cNvPr>
          <p:cNvSpPr txBox="1"/>
          <p:nvPr/>
        </p:nvSpPr>
        <p:spPr>
          <a:xfrm>
            <a:off x="644650" y="5665472"/>
            <a:ext cx="8002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i="1" dirty="0">
                <a:solidFill>
                  <a:schemeClr val="bg2"/>
                </a:solidFill>
                <a:latin typeface="Century Gothic" panose="020B0502020202020204" pitchFamily="34" charset="0"/>
              </a:rPr>
              <a:t>So, is “partial” even better than “complete”?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F92EB-8447-424E-9A6B-8A1D98B6E1EE}"/>
              </a:ext>
            </a:extLst>
          </p:cNvPr>
          <p:cNvSpPr txBox="1"/>
          <p:nvPr/>
        </p:nvSpPr>
        <p:spPr>
          <a:xfrm>
            <a:off x="7405768" y="3899532"/>
            <a:ext cx="1265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BEFORE</a:t>
            </a:r>
          </a:p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INCLUDES</a:t>
            </a:r>
          </a:p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EQUAL</a:t>
            </a:r>
          </a:p>
        </p:txBody>
      </p:sp>
      <p:sp>
        <p:nvSpPr>
          <p:cNvPr id="4" name="Multiply 3">
            <a:extLst>
              <a:ext uri="{FF2B5EF4-FFF2-40B4-BE49-F238E27FC236}">
                <a16:creationId xmlns:a16="http://schemas.microsoft.com/office/drawing/2014/main" id="{95747F8A-7331-9B42-A8AA-2393B9A1FC7F}"/>
              </a:ext>
            </a:extLst>
          </p:cNvPr>
          <p:cNvSpPr/>
          <p:nvPr/>
        </p:nvSpPr>
        <p:spPr>
          <a:xfrm>
            <a:off x="6868683" y="3149427"/>
            <a:ext cx="1969999" cy="2359682"/>
          </a:xfrm>
          <a:prstGeom prst="mathMultiply">
            <a:avLst>
              <a:gd name="adj1" fmla="val 5756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68D38B4-D63E-D745-A124-71358FA8565B}"/>
              </a:ext>
            </a:extLst>
          </p:cNvPr>
          <p:cNvGrpSpPr/>
          <p:nvPr/>
        </p:nvGrpSpPr>
        <p:grpSpPr>
          <a:xfrm>
            <a:off x="5151327" y="4077366"/>
            <a:ext cx="1218250" cy="378478"/>
            <a:chOff x="3761477" y="4110538"/>
            <a:chExt cx="1218250" cy="378478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8F5BA75-3757-6547-A0C3-B522CFEEBBDA}"/>
                </a:ext>
              </a:extLst>
            </p:cNvPr>
            <p:cNvSpPr/>
            <p:nvPr/>
          </p:nvSpPr>
          <p:spPr>
            <a:xfrm>
              <a:off x="3761477" y="4112361"/>
              <a:ext cx="1218250" cy="376655"/>
            </a:xfrm>
            <a:prstGeom prst="roundRect">
              <a:avLst>
                <a:gd name="adj" fmla="val 50000"/>
              </a:avLst>
            </a:prstGeom>
            <a:solidFill>
              <a:srgbClr val="66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FFAE97-5181-3B4F-ABD3-F5C86F09C47E}"/>
                </a:ext>
              </a:extLst>
            </p:cNvPr>
            <p:cNvSpPr txBox="1"/>
            <p:nvPr/>
          </p:nvSpPr>
          <p:spPr>
            <a:xfrm>
              <a:off x="3882155" y="4110538"/>
              <a:ext cx="10975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  <a:ea typeface="Times New Roman" charset="0"/>
                  <a:cs typeface="Times New Roman" charset="0"/>
                </a:rPr>
                <a:t>monitor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8115BAD-1921-1C4C-A008-06176BA7E78A}"/>
              </a:ext>
            </a:extLst>
          </p:cNvPr>
          <p:cNvSpPr txBox="1"/>
          <p:nvPr/>
        </p:nvSpPr>
        <p:spPr>
          <a:xfrm>
            <a:off x="3594918" y="3744574"/>
            <a:ext cx="135485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BE_INCLUDED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9F66B4B-1C38-1C4D-99CD-8197BCA56565}"/>
              </a:ext>
            </a:extLst>
          </p:cNvPr>
          <p:cNvGrpSpPr/>
          <p:nvPr/>
        </p:nvGrpSpPr>
        <p:grpSpPr>
          <a:xfrm>
            <a:off x="877717" y="896235"/>
            <a:ext cx="4545074" cy="2336661"/>
            <a:chOff x="3312194" y="1491409"/>
            <a:chExt cx="6060098" cy="31155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DECB90A-6798-8F48-80F0-BAC575C07A83}"/>
                </a:ext>
              </a:extLst>
            </p:cNvPr>
            <p:cNvGrpSpPr/>
            <p:nvPr/>
          </p:nvGrpSpPr>
          <p:grpSpPr>
            <a:xfrm>
              <a:off x="3312194" y="1491409"/>
              <a:ext cx="6060098" cy="3115549"/>
              <a:chOff x="3312194" y="1491409"/>
              <a:chExt cx="6060098" cy="311554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040B5AD-45EF-3641-8534-1F74BBE939C9}"/>
                  </a:ext>
                </a:extLst>
              </p:cNvPr>
              <p:cNvGrpSpPr/>
              <p:nvPr/>
            </p:nvGrpSpPr>
            <p:grpSpPr>
              <a:xfrm>
                <a:off x="3312194" y="1491409"/>
                <a:ext cx="6060098" cy="2542680"/>
                <a:chOff x="2974846" y="1491409"/>
                <a:chExt cx="6060098" cy="2542680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48376529-78E1-EB4F-B1AF-3434C17F9210}"/>
                    </a:ext>
                  </a:extLst>
                </p:cNvPr>
                <p:cNvSpPr txBox="1"/>
                <p:nvPr/>
              </p:nvSpPr>
              <p:spPr>
                <a:xfrm>
                  <a:off x="4541994" y="3526258"/>
                  <a:ext cx="1475191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875" b="1" dirty="0">
                      <a:solidFill>
                        <a:srgbClr val="C17A9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cascaded</a:t>
                  </a:r>
                  <a:endParaRPr lang="en-US" sz="1875" b="1" dirty="0">
                    <a:solidFill>
                      <a:srgbClr val="C17A9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D24678D-5FA5-9D46-924E-EBDD4CD5FE8B}"/>
                    </a:ext>
                  </a:extLst>
                </p:cNvPr>
                <p:cNvSpPr txBox="1"/>
                <p:nvPr/>
              </p:nvSpPr>
              <p:spPr>
                <a:xfrm>
                  <a:off x="2974846" y="2496086"/>
                  <a:ext cx="851088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>
                          <a:alpha val="50000"/>
                        </a:srgbClr>
                      </a:solidFill>
                      <a:latin typeface="Times New Roman" charset="0"/>
                      <a:cs typeface="Times New Roman" charset="0"/>
                    </a:rPr>
                    <a:t>hurt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A46C0573-21CF-DD4A-9857-87738446E43B}"/>
                    </a:ext>
                  </a:extLst>
                </p:cNvPr>
                <p:cNvSpPr txBox="1"/>
                <p:nvPr/>
              </p:nvSpPr>
              <p:spPr>
                <a:xfrm>
                  <a:off x="4652426" y="1491409"/>
                  <a:ext cx="1261457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/>
                      </a:solidFill>
                      <a:latin typeface="Times New Roman" charset="0"/>
                      <a:cs typeface="Times New Roman" charset="0"/>
                    </a:rPr>
                    <a:t>ripping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EBC2CC5-57C2-7849-8EE1-0D2B8697B875}"/>
                    </a:ext>
                  </a:extLst>
                </p:cNvPr>
                <p:cNvSpPr txBox="1"/>
                <p:nvPr/>
              </p:nvSpPr>
              <p:spPr>
                <a:xfrm>
                  <a:off x="7683716" y="3518755"/>
                  <a:ext cx="1328313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>
                          <a:alpha val="50000"/>
                        </a:srgbClr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ordered</a:t>
                  </a:r>
                </a:p>
              </p:txBody>
            </p: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0E4A40E2-6621-3F4D-96DF-D165C777F4EF}"/>
                    </a:ext>
                  </a:extLst>
                </p:cNvPr>
                <p:cNvCxnSpPr/>
                <p:nvPr/>
              </p:nvCxnSpPr>
              <p:spPr>
                <a:xfrm flipH="1">
                  <a:off x="5249080" y="2090343"/>
                  <a:ext cx="3832" cy="1345297"/>
                </a:xfrm>
                <a:prstGeom prst="straightConnector1">
                  <a:avLst/>
                </a:prstGeom>
                <a:ln w="76200" cmpd="dbl">
                  <a:solidFill>
                    <a:schemeClr val="bg2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7F51D4DC-6FC0-F949-82F6-442B5E573250}"/>
                    </a:ext>
                  </a:extLst>
                </p:cNvPr>
                <p:cNvCxnSpPr/>
                <p:nvPr/>
              </p:nvCxnSpPr>
              <p:spPr>
                <a:xfrm flipH="1">
                  <a:off x="3624993" y="1745325"/>
                  <a:ext cx="1027433" cy="740620"/>
                </a:xfrm>
                <a:prstGeom prst="straightConnector1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F30EF415-264C-AC44-87D8-18EE54FBDABD}"/>
                    </a:ext>
                  </a:extLst>
                </p:cNvPr>
                <p:cNvCxnSpPr/>
                <p:nvPr/>
              </p:nvCxnSpPr>
              <p:spPr>
                <a:xfrm>
                  <a:off x="5507757" y="1984783"/>
                  <a:ext cx="2553980" cy="1517655"/>
                </a:xfrm>
                <a:prstGeom prst="straightConnector1">
                  <a:avLst/>
                </a:prstGeom>
                <a:ln w="25400" cmpd="sng">
                  <a:solidFill>
                    <a:schemeClr val="bg2">
                      <a:alpha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6728AE4C-A558-444A-9B0A-5E56544791FD}"/>
                    </a:ext>
                  </a:extLst>
                </p:cNvPr>
                <p:cNvCxnSpPr/>
                <p:nvPr/>
              </p:nvCxnSpPr>
              <p:spPr>
                <a:xfrm flipV="1">
                  <a:off x="6017185" y="3772671"/>
                  <a:ext cx="1666532" cy="7503"/>
                </a:xfrm>
                <a:prstGeom prst="straightConnector1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24971B8B-14B8-184C-9DAA-63E6B915E098}"/>
                    </a:ext>
                  </a:extLst>
                </p:cNvPr>
                <p:cNvCxnSpPr/>
                <p:nvPr/>
              </p:nvCxnSpPr>
              <p:spPr>
                <a:xfrm flipH="1" flipV="1">
                  <a:off x="3624993" y="2995636"/>
                  <a:ext cx="917001" cy="784537"/>
                </a:xfrm>
                <a:prstGeom prst="straightConnector1">
                  <a:avLst/>
                </a:prstGeom>
                <a:ln w="25400" cmpd="sng">
                  <a:solidFill>
                    <a:schemeClr val="bg2">
                      <a:alpha val="50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381A3128-A861-474F-8FE7-ED3A4DB414EA}"/>
                    </a:ext>
                  </a:extLst>
                </p:cNvPr>
                <p:cNvSpPr txBox="1"/>
                <p:nvPr/>
              </p:nvSpPr>
              <p:spPr>
                <a:xfrm>
                  <a:off x="7683717" y="1491662"/>
                  <a:ext cx="1351227" cy="507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75" b="1" dirty="0">
                      <a:solidFill>
                        <a:srgbClr val="C17A90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monitor</a:t>
                  </a:r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C302FE63-EE4F-CC4E-95C1-A1C40B5F5E20}"/>
                    </a:ext>
                  </a:extLst>
                </p:cNvPr>
                <p:cNvCxnSpPr/>
                <p:nvPr/>
              </p:nvCxnSpPr>
              <p:spPr>
                <a:xfrm flipH="1" flipV="1">
                  <a:off x="5913885" y="1745325"/>
                  <a:ext cx="1769832" cy="253"/>
                </a:xfrm>
                <a:prstGeom prst="line">
                  <a:avLst/>
                </a:prstGeom>
                <a:ln w="31750">
                  <a:solidFill>
                    <a:schemeClr val="bg2"/>
                  </a:solidFill>
                  <a:prstDash val="solid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264FE77D-D768-3342-A292-C8A6FE1330D9}"/>
                    </a:ext>
                  </a:extLst>
                </p:cNvPr>
                <p:cNvCxnSpPr/>
                <p:nvPr/>
              </p:nvCxnSpPr>
              <p:spPr>
                <a:xfrm flipH="1">
                  <a:off x="8316583" y="2090596"/>
                  <a:ext cx="12503" cy="1306282"/>
                </a:xfrm>
                <a:prstGeom prst="line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895AE16B-24B2-E74C-A39D-BEDB0521ABCF}"/>
                    </a:ext>
                  </a:extLst>
                </p:cNvPr>
                <p:cNvCxnSpPr/>
                <p:nvPr/>
              </p:nvCxnSpPr>
              <p:spPr>
                <a:xfrm flipH="1">
                  <a:off x="5503925" y="2090596"/>
                  <a:ext cx="2825161" cy="1450604"/>
                </a:xfrm>
                <a:prstGeom prst="line">
                  <a:avLst/>
                </a:prstGeom>
                <a:ln w="34925">
                  <a:solidFill>
                    <a:schemeClr val="bg2">
                      <a:alpha val="50000"/>
                    </a:schemeClr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AFF8A524-C8F1-584A-A888-2B659023AF05}"/>
                    </a:ext>
                  </a:extLst>
                </p:cNvPr>
                <p:cNvCxnSpPr/>
                <p:nvPr/>
              </p:nvCxnSpPr>
              <p:spPr>
                <a:xfrm flipH="1">
                  <a:off x="3730553" y="1985036"/>
                  <a:ext cx="4343687" cy="755755"/>
                </a:xfrm>
                <a:prstGeom prst="line">
                  <a:avLst/>
                </a:prstGeom>
                <a:ln w="25400">
                  <a:solidFill>
                    <a:schemeClr val="bg2">
                      <a:alpha val="50000"/>
                    </a:schemeClr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23B3C13-81E5-0441-87CB-59BDD22611C5}"/>
                  </a:ext>
                </a:extLst>
              </p:cNvPr>
              <p:cNvGrpSpPr/>
              <p:nvPr/>
            </p:nvGrpSpPr>
            <p:grpSpPr>
              <a:xfrm>
                <a:off x="4851183" y="4268403"/>
                <a:ext cx="3254802" cy="338555"/>
                <a:chOff x="2403791" y="4308587"/>
                <a:chExt cx="3254802" cy="338555"/>
              </a:xfrm>
            </p:grpSpPr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E7EC924D-5512-4346-89FD-CD9BEE53F924}"/>
                    </a:ext>
                  </a:extLst>
                </p:cNvPr>
                <p:cNvCxnSpPr/>
                <p:nvPr/>
              </p:nvCxnSpPr>
              <p:spPr>
                <a:xfrm flipV="1">
                  <a:off x="2403791" y="4459632"/>
                  <a:ext cx="457200" cy="5687"/>
                </a:xfrm>
                <a:prstGeom prst="straightConnector1">
                  <a:avLst/>
                </a:prstGeom>
                <a:ln w="63500">
                  <a:solidFill>
                    <a:schemeClr val="bg2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2A8AD3E-C72F-8544-B2DE-F4DC4902CB40}"/>
                    </a:ext>
                  </a:extLst>
                </p:cNvPr>
                <p:cNvSpPr txBox="1"/>
                <p:nvPr/>
              </p:nvSpPr>
              <p:spPr>
                <a:xfrm>
                  <a:off x="2806030" y="4308587"/>
                  <a:ext cx="887422" cy="3385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solidFill>
                        <a:srgbClr val="666089"/>
                      </a:solidFill>
                      <a:latin typeface="Courier" charset="0"/>
                      <a:ea typeface="Courier" charset="0"/>
                      <a:cs typeface="Courier" charset="0"/>
                    </a:rPr>
                    <a:t>BEFORE</a:t>
                  </a:r>
                  <a:endParaRPr lang="en-US" b="1" dirty="0">
                    <a:solidFill>
                      <a:srgbClr val="666089"/>
                    </a:solidFill>
                    <a:latin typeface="Courier" charset="0"/>
                    <a:ea typeface="Courier" charset="0"/>
                    <a:cs typeface="Courier" charset="0"/>
                  </a:endParaRPr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A8982A64-BCBE-8249-A3F3-674C813F78DE}"/>
                    </a:ext>
                  </a:extLst>
                </p:cNvPr>
                <p:cNvCxnSpPr/>
                <p:nvPr/>
              </p:nvCxnSpPr>
              <p:spPr>
                <a:xfrm flipV="1">
                  <a:off x="3834597" y="4459632"/>
                  <a:ext cx="457200" cy="0"/>
                </a:xfrm>
                <a:prstGeom prst="straightConnector1">
                  <a:avLst/>
                </a:prstGeom>
                <a:ln w="88900" cmpd="dbl">
                  <a:solidFill>
                    <a:schemeClr val="bg2"/>
                  </a:solidFill>
                  <a:prstDash val="soli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C5ACF0B-1B7D-2241-A052-7F2DD003982A}"/>
                    </a:ext>
                  </a:extLst>
                </p:cNvPr>
                <p:cNvSpPr txBox="1"/>
                <p:nvPr/>
              </p:nvSpPr>
              <p:spPr>
                <a:xfrm>
                  <a:off x="4236836" y="4308587"/>
                  <a:ext cx="1421757" cy="3385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b="1" dirty="0">
                      <a:solidFill>
                        <a:srgbClr val="666089"/>
                      </a:solidFill>
                      <a:latin typeface="Courier" charset="0"/>
                      <a:ea typeface="Courier" charset="0"/>
                      <a:cs typeface="Courier" charset="0"/>
                    </a:rPr>
                    <a:t>BE_INCLUDED</a:t>
                  </a:r>
                  <a:endParaRPr lang="en-US" b="1" dirty="0">
                    <a:solidFill>
                      <a:srgbClr val="666089"/>
                    </a:solidFill>
                    <a:latin typeface="Courier" charset="0"/>
                    <a:ea typeface="Courier" charset="0"/>
                    <a:cs typeface="Courier" charset="0"/>
                  </a:endParaRPr>
                </a:p>
              </p:txBody>
            </p:sp>
          </p:grp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1020D9A-00D6-7F4C-8EA5-917F3B791272}"/>
                </a:ext>
              </a:extLst>
            </p:cNvPr>
            <p:cNvCxnSpPr/>
            <p:nvPr/>
          </p:nvCxnSpPr>
          <p:spPr>
            <a:xfrm flipH="1" flipV="1">
              <a:off x="4102797" y="2734614"/>
              <a:ext cx="4203231" cy="899235"/>
            </a:xfrm>
            <a:prstGeom prst="line">
              <a:avLst/>
            </a:prstGeom>
            <a:ln w="25400">
              <a:solidFill>
                <a:schemeClr val="bg2">
                  <a:alpha val="50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5AE16B-24B2-E74C-A39D-BEDB0521ABCF}"/>
              </a:ext>
            </a:extLst>
          </p:cNvPr>
          <p:cNvCxnSpPr/>
          <p:nvPr/>
        </p:nvCxnSpPr>
        <p:spPr>
          <a:xfrm flipH="1">
            <a:off x="2783914" y="1341354"/>
            <a:ext cx="2118871" cy="1087952"/>
          </a:xfrm>
          <a:prstGeom prst="line">
            <a:avLst/>
          </a:prstGeom>
          <a:ln w="34925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655728" y="1567028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27990"/>
                </a:solidFill>
                <a:latin typeface="Century Gothic" charset="0"/>
                <a:ea typeface="Century Gothic" charset="0"/>
                <a:cs typeface="Century Gothic" charset="0"/>
              </a:rPr>
              <a:t>quality &gt; 2 / 10!</a:t>
            </a:r>
          </a:p>
        </p:txBody>
      </p:sp>
    </p:spTree>
    <p:extLst>
      <p:ext uri="{BB962C8B-B14F-4D97-AF65-F5344CB8AC3E}">
        <p14:creationId xmlns:p14="http://schemas.microsoft.com/office/powerpoint/2010/main" val="15923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F13A-E55F-A949-9C4F-614D87607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Partial or complete, that’s the question </a:t>
            </a:r>
            <a:r>
              <a:rPr lang="en-US" sz="1800" i="1" dirty="0"/>
              <a:t>[NAACL’19]</a:t>
            </a:r>
            <a:endParaRPr lang="en-US" sz="2400" i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52186" y="1388741"/>
            <a:ext cx="1026591" cy="958712"/>
            <a:chOff x="3299081" y="2198810"/>
            <a:chExt cx="1026591" cy="958712"/>
          </a:xfrm>
        </p:grpSpPr>
        <p:grpSp>
          <p:nvGrpSpPr>
            <p:cNvPr id="58" name="Group 57"/>
            <p:cNvGrpSpPr/>
            <p:nvPr/>
          </p:nvGrpSpPr>
          <p:grpSpPr>
            <a:xfrm>
              <a:off x="3299081" y="2213447"/>
              <a:ext cx="999609" cy="944075"/>
              <a:chOff x="2226911" y="1490958"/>
              <a:chExt cx="999609" cy="94407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2A9185F-17CD-430F-B765-DD03EB939117}"/>
                  </a:ext>
                </a:extLst>
              </p:cNvPr>
              <p:cNvSpPr/>
              <p:nvPr/>
            </p:nvSpPr>
            <p:spPr>
              <a:xfrm>
                <a:off x="2634159" y="1490958"/>
                <a:ext cx="185113" cy="185113"/>
              </a:xfrm>
              <a:prstGeom prst="ellipse">
                <a:avLst/>
              </a:prstGeom>
              <a:solidFill>
                <a:srgbClr val="3B814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7183840-CA5E-41AC-8BA4-676FBC67C282}"/>
                  </a:ext>
                </a:extLst>
              </p:cNvPr>
              <p:cNvSpPr/>
              <p:nvPr/>
            </p:nvSpPr>
            <p:spPr>
              <a:xfrm>
                <a:off x="2226911" y="1787138"/>
                <a:ext cx="185113" cy="185113"/>
              </a:xfrm>
              <a:prstGeom prst="ellipse">
                <a:avLst/>
              </a:prstGeom>
              <a:solidFill>
                <a:srgbClr val="3B814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207EA9E-2A7E-4CA2-B13A-7956BC73097B}"/>
                  </a:ext>
                </a:extLst>
              </p:cNvPr>
              <p:cNvSpPr/>
              <p:nvPr/>
            </p:nvSpPr>
            <p:spPr>
              <a:xfrm>
                <a:off x="3041407" y="1787138"/>
                <a:ext cx="185113" cy="185113"/>
              </a:xfrm>
              <a:prstGeom prst="ellipse">
                <a:avLst/>
              </a:prstGeom>
              <a:solidFill>
                <a:srgbClr val="3B814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68926DB-EC77-4FAF-8387-81160673330E}"/>
                  </a:ext>
                </a:extLst>
              </p:cNvPr>
              <p:cNvSpPr/>
              <p:nvPr/>
            </p:nvSpPr>
            <p:spPr>
              <a:xfrm>
                <a:off x="2412024" y="2249920"/>
                <a:ext cx="185113" cy="185113"/>
              </a:xfrm>
              <a:prstGeom prst="ellipse">
                <a:avLst/>
              </a:prstGeom>
              <a:solidFill>
                <a:srgbClr val="3B814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21DDF9FD-DCA9-4F7E-9E84-90C4E26D8618}"/>
                  </a:ext>
                </a:extLst>
              </p:cNvPr>
              <p:cNvSpPr/>
              <p:nvPr/>
            </p:nvSpPr>
            <p:spPr>
              <a:xfrm>
                <a:off x="2856294" y="2249920"/>
                <a:ext cx="185113" cy="185113"/>
              </a:xfrm>
              <a:prstGeom prst="ellipse">
                <a:avLst/>
              </a:prstGeom>
              <a:solidFill>
                <a:srgbClr val="3B814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45A1FA9B-4B89-4B97-94B0-7BC340E2F4F0}"/>
                  </a:ext>
                </a:extLst>
              </p:cNvPr>
              <p:cNvCxnSpPr/>
              <p:nvPr/>
            </p:nvCxnSpPr>
            <p:spPr>
              <a:xfrm>
                <a:off x="2792162" y="1648962"/>
                <a:ext cx="276353" cy="165286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23ED6BEC-FDE7-441B-87F8-87C0EBBA45B7}"/>
                  </a:ext>
                </a:extLst>
              </p:cNvPr>
              <p:cNvCxnSpPr/>
              <p:nvPr/>
            </p:nvCxnSpPr>
            <p:spPr>
              <a:xfrm flipH="1">
                <a:off x="2384915" y="1648962"/>
                <a:ext cx="276353" cy="165286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F8A4093E-82E2-4F9D-BFCA-FAD5164F088C}"/>
                  </a:ext>
                </a:extLst>
              </p:cNvPr>
              <p:cNvCxnSpPr/>
              <p:nvPr/>
            </p:nvCxnSpPr>
            <p:spPr>
              <a:xfrm flipH="1">
                <a:off x="2504580" y="1676071"/>
                <a:ext cx="222135" cy="573850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D80A2A72-AC93-4999-B7B0-0EAE4909DB6A}"/>
                  </a:ext>
                </a:extLst>
              </p:cNvPr>
              <p:cNvCxnSpPr/>
              <p:nvPr/>
            </p:nvCxnSpPr>
            <p:spPr>
              <a:xfrm>
                <a:off x="2726715" y="1676071"/>
                <a:ext cx="222135" cy="573850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95257391-6E72-499A-94F0-49CEE4E82BF3}"/>
                  </a:ext>
                </a:extLst>
              </p:cNvPr>
              <p:cNvCxnSpPr/>
              <p:nvPr/>
            </p:nvCxnSpPr>
            <p:spPr>
              <a:xfrm>
                <a:off x="2319467" y="1972251"/>
                <a:ext cx="119665" cy="304778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98374CB-906D-4DEC-8A6D-CD13264682A5}"/>
                  </a:ext>
                </a:extLst>
              </p:cNvPr>
              <p:cNvCxnSpPr/>
              <p:nvPr/>
            </p:nvCxnSpPr>
            <p:spPr>
              <a:xfrm flipH="1">
                <a:off x="3014297" y="1972251"/>
                <a:ext cx="119665" cy="304778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100E0B43-702D-473C-A222-4F2C370067D6}"/>
                  </a:ext>
                </a:extLst>
              </p:cNvPr>
              <p:cNvCxnSpPr/>
              <p:nvPr/>
            </p:nvCxnSpPr>
            <p:spPr>
              <a:xfrm>
                <a:off x="2412024" y="1879695"/>
                <a:ext cx="629383" cy="0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CA074040-3AAD-4D3B-8CA7-AA0F6FD9E0B4}"/>
                  </a:ext>
                </a:extLst>
              </p:cNvPr>
              <p:cNvCxnSpPr/>
              <p:nvPr/>
            </p:nvCxnSpPr>
            <p:spPr>
              <a:xfrm>
                <a:off x="2412024" y="1879695"/>
                <a:ext cx="471379" cy="397335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5928CDD7-B129-4938-B5C2-75A1DA7C7B1D}"/>
                  </a:ext>
                </a:extLst>
              </p:cNvPr>
              <p:cNvCxnSpPr/>
              <p:nvPr/>
            </p:nvCxnSpPr>
            <p:spPr>
              <a:xfrm flipH="1">
                <a:off x="2570027" y="1945142"/>
                <a:ext cx="498488" cy="331887"/>
              </a:xfrm>
              <a:prstGeom prst="straightConnector1">
                <a:avLst/>
              </a:prstGeom>
              <a:solidFill>
                <a:srgbClr val="00206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7DD5F5F7-BB90-45CB-A8F2-2C3F8E72DC27}"/>
                  </a:ext>
                </a:extLst>
              </p:cNvPr>
              <p:cNvCxnSpPr/>
              <p:nvPr/>
            </p:nvCxnSpPr>
            <p:spPr>
              <a:xfrm>
                <a:off x="2597136" y="2342477"/>
                <a:ext cx="259158" cy="0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Rectangle 58"/>
            <p:cNvSpPr/>
            <p:nvPr/>
          </p:nvSpPr>
          <p:spPr>
            <a:xfrm>
              <a:off x="3299081" y="2198810"/>
              <a:ext cx="1026591" cy="958712"/>
            </a:xfrm>
            <a:prstGeom prst="rect">
              <a:avLst/>
            </a:prstGeom>
            <a:noFill/>
            <a:ln>
              <a:solidFill>
                <a:srgbClr val="3B81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70505F-34DD-F346-9BB3-A4B6C9EDE8EB}"/>
              </a:ext>
            </a:extLst>
          </p:cNvPr>
          <p:cNvGrpSpPr/>
          <p:nvPr/>
        </p:nvGrpSpPr>
        <p:grpSpPr>
          <a:xfrm>
            <a:off x="2503117" y="1331106"/>
            <a:ext cx="1713931" cy="1276930"/>
            <a:chOff x="2731717" y="1331106"/>
            <a:chExt cx="1713931" cy="1276930"/>
          </a:xfrm>
        </p:grpSpPr>
        <p:sp>
          <p:nvSpPr>
            <p:cNvPr id="13" name="TextBox 12"/>
            <p:cNvSpPr txBox="1"/>
            <p:nvPr/>
          </p:nvSpPr>
          <p:spPr>
            <a:xfrm>
              <a:off x="2731717" y="1331106"/>
              <a:ext cx="1713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(a) Complete</a:t>
              </a:r>
            </a:p>
          </p:txBody>
        </p:sp>
        <p:sp>
          <p:nvSpPr>
            <p:cNvPr id="23" name="Bent-Up Arrow 22"/>
            <p:cNvSpPr/>
            <p:nvPr/>
          </p:nvSpPr>
          <p:spPr>
            <a:xfrm rot="10800000">
              <a:off x="2786912" y="1697399"/>
              <a:ext cx="1593552" cy="910637"/>
            </a:xfrm>
            <a:prstGeom prst="bentUpArrow">
              <a:avLst>
                <a:gd name="adj1" fmla="val 25060"/>
                <a:gd name="adj2" fmla="val 33353"/>
                <a:gd name="adj3" fmla="val 31752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05307" y="1670718"/>
              <a:ext cx="1385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same budget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DB67B1-F441-AC43-A2A0-62B86C9E84BD}"/>
              </a:ext>
            </a:extLst>
          </p:cNvPr>
          <p:cNvGrpSpPr/>
          <p:nvPr/>
        </p:nvGrpSpPr>
        <p:grpSpPr>
          <a:xfrm>
            <a:off x="5178777" y="1322812"/>
            <a:ext cx="1593552" cy="1285224"/>
            <a:chOff x="5407377" y="1322812"/>
            <a:chExt cx="1593552" cy="1285224"/>
          </a:xfrm>
        </p:grpSpPr>
        <p:sp>
          <p:nvSpPr>
            <p:cNvPr id="14" name="TextBox 13"/>
            <p:cNvSpPr txBox="1"/>
            <p:nvPr/>
          </p:nvSpPr>
          <p:spPr>
            <a:xfrm>
              <a:off x="5565122" y="1322812"/>
              <a:ext cx="1266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C0706A"/>
                  </a:solidFill>
                  <a:latin typeface="Century Gothic" panose="020B0502020202020204" pitchFamily="34" charset="0"/>
                </a:rPr>
                <a:t>(b) Partial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08641" y="1659698"/>
              <a:ext cx="1492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same budget</a:t>
              </a:r>
            </a:p>
          </p:txBody>
        </p:sp>
        <p:sp>
          <p:nvSpPr>
            <p:cNvPr id="30" name="Bent-Up Arrow 29"/>
            <p:cNvSpPr/>
            <p:nvPr/>
          </p:nvSpPr>
          <p:spPr>
            <a:xfrm rot="10800000" flipH="1">
              <a:off x="5407377" y="1697399"/>
              <a:ext cx="1593552" cy="910637"/>
            </a:xfrm>
            <a:prstGeom prst="bentUpArrow">
              <a:avLst>
                <a:gd name="adj1" fmla="val 25060"/>
                <a:gd name="adj2" fmla="val 33353"/>
                <a:gd name="adj3" fmla="val 31752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1981200" y="774192"/>
            <a:ext cx="5339645" cy="3798976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46068" y="885437"/>
            <a:ext cx="1778051" cy="369332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Training Phase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152186" y="4716604"/>
            <a:ext cx="1026591" cy="1313408"/>
            <a:chOff x="4778719" y="4360811"/>
            <a:chExt cx="1026591" cy="1313408"/>
          </a:xfrm>
          <a:solidFill>
            <a:schemeClr val="bg2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2A9185F-17CD-430F-B765-DD03EB939117}"/>
                </a:ext>
              </a:extLst>
            </p:cNvPr>
            <p:cNvSpPr/>
            <p:nvPr/>
          </p:nvSpPr>
          <p:spPr>
            <a:xfrm>
              <a:off x="5185967" y="4730144"/>
              <a:ext cx="185113" cy="185113"/>
            </a:xfrm>
            <a:prstGeom prst="ellipse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7183840-CA5E-41AC-8BA4-676FBC67C282}"/>
                </a:ext>
              </a:extLst>
            </p:cNvPr>
            <p:cNvSpPr/>
            <p:nvPr/>
          </p:nvSpPr>
          <p:spPr>
            <a:xfrm>
              <a:off x="4778719" y="5026324"/>
              <a:ext cx="185113" cy="185113"/>
            </a:xfrm>
            <a:prstGeom prst="ellipse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207EA9E-2A7E-4CA2-B13A-7956BC73097B}"/>
                </a:ext>
              </a:extLst>
            </p:cNvPr>
            <p:cNvSpPr/>
            <p:nvPr/>
          </p:nvSpPr>
          <p:spPr>
            <a:xfrm>
              <a:off x="5593215" y="5026324"/>
              <a:ext cx="185113" cy="185113"/>
            </a:xfrm>
            <a:prstGeom prst="ellipse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68926DB-EC77-4FAF-8387-81160673330E}"/>
                </a:ext>
              </a:extLst>
            </p:cNvPr>
            <p:cNvSpPr/>
            <p:nvPr/>
          </p:nvSpPr>
          <p:spPr>
            <a:xfrm>
              <a:off x="4963832" y="5489106"/>
              <a:ext cx="185113" cy="185113"/>
            </a:xfrm>
            <a:prstGeom prst="ellipse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1DDF9FD-DCA9-4F7E-9E84-90C4E26D8618}"/>
                </a:ext>
              </a:extLst>
            </p:cNvPr>
            <p:cNvSpPr/>
            <p:nvPr/>
          </p:nvSpPr>
          <p:spPr>
            <a:xfrm>
              <a:off x="5408102" y="5489106"/>
              <a:ext cx="185113" cy="185113"/>
            </a:xfrm>
            <a:prstGeom prst="ellipse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5A1FA9B-4B89-4B97-94B0-7BC340E2F4F0}"/>
                </a:ext>
              </a:extLst>
            </p:cNvPr>
            <p:cNvCxnSpPr/>
            <p:nvPr/>
          </p:nvCxnSpPr>
          <p:spPr>
            <a:xfrm>
              <a:off x="5343970" y="4888148"/>
              <a:ext cx="276353" cy="165286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ED6BEC-FDE7-441B-87F8-87C0EBBA45B7}"/>
                </a:ext>
              </a:extLst>
            </p:cNvPr>
            <p:cNvCxnSpPr/>
            <p:nvPr/>
          </p:nvCxnSpPr>
          <p:spPr>
            <a:xfrm flipH="1">
              <a:off x="4936723" y="4888148"/>
              <a:ext cx="276353" cy="165286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8A4093E-82E2-4F9D-BFCA-FAD5164F088C}"/>
                </a:ext>
              </a:extLst>
            </p:cNvPr>
            <p:cNvCxnSpPr/>
            <p:nvPr/>
          </p:nvCxnSpPr>
          <p:spPr>
            <a:xfrm flipH="1">
              <a:off x="5056388" y="4915257"/>
              <a:ext cx="222135" cy="573850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80A2A72-AC93-4999-B7B0-0EAE4909DB6A}"/>
                </a:ext>
              </a:extLst>
            </p:cNvPr>
            <p:cNvCxnSpPr/>
            <p:nvPr/>
          </p:nvCxnSpPr>
          <p:spPr>
            <a:xfrm>
              <a:off x="5278523" y="4915257"/>
              <a:ext cx="222135" cy="573850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5257391-6E72-499A-94F0-49CEE4E82BF3}"/>
                </a:ext>
              </a:extLst>
            </p:cNvPr>
            <p:cNvCxnSpPr/>
            <p:nvPr/>
          </p:nvCxnSpPr>
          <p:spPr>
            <a:xfrm>
              <a:off x="4871275" y="5211437"/>
              <a:ext cx="119665" cy="304778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98374CB-906D-4DEC-8A6D-CD13264682A5}"/>
                </a:ext>
              </a:extLst>
            </p:cNvPr>
            <p:cNvCxnSpPr/>
            <p:nvPr/>
          </p:nvCxnSpPr>
          <p:spPr>
            <a:xfrm flipH="1">
              <a:off x="5566105" y="5211437"/>
              <a:ext cx="119665" cy="304778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00E0B43-702D-473C-A222-4F2C370067D6}"/>
                </a:ext>
              </a:extLst>
            </p:cNvPr>
            <p:cNvCxnSpPr/>
            <p:nvPr/>
          </p:nvCxnSpPr>
          <p:spPr>
            <a:xfrm>
              <a:off x="4963832" y="5118881"/>
              <a:ext cx="629383" cy="0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A074040-3AAD-4D3B-8CA7-AA0F6FD9E0B4}"/>
                </a:ext>
              </a:extLst>
            </p:cNvPr>
            <p:cNvCxnSpPr/>
            <p:nvPr/>
          </p:nvCxnSpPr>
          <p:spPr>
            <a:xfrm>
              <a:off x="4963832" y="5118881"/>
              <a:ext cx="471379" cy="397335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928CDD7-B129-4938-B5C2-75A1DA7C7B1D}"/>
                </a:ext>
              </a:extLst>
            </p:cNvPr>
            <p:cNvCxnSpPr/>
            <p:nvPr/>
          </p:nvCxnSpPr>
          <p:spPr>
            <a:xfrm flipH="1">
              <a:off x="5121835" y="5184328"/>
              <a:ext cx="498488" cy="331887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DD5F5F7-BB90-45CB-A8F2-2C3F8E72DC27}"/>
                </a:ext>
              </a:extLst>
            </p:cNvPr>
            <p:cNvCxnSpPr/>
            <p:nvPr/>
          </p:nvCxnSpPr>
          <p:spPr>
            <a:xfrm>
              <a:off x="5148944" y="5581663"/>
              <a:ext cx="259158" cy="0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4778719" y="4715507"/>
              <a:ext cx="1026591" cy="95871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4992961" y="4360811"/>
                  <a:ext cx="68012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𝒯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𝑡𝑒𝑠𝑡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2961" y="4360811"/>
                  <a:ext cx="68012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ounded Rectangle 37"/>
          <p:cNvSpPr/>
          <p:nvPr/>
        </p:nvSpPr>
        <p:spPr>
          <a:xfrm>
            <a:off x="1981200" y="4758281"/>
            <a:ext cx="5339646" cy="15361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43558" y="5788540"/>
            <a:ext cx="1683474" cy="369332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Century Gothic" panose="020B0502020202020204" pitchFamily="34" charset="0"/>
              </a:rPr>
              <a:t>Testing Phase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4A66C0-CCEC-2746-9E7C-B17EA18B3140}"/>
              </a:ext>
            </a:extLst>
          </p:cNvPr>
          <p:cNvGrpSpPr/>
          <p:nvPr/>
        </p:nvGrpSpPr>
        <p:grpSpPr>
          <a:xfrm>
            <a:off x="3231927" y="4114801"/>
            <a:ext cx="2869591" cy="1603934"/>
            <a:chOff x="3460527" y="4114801"/>
            <a:chExt cx="2869591" cy="1603934"/>
          </a:xfrm>
        </p:grpSpPr>
        <p:sp>
          <p:nvSpPr>
            <p:cNvPr id="37" name="Bent-Up Arrow 36"/>
            <p:cNvSpPr/>
            <p:nvPr/>
          </p:nvSpPr>
          <p:spPr>
            <a:xfrm rot="16200000" flipH="1" flipV="1">
              <a:off x="3116521" y="4458807"/>
              <a:ext cx="1603934" cy="915921"/>
            </a:xfrm>
            <a:prstGeom prst="bentUpArrow">
              <a:avLst>
                <a:gd name="adj1" fmla="val 20041"/>
                <a:gd name="adj2" fmla="val 20982"/>
                <a:gd name="adj3" fmla="val 2527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Bent-Up Arrow 39"/>
            <p:cNvSpPr/>
            <p:nvPr/>
          </p:nvSpPr>
          <p:spPr>
            <a:xfrm rot="5400000" flipV="1">
              <a:off x="5070191" y="4458807"/>
              <a:ext cx="1603934" cy="915921"/>
            </a:xfrm>
            <a:prstGeom prst="bentUpArrow">
              <a:avLst>
                <a:gd name="adj1" fmla="val 20041"/>
                <a:gd name="adj2" fmla="val 20982"/>
                <a:gd name="adj3" fmla="val 2527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896762-4732-8C42-B6FA-D36812F47DC9}"/>
              </a:ext>
            </a:extLst>
          </p:cNvPr>
          <p:cNvGrpSpPr/>
          <p:nvPr/>
        </p:nvGrpSpPr>
        <p:grpSpPr>
          <a:xfrm>
            <a:off x="2301533" y="2652231"/>
            <a:ext cx="4702963" cy="1335968"/>
            <a:chOff x="2530133" y="2652231"/>
            <a:chExt cx="4702963" cy="1335968"/>
          </a:xfrm>
        </p:grpSpPr>
        <p:sp>
          <p:nvSpPr>
            <p:cNvPr id="15" name="Rectangle 14"/>
            <p:cNvSpPr/>
            <p:nvPr/>
          </p:nvSpPr>
          <p:spPr>
            <a:xfrm>
              <a:off x="4947096" y="2652231"/>
              <a:ext cx="2286000" cy="1335968"/>
            </a:xfrm>
            <a:prstGeom prst="rect">
              <a:avLst/>
            </a:prstGeom>
            <a:noFill/>
            <a:ln>
              <a:solidFill>
                <a:srgbClr val="C070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0133" y="2652231"/>
              <a:ext cx="2286000" cy="1335968"/>
            </a:xfrm>
            <a:prstGeom prst="rect">
              <a:avLst/>
            </a:prstGeom>
            <a:noFill/>
            <a:ln>
              <a:solidFill>
                <a:srgbClr val="7691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618926" y="2927844"/>
              <a:ext cx="1026591" cy="958712"/>
              <a:chOff x="3299081" y="2198810"/>
              <a:chExt cx="1026591" cy="958712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299081" y="2213447"/>
                <a:ext cx="999609" cy="944075"/>
                <a:chOff x="2226911" y="1490958"/>
                <a:chExt cx="999609" cy="944075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02A9185F-17CD-430F-B765-DD03EB939117}"/>
                    </a:ext>
                  </a:extLst>
                </p:cNvPr>
                <p:cNvSpPr/>
                <p:nvPr/>
              </p:nvSpPr>
              <p:spPr>
                <a:xfrm>
                  <a:off x="2634159" y="149095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67183840-CA5E-41AC-8BA4-676FBC67C282}"/>
                    </a:ext>
                  </a:extLst>
                </p:cNvPr>
                <p:cNvSpPr/>
                <p:nvPr/>
              </p:nvSpPr>
              <p:spPr>
                <a:xfrm>
                  <a:off x="2226911" y="178713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A207EA9E-2A7E-4CA2-B13A-7956BC73097B}"/>
                    </a:ext>
                  </a:extLst>
                </p:cNvPr>
                <p:cNvSpPr/>
                <p:nvPr/>
              </p:nvSpPr>
              <p:spPr>
                <a:xfrm>
                  <a:off x="3041407" y="178713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A68926DB-EC77-4FAF-8387-81160673330E}"/>
                    </a:ext>
                  </a:extLst>
                </p:cNvPr>
                <p:cNvSpPr/>
                <p:nvPr/>
              </p:nvSpPr>
              <p:spPr>
                <a:xfrm>
                  <a:off x="2412024" y="2249920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21DDF9FD-DCA9-4F7E-9E84-90C4E26D8618}"/>
                    </a:ext>
                  </a:extLst>
                </p:cNvPr>
                <p:cNvSpPr/>
                <p:nvPr/>
              </p:nvSpPr>
              <p:spPr>
                <a:xfrm>
                  <a:off x="2856294" y="2249920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45A1FA9B-4B89-4B97-94B0-7BC340E2F4F0}"/>
                    </a:ext>
                  </a:extLst>
                </p:cNvPr>
                <p:cNvCxnSpPr/>
                <p:nvPr/>
              </p:nvCxnSpPr>
              <p:spPr>
                <a:xfrm>
                  <a:off x="2792162" y="1648962"/>
                  <a:ext cx="276353" cy="165286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23ED6BEC-FDE7-441B-87F8-87C0EBBA45B7}"/>
                    </a:ext>
                  </a:extLst>
                </p:cNvPr>
                <p:cNvCxnSpPr/>
                <p:nvPr/>
              </p:nvCxnSpPr>
              <p:spPr>
                <a:xfrm flipH="1">
                  <a:off x="2384915" y="1648962"/>
                  <a:ext cx="276353" cy="165286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F8A4093E-82E2-4F9D-BFCA-FAD5164F088C}"/>
                    </a:ext>
                  </a:extLst>
                </p:cNvPr>
                <p:cNvCxnSpPr/>
                <p:nvPr/>
              </p:nvCxnSpPr>
              <p:spPr>
                <a:xfrm flipH="1">
                  <a:off x="2504580" y="1676071"/>
                  <a:ext cx="222135" cy="573850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D80A2A72-AC93-4999-B7B0-0EAE4909DB6A}"/>
                    </a:ext>
                  </a:extLst>
                </p:cNvPr>
                <p:cNvCxnSpPr/>
                <p:nvPr/>
              </p:nvCxnSpPr>
              <p:spPr>
                <a:xfrm>
                  <a:off x="2726715" y="1676071"/>
                  <a:ext cx="222135" cy="573850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95257391-6E72-499A-94F0-49CEE4E82BF3}"/>
                    </a:ext>
                  </a:extLst>
                </p:cNvPr>
                <p:cNvCxnSpPr/>
                <p:nvPr/>
              </p:nvCxnSpPr>
              <p:spPr>
                <a:xfrm>
                  <a:off x="2319467" y="1972251"/>
                  <a:ext cx="119665" cy="304778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A98374CB-906D-4DEC-8A6D-CD13264682A5}"/>
                    </a:ext>
                  </a:extLst>
                </p:cNvPr>
                <p:cNvCxnSpPr/>
                <p:nvPr/>
              </p:nvCxnSpPr>
              <p:spPr>
                <a:xfrm flipH="1">
                  <a:off x="3014297" y="1972251"/>
                  <a:ext cx="119665" cy="304778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20">
                  <a:extLst>
                    <a:ext uri="{FF2B5EF4-FFF2-40B4-BE49-F238E27FC236}">
                      <a16:creationId xmlns:a16="http://schemas.microsoft.com/office/drawing/2014/main" id="{100E0B43-702D-473C-A222-4F2C370067D6}"/>
                    </a:ext>
                  </a:extLst>
                </p:cNvPr>
                <p:cNvCxnSpPr/>
                <p:nvPr/>
              </p:nvCxnSpPr>
              <p:spPr>
                <a:xfrm>
                  <a:off x="2412024" y="1879695"/>
                  <a:ext cx="629383" cy="0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CA074040-3AAD-4D3B-8CA7-AA0F6FD9E0B4}"/>
                    </a:ext>
                  </a:extLst>
                </p:cNvPr>
                <p:cNvCxnSpPr/>
                <p:nvPr/>
              </p:nvCxnSpPr>
              <p:spPr>
                <a:xfrm>
                  <a:off x="2412024" y="1879695"/>
                  <a:ext cx="471379" cy="397335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Arrow Connector 122">
                  <a:extLst>
                    <a:ext uri="{FF2B5EF4-FFF2-40B4-BE49-F238E27FC236}">
                      <a16:creationId xmlns:a16="http://schemas.microsoft.com/office/drawing/2014/main" id="{5928CDD7-B129-4938-B5C2-75A1DA7C7B1D}"/>
                    </a:ext>
                  </a:extLst>
                </p:cNvPr>
                <p:cNvCxnSpPr/>
                <p:nvPr/>
              </p:nvCxnSpPr>
              <p:spPr>
                <a:xfrm flipH="1">
                  <a:off x="2570027" y="1945142"/>
                  <a:ext cx="498488" cy="331887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23">
                  <a:extLst>
                    <a:ext uri="{FF2B5EF4-FFF2-40B4-BE49-F238E27FC236}">
                      <a16:creationId xmlns:a16="http://schemas.microsoft.com/office/drawing/2014/main" id="{7DD5F5F7-BB90-45CB-A8F2-2C3F8E72DC27}"/>
                    </a:ext>
                  </a:extLst>
                </p:cNvPr>
                <p:cNvCxnSpPr/>
                <p:nvPr/>
              </p:nvCxnSpPr>
              <p:spPr>
                <a:xfrm>
                  <a:off x="2597136" y="2342477"/>
                  <a:ext cx="259158" cy="0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Rectangle 108"/>
              <p:cNvSpPr/>
              <p:nvPr/>
            </p:nvSpPr>
            <p:spPr>
              <a:xfrm>
                <a:off x="3299081" y="2198810"/>
                <a:ext cx="1026591" cy="958712"/>
              </a:xfrm>
              <a:prstGeom prst="rect">
                <a:avLst/>
              </a:prstGeom>
              <a:noFill/>
              <a:ln>
                <a:solidFill>
                  <a:srgbClr val="7691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713734" y="2927844"/>
              <a:ext cx="1026591" cy="958712"/>
              <a:chOff x="4619667" y="3734099"/>
              <a:chExt cx="1026591" cy="958712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4626938" y="3748736"/>
                <a:ext cx="999609" cy="944075"/>
                <a:chOff x="3498049" y="1490958"/>
                <a:chExt cx="999609" cy="944075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02A9185F-17CD-430F-B765-DD03EB939117}"/>
                    </a:ext>
                  </a:extLst>
                </p:cNvPr>
                <p:cNvSpPr/>
                <p:nvPr/>
              </p:nvSpPr>
              <p:spPr>
                <a:xfrm>
                  <a:off x="3905297" y="149095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67183840-CA5E-41AC-8BA4-676FBC67C282}"/>
                    </a:ext>
                  </a:extLst>
                </p:cNvPr>
                <p:cNvSpPr/>
                <p:nvPr/>
              </p:nvSpPr>
              <p:spPr>
                <a:xfrm>
                  <a:off x="3498049" y="178713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A207EA9E-2A7E-4CA2-B13A-7956BC73097B}"/>
                    </a:ext>
                  </a:extLst>
                </p:cNvPr>
                <p:cNvSpPr/>
                <p:nvPr/>
              </p:nvSpPr>
              <p:spPr>
                <a:xfrm>
                  <a:off x="4312545" y="178713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A68926DB-EC77-4FAF-8387-81160673330E}"/>
                    </a:ext>
                  </a:extLst>
                </p:cNvPr>
                <p:cNvSpPr/>
                <p:nvPr/>
              </p:nvSpPr>
              <p:spPr>
                <a:xfrm>
                  <a:off x="3683162" y="2249920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21DDF9FD-DCA9-4F7E-9E84-90C4E26D8618}"/>
                    </a:ext>
                  </a:extLst>
                </p:cNvPr>
                <p:cNvSpPr/>
                <p:nvPr/>
              </p:nvSpPr>
              <p:spPr>
                <a:xfrm>
                  <a:off x="4127432" y="2249920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02" name="Rectangle 101"/>
              <p:cNvSpPr/>
              <p:nvPr/>
            </p:nvSpPr>
            <p:spPr>
              <a:xfrm>
                <a:off x="4619667" y="3734099"/>
                <a:ext cx="1026591" cy="958712"/>
              </a:xfrm>
              <a:prstGeom prst="rect">
                <a:avLst/>
              </a:prstGeom>
              <a:noFill/>
              <a:ln>
                <a:solidFill>
                  <a:srgbClr val="7691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045727" y="2927844"/>
              <a:ext cx="1026591" cy="958712"/>
              <a:chOff x="5951660" y="3474452"/>
              <a:chExt cx="1026591" cy="958712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6811DF0B-84E5-1342-9EFD-307D206E224B}"/>
                  </a:ext>
                </a:extLst>
              </p:cNvPr>
              <p:cNvCxnSpPr/>
              <p:nvPr/>
            </p:nvCxnSpPr>
            <p:spPr>
              <a:xfrm flipH="1">
                <a:off x="6731847" y="3980529"/>
                <a:ext cx="119665" cy="304778"/>
              </a:xfrm>
              <a:prstGeom prst="straightConnector1">
                <a:avLst/>
              </a:prstGeom>
              <a:solidFill>
                <a:srgbClr val="002060"/>
              </a:solidFill>
              <a:ln w="38100">
                <a:solidFill>
                  <a:srgbClr val="C0706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/>
              <p:cNvGrpSpPr/>
              <p:nvPr/>
            </p:nvGrpSpPr>
            <p:grpSpPr>
              <a:xfrm>
                <a:off x="5951660" y="3474452"/>
                <a:ext cx="1026591" cy="958712"/>
                <a:chOff x="5951660" y="3734099"/>
                <a:chExt cx="1026591" cy="958712"/>
              </a:xfrm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8BE54C6C-6981-4B81-9F8F-C21AE2C33F97}"/>
                    </a:ext>
                  </a:extLst>
                </p:cNvPr>
                <p:cNvGrpSpPr/>
                <p:nvPr/>
              </p:nvGrpSpPr>
              <p:grpSpPr>
                <a:xfrm>
                  <a:off x="5968863" y="3748736"/>
                  <a:ext cx="999608" cy="944075"/>
                  <a:chOff x="762000" y="4648200"/>
                  <a:chExt cx="2057400" cy="1943100"/>
                </a:xfrm>
                <a:solidFill>
                  <a:srgbClr val="FF0000"/>
                </a:solidFill>
              </p:grpSpPr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D25A5BC8-2F39-483F-9C54-C5797253DF53}"/>
                      </a:ext>
                    </a:extLst>
                  </p:cNvPr>
                  <p:cNvSpPr/>
                  <p:nvPr/>
                </p:nvSpPr>
                <p:spPr>
                  <a:xfrm>
                    <a:off x="1600200" y="46482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379DC205-3F09-4511-820D-415EE3B1851D}"/>
                      </a:ext>
                    </a:extLst>
                  </p:cNvPr>
                  <p:cNvSpPr/>
                  <p:nvPr/>
                </p:nvSpPr>
                <p:spPr>
                  <a:xfrm>
                    <a:off x="762000" y="52578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0038798E-5C7B-42B4-903E-17CE0F788967}"/>
                      </a:ext>
                    </a:extLst>
                  </p:cNvPr>
                  <p:cNvSpPr/>
                  <p:nvPr/>
                </p:nvSpPr>
                <p:spPr>
                  <a:xfrm>
                    <a:off x="2438400" y="52578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37064CCC-35FB-4514-826D-231F95B6BA05}"/>
                      </a:ext>
                    </a:extLst>
                  </p:cNvPr>
                  <p:cNvSpPr/>
                  <p:nvPr/>
                </p:nvSpPr>
                <p:spPr>
                  <a:xfrm>
                    <a:off x="1143000" y="62103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426FEC5B-EE24-491D-BBF7-D3A8216522A6}"/>
                      </a:ext>
                    </a:extLst>
                  </p:cNvPr>
                  <p:cNvSpPr/>
                  <p:nvPr/>
                </p:nvSpPr>
                <p:spPr>
                  <a:xfrm>
                    <a:off x="2057400" y="62103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cxnSp>
                <p:nvCxnSpPr>
                  <p:cNvPr id="97" name="Straight Arrow Connector 96">
                    <a:extLst>
                      <a:ext uri="{FF2B5EF4-FFF2-40B4-BE49-F238E27FC236}">
                        <a16:creationId xmlns:a16="http://schemas.microsoft.com/office/drawing/2014/main" id="{923F6EA9-872C-444F-ADE5-4FC5C2491BDE}"/>
                      </a:ext>
                    </a:extLst>
                  </p:cNvPr>
                  <p:cNvCxnSpPr/>
                  <p:nvPr/>
                </p:nvCxnSpPr>
                <p:spPr>
                  <a:xfrm>
                    <a:off x="1925404" y="4973404"/>
                    <a:ext cx="568792" cy="340192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Arrow Connector 97">
                    <a:extLst>
                      <a:ext uri="{FF2B5EF4-FFF2-40B4-BE49-F238E27FC236}">
                        <a16:creationId xmlns:a16="http://schemas.microsoft.com/office/drawing/2014/main" id="{C47B41FF-CE2A-4183-A6CB-7EB310CFC618}"/>
                      </a:ext>
                    </a:extLst>
                  </p:cNvPr>
                  <p:cNvCxnSpPr/>
                  <p:nvPr/>
                </p:nvCxnSpPr>
                <p:spPr>
                  <a:xfrm>
                    <a:off x="1790700" y="5029200"/>
                    <a:ext cx="457200" cy="1181100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Arrow Connector 98">
                    <a:extLst>
                      <a:ext uri="{FF2B5EF4-FFF2-40B4-BE49-F238E27FC236}">
                        <a16:creationId xmlns:a16="http://schemas.microsoft.com/office/drawing/2014/main" id="{56B4B8DF-6B8A-4E6F-94C7-4B1FA997B994}"/>
                      </a:ext>
                    </a:extLst>
                  </p:cNvPr>
                  <p:cNvCxnSpPr/>
                  <p:nvPr/>
                </p:nvCxnSpPr>
                <p:spPr>
                  <a:xfrm>
                    <a:off x="952500" y="5638800"/>
                    <a:ext cx="246296" cy="627296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Arrow Connector 99">
                    <a:extLst>
                      <a:ext uri="{FF2B5EF4-FFF2-40B4-BE49-F238E27FC236}">
                        <a16:creationId xmlns:a16="http://schemas.microsoft.com/office/drawing/2014/main" id="{33DD37DD-6AD4-4B8A-B620-4B752A49B91A}"/>
                      </a:ext>
                    </a:extLst>
                  </p:cNvPr>
                  <p:cNvCxnSpPr/>
                  <p:nvPr/>
                </p:nvCxnSpPr>
                <p:spPr>
                  <a:xfrm>
                    <a:off x="1143000" y="5448300"/>
                    <a:ext cx="970196" cy="817796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1" name="Rectangle 90"/>
                <p:cNvSpPr/>
                <p:nvPr/>
              </p:nvSpPr>
              <p:spPr>
                <a:xfrm>
                  <a:off x="5951660" y="3734099"/>
                  <a:ext cx="1026591" cy="958712"/>
                </a:xfrm>
                <a:prstGeom prst="rect">
                  <a:avLst/>
                </a:prstGeom>
                <a:noFill/>
                <a:ln>
                  <a:solidFill>
                    <a:srgbClr val="C0706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  <p:grpSp>
          <p:nvGrpSpPr>
            <p:cNvPr id="20" name="Group 19"/>
            <p:cNvGrpSpPr/>
            <p:nvPr/>
          </p:nvGrpSpPr>
          <p:grpSpPr>
            <a:xfrm>
              <a:off x="6140757" y="2927844"/>
              <a:ext cx="1026591" cy="958712"/>
              <a:chOff x="7046690" y="3734099"/>
              <a:chExt cx="1026591" cy="958712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060183" y="3748736"/>
                <a:ext cx="999608" cy="944075"/>
                <a:chOff x="6181899" y="1490958"/>
                <a:chExt cx="999608" cy="944075"/>
              </a:xfrm>
            </p:grpSpPr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3A02BEAB-59FF-9A44-8D7A-2D878506FEB7}"/>
                    </a:ext>
                  </a:extLst>
                </p:cNvPr>
                <p:cNvCxnSpPr/>
                <p:nvPr/>
              </p:nvCxnSpPr>
              <p:spPr>
                <a:xfrm flipH="1">
                  <a:off x="6949978" y="1972251"/>
                  <a:ext cx="119665" cy="304778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C0706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8BE54C6C-6981-4B81-9F8F-C21AE2C33F97}"/>
                    </a:ext>
                  </a:extLst>
                </p:cNvPr>
                <p:cNvGrpSpPr/>
                <p:nvPr/>
              </p:nvGrpSpPr>
              <p:grpSpPr>
                <a:xfrm>
                  <a:off x="6181899" y="1490958"/>
                  <a:ext cx="999608" cy="944075"/>
                  <a:chOff x="762000" y="4648200"/>
                  <a:chExt cx="2057400" cy="1943100"/>
                </a:xfrm>
                <a:solidFill>
                  <a:srgbClr val="FF0000"/>
                </a:solidFill>
              </p:grpSpPr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D25A5BC8-2F39-483F-9C54-C5797253DF53}"/>
                      </a:ext>
                    </a:extLst>
                  </p:cNvPr>
                  <p:cNvSpPr/>
                  <p:nvPr/>
                </p:nvSpPr>
                <p:spPr>
                  <a:xfrm>
                    <a:off x="1600200" y="46482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379DC205-3F09-4511-820D-415EE3B1851D}"/>
                      </a:ext>
                    </a:extLst>
                  </p:cNvPr>
                  <p:cNvSpPr/>
                  <p:nvPr/>
                </p:nvSpPr>
                <p:spPr>
                  <a:xfrm>
                    <a:off x="762000" y="52578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0038798E-5C7B-42B4-903E-17CE0F788967}"/>
                      </a:ext>
                    </a:extLst>
                  </p:cNvPr>
                  <p:cNvSpPr/>
                  <p:nvPr/>
                </p:nvSpPr>
                <p:spPr>
                  <a:xfrm>
                    <a:off x="2438400" y="52578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37064CCC-35FB-4514-826D-231F95B6BA05}"/>
                      </a:ext>
                    </a:extLst>
                  </p:cNvPr>
                  <p:cNvSpPr/>
                  <p:nvPr/>
                </p:nvSpPr>
                <p:spPr>
                  <a:xfrm>
                    <a:off x="1143000" y="62103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426FEC5B-EE24-491D-BBF7-D3A8216522A6}"/>
                      </a:ext>
                    </a:extLst>
                  </p:cNvPr>
                  <p:cNvSpPr/>
                  <p:nvPr/>
                </p:nvSpPr>
                <p:spPr>
                  <a:xfrm>
                    <a:off x="2057400" y="62103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cxnSp>
                <p:nvCxnSpPr>
                  <p:cNvPr id="86" name="Straight Arrow Connector 85">
                    <a:extLst>
                      <a:ext uri="{FF2B5EF4-FFF2-40B4-BE49-F238E27FC236}">
                        <a16:creationId xmlns:a16="http://schemas.microsoft.com/office/drawing/2014/main" id="{C47B41FF-CE2A-4183-A6CB-7EB310CFC618}"/>
                      </a:ext>
                    </a:extLst>
                  </p:cNvPr>
                  <p:cNvCxnSpPr/>
                  <p:nvPr/>
                </p:nvCxnSpPr>
                <p:spPr>
                  <a:xfrm>
                    <a:off x="1790700" y="5029200"/>
                    <a:ext cx="457200" cy="1181100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Arrow Connector 86">
                    <a:extLst>
                      <a:ext uri="{FF2B5EF4-FFF2-40B4-BE49-F238E27FC236}">
                        <a16:creationId xmlns:a16="http://schemas.microsoft.com/office/drawing/2014/main" id="{56B4B8DF-6B8A-4E6F-94C7-4B1FA997B994}"/>
                      </a:ext>
                    </a:extLst>
                  </p:cNvPr>
                  <p:cNvCxnSpPr/>
                  <p:nvPr/>
                </p:nvCxnSpPr>
                <p:spPr>
                  <a:xfrm>
                    <a:off x="952500" y="5638800"/>
                    <a:ext cx="246296" cy="627296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29DE84B4-20D1-AA4C-A52E-23E1CC711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59569" y="1676071"/>
                  <a:ext cx="222135" cy="573849"/>
                </a:xfrm>
                <a:prstGeom prst="straightConnector1">
                  <a:avLst/>
                </a:prstGeom>
                <a:grpFill/>
                <a:ln w="38100">
                  <a:solidFill>
                    <a:srgbClr val="C0706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438B59AB-FE5F-D64A-9821-D58468580957}"/>
                    </a:ext>
                  </a:extLst>
                </p:cNvPr>
                <p:cNvCxnSpPr/>
                <p:nvPr/>
              </p:nvCxnSpPr>
              <p:spPr>
                <a:xfrm>
                  <a:off x="6367012" y="1879695"/>
                  <a:ext cx="629382" cy="0"/>
                </a:xfrm>
                <a:prstGeom prst="straightConnector1">
                  <a:avLst/>
                </a:prstGeom>
                <a:grpFill/>
                <a:ln w="38100">
                  <a:solidFill>
                    <a:srgbClr val="C0706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Rectangle 75"/>
              <p:cNvSpPr/>
              <p:nvPr/>
            </p:nvSpPr>
            <p:spPr>
              <a:xfrm>
                <a:off x="7046690" y="3734099"/>
                <a:ext cx="1026591" cy="958712"/>
              </a:xfrm>
              <a:prstGeom prst="rect">
                <a:avLst/>
              </a:prstGeom>
              <a:noFill/>
              <a:ln>
                <a:solidFill>
                  <a:srgbClr val="C070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8" grpId="0" animBg="1"/>
      <p:bldP spid="3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DEDAA8-C491-C04C-A9E5-A4D1C8187556}"/>
              </a:ext>
            </a:extLst>
          </p:cNvPr>
          <p:cNvSpPr txBox="1"/>
          <p:nvPr/>
        </p:nvSpPr>
        <p:spPr>
          <a:xfrm>
            <a:off x="447674" y="4689418"/>
            <a:ext cx="8696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SzPct val="65000"/>
              <a:buFont typeface="Wingdings" charset="2"/>
              <a:buChar char="q"/>
            </a:pPr>
            <a:r>
              <a:rPr lang="en-US" sz="24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When we have a fixed budget, partial structures indeed lead to better performance.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SzPct val="65000"/>
              <a:buFont typeface="Wingdings" charset="2"/>
              <a:buChar char="q"/>
            </a:pPr>
            <a:r>
              <a:rPr lang="en-US" sz="24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How should we </a:t>
            </a:r>
            <a:r>
              <a:rPr lang="en-US" sz="2400" b="1" i="1" dirty="0">
                <a:solidFill>
                  <a:srgbClr val="000000"/>
                </a:solidFill>
                <a:latin typeface="Century Gothic" panose="020B0502020202020204" pitchFamily="34" charset="0"/>
              </a:rPr>
              <a:t>quantify</a:t>
            </a:r>
            <a:r>
              <a:rPr lang="en-US" sz="24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the quality of “partial”?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884681" y="1363596"/>
            <a:ext cx="5224169" cy="2817342"/>
            <a:chOff x="3884681" y="1363596"/>
            <a:chExt cx="5224169" cy="2817342"/>
          </a:xfrm>
        </p:grpSpPr>
        <p:grpSp>
          <p:nvGrpSpPr>
            <p:cNvPr id="19" name="Group 18"/>
            <p:cNvGrpSpPr/>
            <p:nvPr/>
          </p:nvGrpSpPr>
          <p:grpSpPr>
            <a:xfrm>
              <a:off x="3884681" y="1363596"/>
              <a:ext cx="5061282" cy="2817342"/>
              <a:chOff x="3884681" y="1363596"/>
              <a:chExt cx="5061282" cy="281734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279065" y="1363596"/>
                <a:ext cx="4454504" cy="2817342"/>
                <a:chOff x="4279065" y="1363596"/>
                <a:chExt cx="4454504" cy="2817342"/>
              </a:xfrm>
            </p:grpSpPr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56F55D64-D03E-E34D-B9A2-BA74189E4A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79065" y="1363596"/>
                  <a:ext cx="4454504" cy="2817342"/>
                </a:xfrm>
                <a:prstGeom prst="rect">
                  <a:avLst/>
                </a:prstGeom>
              </p:spPr>
            </p:pic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E174746-82B6-AE4B-A018-3EFF9FF22F69}"/>
                    </a:ext>
                  </a:extLst>
                </p:cNvPr>
                <p:cNvSpPr/>
                <p:nvPr/>
              </p:nvSpPr>
              <p:spPr>
                <a:xfrm>
                  <a:off x="6983952" y="3088060"/>
                  <a:ext cx="1474248" cy="540555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0" name="Rounded Rectangle 129">
                <a:extLst>
                  <a:ext uri="{FF2B5EF4-FFF2-40B4-BE49-F238E27FC236}">
                    <a16:creationId xmlns:a16="http://schemas.microsoft.com/office/drawing/2014/main" id="{422BD2C3-45D8-8345-B35F-34F645BBB0CC}"/>
                  </a:ext>
                </a:extLst>
              </p:cNvPr>
              <p:cNvSpPr/>
              <p:nvPr/>
            </p:nvSpPr>
            <p:spPr>
              <a:xfrm>
                <a:off x="5117084" y="2518660"/>
                <a:ext cx="3828879" cy="459023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792CB"/>
                    </a:solidFill>
                    <a:latin typeface="Century Gothic" panose="020B0502020202020204" pitchFamily="34" charset="0"/>
                  </a:rPr>
                  <a:t>complete</a:t>
                </a:r>
              </a:p>
            </p:txBody>
          </p:sp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id="{D7D2DAD8-55BD-B14E-A9BB-DDFA894DBF22}"/>
                  </a:ext>
                </a:extLst>
              </p:cNvPr>
              <p:cNvSpPr/>
              <p:nvPr/>
            </p:nvSpPr>
            <p:spPr>
              <a:xfrm>
                <a:off x="3884681" y="1710300"/>
                <a:ext cx="3828879" cy="459023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792CB"/>
                    </a:solidFill>
                    <a:latin typeface="Century Gothic" panose="020B0502020202020204" pitchFamily="34" charset="0"/>
                  </a:rPr>
                  <a:t>partial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72F58BB-51FA-7849-A2FF-F0B5286DDD3C}"/>
                </a:ext>
              </a:extLst>
            </p:cNvPr>
            <p:cNvGrpSpPr/>
            <p:nvPr/>
          </p:nvGrpSpPr>
          <p:grpSpPr>
            <a:xfrm>
              <a:off x="4903577" y="3379337"/>
              <a:ext cx="3233726" cy="300082"/>
              <a:chOff x="4176346" y="4721470"/>
              <a:chExt cx="3979971" cy="36933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3AE5D1-F5A8-E944-B8D0-67F1AA73F280}"/>
                  </a:ext>
                </a:extLst>
              </p:cNvPr>
              <p:cNvSpPr txBox="1"/>
              <p:nvPr/>
            </p:nvSpPr>
            <p:spPr>
              <a:xfrm>
                <a:off x="4176346" y="4721470"/>
                <a:ext cx="444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Times" pitchFamily="2" charset="0"/>
                  </a:rPr>
                  <a:t>++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19CC3E-9859-6648-8463-2E09409239F3}"/>
                  </a:ext>
                </a:extLst>
              </p:cNvPr>
              <p:cNvSpPr txBox="1"/>
              <p:nvPr/>
            </p:nvSpPr>
            <p:spPr>
              <a:xfrm>
                <a:off x="4624754" y="4721470"/>
                <a:ext cx="444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Times" pitchFamily="2" charset="0"/>
                  </a:rPr>
                  <a:t>++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17D14F-0DA1-954C-98B3-5A65A3109DFA}"/>
                  </a:ext>
                </a:extLst>
              </p:cNvPr>
              <p:cNvSpPr txBox="1"/>
              <p:nvPr/>
            </p:nvSpPr>
            <p:spPr>
              <a:xfrm>
                <a:off x="5081954" y="4721470"/>
                <a:ext cx="444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Times" pitchFamily="2" charset="0"/>
                  </a:rPr>
                  <a:t>++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ABE982-BADA-EB40-AB3D-CF17583EEFFD}"/>
                  </a:ext>
                </a:extLst>
              </p:cNvPr>
              <p:cNvSpPr txBox="1"/>
              <p:nvPr/>
            </p:nvSpPr>
            <p:spPr>
              <a:xfrm>
                <a:off x="5539154" y="4721470"/>
                <a:ext cx="444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Times" pitchFamily="2" charset="0"/>
                  </a:rPr>
                  <a:t>++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C27ACCA-CCB4-B54D-BA2D-FED21716B669}"/>
                  </a:ext>
                </a:extLst>
              </p:cNvPr>
              <p:cNvSpPr txBox="1"/>
              <p:nvPr/>
            </p:nvSpPr>
            <p:spPr>
              <a:xfrm>
                <a:off x="5987562" y="4721470"/>
                <a:ext cx="444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Times" pitchFamily="2" charset="0"/>
                  </a:rPr>
                  <a:t>++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C82353-2590-074D-A7BD-31BA3125FE00}"/>
                  </a:ext>
                </a:extLst>
              </p:cNvPr>
              <p:cNvSpPr txBox="1"/>
              <p:nvPr/>
            </p:nvSpPr>
            <p:spPr>
              <a:xfrm>
                <a:off x="6435970" y="4721470"/>
                <a:ext cx="444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Times" pitchFamily="2" charset="0"/>
                  </a:rPr>
                  <a:t>++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6C198E-CC55-9841-B61E-846AA69BB897}"/>
                  </a:ext>
                </a:extLst>
              </p:cNvPr>
              <p:cNvSpPr txBox="1"/>
              <p:nvPr/>
            </p:nvSpPr>
            <p:spPr>
              <a:xfrm>
                <a:off x="6875585" y="4721470"/>
                <a:ext cx="444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Times" pitchFamily="2" charset="0"/>
                  </a:rPr>
                  <a:t>++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090768-D7B6-8C40-9CFA-7B301FF85CDA}"/>
                  </a:ext>
                </a:extLst>
              </p:cNvPr>
              <p:cNvSpPr txBox="1"/>
              <p:nvPr/>
            </p:nvSpPr>
            <p:spPr>
              <a:xfrm>
                <a:off x="7341577" y="4721470"/>
                <a:ext cx="444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Times" pitchFamily="2" charset="0"/>
                  </a:rPr>
                  <a:t>++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79E805-0512-5C44-9B1A-6E3FB5BF51C4}"/>
                  </a:ext>
                </a:extLst>
              </p:cNvPr>
              <p:cNvSpPr txBox="1"/>
              <p:nvPr/>
            </p:nvSpPr>
            <p:spPr>
              <a:xfrm>
                <a:off x="7840205" y="4721470"/>
                <a:ext cx="3161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Times" pitchFamily="2" charset="0"/>
                  </a:rPr>
                  <a:t>+</a:t>
                </a:r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A260C60-B79C-854F-8970-7F6A2D78B40B}"/>
                </a:ext>
              </a:extLst>
            </p:cNvPr>
            <p:cNvSpPr txBox="1"/>
            <p:nvPr/>
          </p:nvSpPr>
          <p:spPr>
            <a:xfrm>
              <a:off x="8183597" y="3098025"/>
              <a:ext cx="925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>
                  <a:solidFill>
                    <a:srgbClr val="FF0000"/>
                  </a:solidFill>
                  <a:latin typeface="Times" pitchFamily="2" charset="0"/>
                </a:rPr>
                <a:t>+: p&lt;5%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i="1" dirty="0">
                  <a:solidFill>
                    <a:srgbClr val="FF0000"/>
                  </a:solidFill>
                  <a:latin typeface="Times" pitchFamily="2" charset="0"/>
                </a:rPr>
                <a:t>++: p&lt;1%</a:t>
              </a:r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1749360" y="1290320"/>
            <a:ext cx="601113" cy="561367"/>
            <a:chOff x="3299081" y="2198810"/>
            <a:chExt cx="1026591" cy="958712"/>
          </a:xfrm>
        </p:grpSpPr>
        <p:grpSp>
          <p:nvGrpSpPr>
            <p:cNvPr id="225" name="Group 224"/>
            <p:cNvGrpSpPr/>
            <p:nvPr/>
          </p:nvGrpSpPr>
          <p:grpSpPr>
            <a:xfrm>
              <a:off x="3299081" y="2213447"/>
              <a:ext cx="999609" cy="944075"/>
              <a:chOff x="2226911" y="1490958"/>
              <a:chExt cx="999609" cy="944075"/>
            </a:xfrm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02A9185F-17CD-430F-B765-DD03EB939117}"/>
                  </a:ext>
                </a:extLst>
              </p:cNvPr>
              <p:cNvSpPr/>
              <p:nvPr/>
            </p:nvSpPr>
            <p:spPr>
              <a:xfrm>
                <a:off x="2634159" y="1490958"/>
                <a:ext cx="185113" cy="185113"/>
              </a:xfrm>
              <a:prstGeom prst="ellipse">
                <a:avLst/>
              </a:prstGeom>
              <a:solidFill>
                <a:srgbClr val="3B814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67183840-CA5E-41AC-8BA4-676FBC67C282}"/>
                  </a:ext>
                </a:extLst>
              </p:cNvPr>
              <p:cNvSpPr/>
              <p:nvPr/>
            </p:nvSpPr>
            <p:spPr>
              <a:xfrm>
                <a:off x="2226911" y="1787138"/>
                <a:ext cx="185113" cy="185113"/>
              </a:xfrm>
              <a:prstGeom prst="ellipse">
                <a:avLst/>
              </a:prstGeom>
              <a:solidFill>
                <a:srgbClr val="3B814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A207EA9E-2A7E-4CA2-B13A-7956BC73097B}"/>
                  </a:ext>
                </a:extLst>
              </p:cNvPr>
              <p:cNvSpPr/>
              <p:nvPr/>
            </p:nvSpPr>
            <p:spPr>
              <a:xfrm>
                <a:off x="3041407" y="1787138"/>
                <a:ext cx="185113" cy="185113"/>
              </a:xfrm>
              <a:prstGeom prst="ellipse">
                <a:avLst/>
              </a:prstGeom>
              <a:solidFill>
                <a:srgbClr val="3B814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A68926DB-EC77-4FAF-8387-81160673330E}"/>
                  </a:ext>
                </a:extLst>
              </p:cNvPr>
              <p:cNvSpPr/>
              <p:nvPr/>
            </p:nvSpPr>
            <p:spPr>
              <a:xfrm>
                <a:off x="2412024" y="2249920"/>
                <a:ext cx="185113" cy="185113"/>
              </a:xfrm>
              <a:prstGeom prst="ellipse">
                <a:avLst/>
              </a:prstGeom>
              <a:solidFill>
                <a:srgbClr val="3B814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21DDF9FD-DCA9-4F7E-9E84-90C4E26D8618}"/>
                  </a:ext>
                </a:extLst>
              </p:cNvPr>
              <p:cNvSpPr/>
              <p:nvPr/>
            </p:nvSpPr>
            <p:spPr>
              <a:xfrm>
                <a:off x="2856294" y="2249920"/>
                <a:ext cx="185113" cy="185113"/>
              </a:xfrm>
              <a:prstGeom prst="ellipse">
                <a:avLst/>
              </a:prstGeom>
              <a:solidFill>
                <a:srgbClr val="3B8149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32" name="Straight Arrow Connector 231">
                <a:extLst>
                  <a:ext uri="{FF2B5EF4-FFF2-40B4-BE49-F238E27FC236}">
                    <a16:creationId xmlns:a16="http://schemas.microsoft.com/office/drawing/2014/main" id="{45A1FA9B-4B89-4B97-94B0-7BC340E2F4F0}"/>
                  </a:ext>
                </a:extLst>
              </p:cNvPr>
              <p:cNvCxnSpPr/>
              <p:nvPr/>
            </p:nvCxnSpPr>
            <p:spPr>
              <a:xfrm>
                <a:off x="2792162" y="1648962"/>
                <a:ext cx="276353" cy="165286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>
                <a:extLst>
                  <a:ext uri="{FF2B5EF4-FFF2-40B4-BE49-F238E27FC236}">
                    <a16:creationId xmlns:a16="http://schemas.microsoft.com/office/drawing/2014/main" id="{23ED6BEC-FDE7-441B-87F8-87C0EBBA45B7}"/>
                  </a:ext>
                </a:extLst>
              </p:cNvPr>
              <p:cNvCxnSpPr/>
              <p:nvPr/>
            </p:nvCxnSpPr>
            <p:spPr>
              <a:xfrm flipH="1">
                <a:off x="2384915" y="1648962"/>
                <a:ext cx="276353" cy="165286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>
                <a:extLst>
                  <a:ext uri="{FF2B5EF4-FFF2-40B4-BE49-F238E27FC236}">
                    <a16:creationId xmlns:a16="http://schemas.microsoft.com/office/drawing/2014/main" id="{F8A4093E-82E2-4F9D-BFCA-FAD5164F088C}"/>
                  </a:ext>
                </a:extLst>
              </p:cNvPr>
              <p:cNvCxnSpPr/>
              <p:nvPr/>
            </p:nvCxnSpPr>
            <p:spPr>
              <a:xfrm flipH="1">
                <a:off x="2504580" y="1676071"/>
                <a:ext cx="222135" cy="573850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>
                <a:extLst>
                  <a:ext uri="{FF2B5EF4-FFF2-40B4-BE49-F238E27FC236}">
                    <a16:creationId xmlns:a16="http://schemas.microsoft.com/office/drawing/2014/main" id="{D80A2A72-AC93-4999-B7B0-0EAE4909DB6A}"/>
                  </a:ext>
                </a:extLst>
              </p:cNvPr>
              <p:cNvCxnSpPr/>
              <p:nvPr/>
            </p:nvCxnSpPr>
            <p:spPr>
              <a:xfrm>
                <a:off x="2726715" y="1676071"/>
                <a:ext cx="222135" cy="573850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>
                <a:extLst>
                  <a:ext uri="{FF2B5EF4-FFF2-40B4-BE49-F238E27FC236}">
                    <a16:creationId xmlns:a16="http://schemas.microsoft.com/office/drawing/2014/main" id="{95257391-6E72-499A-94F0-49CEE4E82BF3}"/>
                  </a:ext>
                </a:extLst>
              </p:cNvPr>
              <p:cNvCxnSpPr/>
              <p:nvPr/>
            </p:nvCxnSpPr>
            <p:spPr>
              <a:xfrm>
                <a:off x="2319467" y="1972251"/>
                <a:ext cx="119665" cy="304778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>
                <a:extLst>
                  <a:ext uri="{FF2B5EF4-FFF2-40B4-BE49-F238E27FC236}">
                    <a16:creationId xmlns:a16="http://schemas.microsoft.com/office/drawing/2014/main" id="{A98374CB-906D-4DEC-8A6D-CD13264682A5}"/>
                  </a:ext>
                </a:extLst>
              </p:cNvPr>
              <p:cNvCxnSpPr/>
              <p:nvPr/>
            </p:nvCxnSpPr>
            <p:spPr>
              <a:xfrm flipH="1">
                <a:off x="3014297" y="1972251"/>
                <a:ext cx="119665" cy="304778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>
                <a:extLst>
                  <a:ext uri="{FF2B5EF4-FFF2-40B4-BE49-F238E27FC236}">
                    <a16:creationId xmlns:a16="http://schemas.microsoft.com/office/drawing/2014/main" id="{100E0B43-702D-473C-A222-4F2C370067D6}"/>
                  </a:ext>
                </a:extLst>
              </p:cNvPr>
              <p:cNvCxnSpPr/>
              <p:nvPr/>
            </p:nvCxnSpPr>
            <p:spPr>
              <a:xfrm>
                <a:off x="2412024" y="1879695"/>
                <a:ext cx="629383" cy="0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>
                <a:extLst>
                  <a:ext uri="{FF2B5EF4-FFF2-40B4-BE49-F238E27FC236}">
                    <a16:creationId xmlns:a16="http://schemas.microsoft.com/office/drawing/2014/main" id="{CA074040-3AAD-4D3B-8CA7-AA0F6FD9E0B4}"/>
                  </a:ext>
                </a:extLst>
              </p:cNvPr>
              <p:cNvCxnSpPr/>
              <p:nvPr/>
            </p:nvCxnSpPr>
            <p:spPr>
              <a:xfrm>
                <a:off x="2412024" y="1879695"/>
                <a:ext cx="471379" cy="397335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>
                <a:extLst>
                  <a:ext uri="{FF2B5EF4-FFF2-40B4-BE49-F238E27FC236}">
                    <a16:creationId xmlns:a16="http://schemas.microsoft.com/office/drawing/2014/main" id="{5928CDD7-B129-4938-B5C2-75A1DA7C7B1D}"/>
                  </a:ext>
                </a:extLst>
              </p:cNvPr>
              <p:cNvCxnSpPr/>
              <p:nvPr/>
            </p:nvCxnSpPr>
            <p:spPr>
              <a:xfrm flipH="1">
                <a:off x="2570027" y="1945142"/>
                <a:ext cx="498488" cy="331887"/>
              </a:xfrm>
              <a:prstGeom prst="straightConnector1">
                <a:avLst/>
              </a:prstGeom>
              <a:solidFill>
                <a:srgbClr val="00206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>
                <a:extLst>
                  <a:ext uri="{FF2B5EF4-FFF2-40B4-BE49-F238E27FC236}">
                    <a16:creationId xmlns:a16="http://schemas.microsoft.com/office/drawing/2014/main" id="{7DD5F5F7-BB90-45CB-A8F2-2C3F8E72DC27}"/>
                  </a:ext>
                </a:extLst>
              </p:cNvPr>
              <p:cNvCxnSpPr/>
              <p:nvPr/>
            </p:nvCxnSpPr>
            <p:spPr>
              <a:xfrm>
                <a:off x="2597136" y="2342477"/>
                <a:ext cx="259158" cy="0"/>
              </a:xfrm>
              <a:prstGeom prst="straightConnector1">
                <a:avLst/>
              </a:prstGeom>
              <a:solidFill>
                <a:srgbClr val="00B050"/>
              </a:solidFill>
              <a:ln w="38100">
                <a:solidFill>
                  <a:srgbClr val="3B814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6" name="Rectangle 225"/>
            <p:cNvSpPr/>
            <p:nvPr/>
          </p:nvSpPr>
          <p:spPr>
            <a:xfrm>
              <a:off x="3299081" y="2198810"/>
              <a:ext cx="1026591" cy="958712"/>
            </a:xfrm>
            <a:prstGeom prst="rect">
              <a:avLst/>
            </a:prstGeom>
            <a:noFill/>
            <a:ln>
              <a:solidFill>
                <a:srgbClr val="3B81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E570505F-34DD-F346-9BB3-A4B6C9EDE8EB}"/>
              </a:ext>
            </a:extLst>
          </p:cNvPr>
          <p:cNvGrpSpPr/>
          <p:nvPr/>
        </p:nvGrpSpPr>
        <p:grpSpPr>
          <a:xfrm>
            <a:off x="783759" y="1256572"/>
            <a:ext cx="971468" cy="747698"/>
            <a:chOff x="2731717" y="1331106"/>
            <a:chExt cx="1659088" cy="1276930"/>
          </a:xfrm>
        </p:grpSpPr>
        <p:sp>
          <p:nvSpPr>
            <p:cNvPr id="243" name="TextBox 242"/>
            <p:cNvSpPr txBox="1"/>
            <p:nvPr/>
          </p:nvSpPr>
          <p:spPr>
            <a:xfrm>
              <a:off x="2731717" y="1331106"/>
              <a:ext cx="1623963" cy="394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(a) Complete</a:t>
              </a:r>
            </a:p>
          </p:txBody>
        </p:sp>
        <p:sp>
          <p:nvSpPr>
            <p:cNvPr id="244" name="Bent-Up Arrow 243"/>
            <p:cNvSpPr/>
            <p:nvPr/>
          </p:nvSpPr>
          <p:spPr>
            <a:xfrm rot="10800000">
              <a:off x="2786912" y="1697399"/>
              <a:ext cx="1593552" cy="910637"/>
            </a:xfrm>
            <a:prstGeom prst="bentUpArrow">
              <a:avLst>
                <a:gd name="adj1" fmla="val 25060"/>
                <a:gd name="adj2" fmla="val 33353"/>
                <a:gd name="adj3" fmla="val 31752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3005307" y="1670719"/>
              <a:ext cx="1385498" cy="34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same budget</a:t>
              </a: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13DB67B1-F441-AC43-A2A0-62B86C9E84BD}"/>
              </a:ext>
            </a:extLst>
          </p:cNvPr>
          <p:cNvGrpSpPr/>
          <p:nvPr/>
        </p:nvGrpSpPr>
        <p:grpSpPr>
          <a:xfrm>
            <a:off x="2350474" y="1251716"/>
            <a:ext cx="933094" cy="752554"/>
            <a:chOff x="5407377" y="1322812"/>
            <a:chExt cx="1593552" cy="1285224"/>
          </a:xfrm>
        </p:grpSpPr>
        <p:sp>
          <p:nvSpPr>
            <p:cNvPr id="247" name="TextBox 246"/>
            <p:cNvSpPr txBox="1"/>
            <p:nvPr/>
          </p:nvSpPr>
          <p:spPr>
            <a:xfrm>
              <a:off x="5565123" y="1322812"/>
              <a:ext cx="1240695" cy="394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C0706A"/>
                  </a:solidFill>
                  <a:latin typeface="Century Gothic" panose="020B0502020202020204" pitchFamily="34" charset="0"/>
                </a:rPr>
                <a:t>(b) Partial</a:t>
              </a: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5508640" y="1659698"/>
              <a:ext cx="1492289" cy="341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same budget</a:t>
              </a:r>
            </a:p>
          </p:txBody>
        </p:sp>
        <p:sp>
          <p:nvSpPr>
            <p:cNvPr id="249" name="Bent-Up Arrow 248"/>
            <p:cNvSpPr/>
            <p:nvPr/>
          </p:nvSpPr>
          <p:spPr>
            <a:xfrm rot="10800000" flipH="1">
              <a:off x="5407377" y="1697399"/>
              <a:ext cx="1593552" cy="910637"/>
            </a:xfrm>
            <a:prstGeom prst="bentUpArrow">
              <a:avLst>
                <a:gd name="adj1" fmla="val 25060"/>
                <a:gd name="adj2" fmla="val 33353"/>
                <a:gd name="adj3" fmla="val 31752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50" name="Rounded Rectangle 249"/>
          <p:cNvSpPr/>
          <p:nvPr/>
        </p:nvSpPr>
        <p:spPr>
          <a:xfrm>
            <a:off x="478154" y="930475"/>
            <a:ext cx="3126593" cy="2224465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633246" y="995614"/>
            <a:ext cx="981359" cy="230832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Century Gothic" panose="020B0502020202020204" pitchFamily="34" charset="0"/>
              </a:rPr>
              <a:t>Training Phase</a:t>
            </a:r>
          </a:p>
        </p:txBody>
      </p:sp>
      <p:grpSp>
        <p:nvGrpSpPr>
          <p:cNvPr id="252" name="Group 251"/>
          <p:cNvGrpSpPr/>
          <p:nvPr/>
        </p:nvGrpSpPr>
        <p:grpSpPr>
          <a:xfrm>
            <a:off x="1749360" y="3238928"/>
            <a:ext cx="601113" cy="769057"/>
            <a:chOff x="4778719" y="4360811"/>
            <a:chExt cx="1026591" cy="1313408"/>
          </a:xfrm>
          <a:solidFill>
            <a:schemeClr val="bg2"/>
          </a:solidFill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02A9185F-17CD-430F-B765-DD03EB939117}"/>
                </a:ext>
              </a:extLst>
            </p:cNvPr>
            <p:cNvSpPr/>
            <p:nvPr/>
          </p:nvSpPr>
          <p:spPr>
            <a:xfrm>
              <a:off x="5185967" y="4730144"/>
              <a:ext cx="185113" cy="185113"/>
            </a:xfrm>
            <a:prstGeom prst="ellipse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67183840-CA5E-41AC-8BA4-676FBC67C282}"/>
                </a:ext>
              </a:extLst>
            </p:cNvPr>
            <p:cNvSpPr/>
            <p:nvPr/>
          </p:nvSpPr>
          <p:spPr>
            <a:xfrm>
              <a:off x="4778719" y="5026324"/>
              <a:ext cx="185113" cy="185113"/>
            </a:xfrm>
            <a:prstGeom prst="ellipse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A207EA9E-2A7E-4CA2-B13A-7956BC73097B}"/>
                </a:ext>
              </a:extLst>
            </p:cNvPr>
            <p:cNvSpPr/>
            <p:nvPr/>
          </p:nvSpPr>
          <p:spPr>
            <a:xfrm>
              <a:off x="5593215" y="5026324"/>
              <a:ext cx="185113" cy="185113"/>
            </a:xfrm>
            <a:prstGeom prst="ellipse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A68926DB-EC77-4FAF-8387-81160673330E}"/>
                </a:ext>
              </a:extLst>
            </p:cNvPr>
            <p:cNvSpPr/>
            <p:nvPr/>
          </p:nvSpPr>
          <p:spPr>
            <a:xfrm>
              <a:off x="4963832" y="5489106"/>
              <a:ext cx="185113" cy="185113"/>
            </a:xfrm>
            <a:prstGeom prst="ellipse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21DDF9FD-DCA9-4F7E-9E84-90C4E26D8618}"/>
                </a:ext>
              </a:extLst>
            </p:cNvPr>
            <p:cNvSpPr/>
            <p:nvPr/>
          </p:nvSpPr>
          <p:spPr>
            <a:xfrm>
              <a:off x="5408102" y="5489106"/>
              <a:ext cx="185113" cy="185113"/>
            </a:xfrm>
            <a:prstGeom prst="ellipse">
              <a:avLst/>
            </a:prstGeom>
            <a:grp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45A1FA9B-4B89-4B97-94B0-7BC340E2F4F0}"/>
                </a:ext>
              </a:extLst>
            </p:cNvPr>
            <p:cNvCxnSpPr/>
            <p:nvPr/>
          </p:nvCxnSpPr>
          <p:spPr>
            <a:xfrm>
              <a:off x="5343970" y="4888148"/>
              <a:ext cx="276353" cy="165286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23ED6BEC-FDE7-441B-87F8-87C0EBBA45B7}"/>
                </a:ext>
              </a:extLst>
            </p:cNvPr>
            <p:cNvCxnSpPr/>
            <p:nvPr/>
          </p:nvCxnSpPr>
          <p:spPr>
            <a:xfrm flipH="1">
              <a:off x="4936723" y="4888148"/>
              <a:ext cx="276353" cy="165286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F8A4093E-82E2-4F9D-BFCA-FAD5164F088C}"/>
                </a:ext>
              </a:extLst>
            </p:cNvPr>
            <p:cNvCxnSpPr/>
            <p:nvPr/>
          </p:nvCxnSpPr>
          <p:spPr>
            <a:xfrm flipH="1">
              <a:off x="5056388" y="4915257"/>
              <a:ext cx="222135" cy="573850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>
              <a:extLst>
                <a:ext uri="{FF2B5EF4-FFF2-40B4-BE49-F238E27FC236}">
                  <a16:creationId xmlns:a16="http://schemas.microsoft.com/office/drawing/2014/main" id="{D80A2A72-AC93-4999-B7B0-0EAE4909DB6A}"/>
                </a:ext>
              </a:extLst>
            </p:cNvPr>
            <p:cNvCxnSpPr/>
            <p:nvPr/>
          </p:nvCxnSpPr>
          <p:spPr>
            <a:xfrm>
              <a:off x="5278523" y="4915257"/>
              <a:ext cx="222135" cy="573850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>
              <a:extLst>
                <a:ext uri="{FF2B5EF4-FFF2-40B4-BE49-F238E27FC236}">
                  <a16:creationId xmlns:a16="http://schemas.microsoft.com/office/drawing/2014/main" id="{95257391-6E72-499A-94F0-49CEE4E82BF3}"/>
                </a:ext>
              </a:extLst>
            </p:cNvPr>
            <p:cNvCxnSpPr/>
            <p:nvPr/>
          </p:nvCxnSpPr>
          <p:spPr>
            <a:xfrm>
              <a:off x="4871275" y="5211437"/>
              <a:ext cx="119665" cy="304778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A98374CB-906D-4DEC-8A6D-CD13264682A5}"/>
                </a:ext>
              </a:extLst>
            </p:cNvPr>
            <p:cNvCxnSpPr/>
            <p:nvPr/>
          </p:nvCxnSpPr>
          <p:spPr>
            <a:xfrm flipH="1">
              <a:off x="5566105" y="5211437"/>
              <a:ext cx="119665" cy="304778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100E0B43-702D-473C-A222-4F2C370067D6}"/>
                </a:ext>
              </a:extLst>
            </p:cNvPr>
            <p:cNvCxnSpPr/>
            <p:nvPr/>
          </p:nvCxnSpPr>
          <p:spPr>
            <a:xfrm>
              <a:off x="4963832" y="5118881"/>
              <a:ext cx="629383" cy="0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>
              <a:extLst>
                <a:ext uri="{FF2B5EF4-FFF2-40B4-BE49-F238E27FC236}">
                  <a16:creationId xmlns:a16="http://schemas.microsoft.com/office/drawing/2014/main" id="{CA074040-3AAD-4D3B-8CA7-AA0F6FD9E0B4}"/>
                </a:ext>
              </a:extLst>
            </p:cNvPr>
            <p:cNvCxnSpPr/>
            <p:nvPr/>
          </p:nvCxnSpPr>
          <p:spPr>
            <a:xfrm>
              <a:off x="4963832" y="5118881"/>
              <a:ext cx="471379" cy="397335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Arrow Connector 265">
              <a:extLst>
                <a:ext uri="{FF2B5EF4-FFF2-40B4-BE49-F238E27FC236}">
                  <a16:creationId xmlns:a16="http://schemas.microsoft.com/office/drawing/2014/main" id="{5928CDD7-B129-4938-B5C2-75A1DA7C7B1D}"/>
                </a:ext>
              </a:extLst>
            </p:cNvPr>
            <p:cNvCxnSpPr/>
            <p:nvPr/>
          </p:nvCxnSpPr>
          <p:spPr>
            <a:xfrm flipH="1">
              <a:off x="5121835" y="5184328"/>
              <a:ext cx="498488" cy="331887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7DD5F5F7-BB90-45CB-A8F2-2C3F8E72DC27}"/>
                </a:ext>
              </a:extLst>
            </p:cNvPr>
            <p:cNvCxnSpPr/>
            <p:nvPr/>
          </p:nvCxnSpPr>
          <p:spPr>
            <a:xfrm>
              <a:off x="5148944" y="5581663"/>
              <a:ext cx="259158" cy="0"/>
            </a:xfrm>
            <a:prstGeom prst="straightConnector1">
              <a:avLst/>
            </a:prstGeom>
            <a:grpFill/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Rectangle 267"/>
            <p:cNvSpPr/>
            <p:nvPr/>
          </p:nvSpPr>
          <p:spPr>
            <a:xfrm>
              <a:off x="4778719" y="4715507"/>
              <a:ext cx="1026591" cy="95871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9" name="TextBox 268"/>
                <p:cNvSpPr txBox="1"/>
                <p:nvPr/>
              </p:nvSpPr>
              <p:spPr>
                <a:xfrm>
                  <a:off x="4992961" y="4360811"/>
                  <a:ext cx="742557" cy="3942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9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9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𝒯</m:t>
                            </m:r>
                          </m:e>
                          <m:sub>
                            <m:r>
                              <a:rPr lang="en-US" sz="9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𝑡𝑒𝑠𝑡</m:t>
                            </m:r>
                          </m:sub>
                        </m:sSub>
                      </m:oMath>
                    </m:oMathPara>
                  </a14:m>
                  <a:endParaRPr lang="en-US" sz="900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2961" y="4360811"/>
                  <a:ext cx="68012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0" name="Rounded Rectangle 269"/>
          <p:cNvSpPr/>
          <p:nvPr/>
        </p:nvSpPr>
        <p:spPr>
          <a:xfrm>
            <a:off x="478154" y="3263331"/>
            <a:ext cx="3126594" cy="89950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2622623" y="3866592"/>
            <a:ext cx="933269" cy="230832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Century Gothic" panose="020B0502020202020204" pitchFamily="34" charset="0"/>
              </a:rPr>
              <a:t>Testing Phase</a:t>
            </a:r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234A66C0-CCEC-2746-9E7C-B17EA18B3140}"/>
              </a:ext>
            </a:extLst>
          </p:cNvPr>
          <p:cNvGrpSpPr/>
          <p:nvPr/>
        </p:nvGrpSpPr>
        <p:grpSpPr>
          <a:xfrm>
            <a:off x="1210509" y="2886546"/>
            <a:ext cx="1680270" cy="939173"/>
            <a:chOff x="3460527" y="4114801"/>
            <a:chExt cx="2869591" cy="1603934"/>
          </a:xfrm>
        </p:grpSpPr>
        <p:sp>
          <p:nvSpPr>
            <p:cNvPr id="273" name="Bent-Up Arrow 272"/>
            <p:cNvSpPr/>
            <p:nvPr/>
          </p:nvSpPr>
          <p:spPr>
            <a:xfrm rot="16200000" flipH="1" flipV="1">
              <a:off x="3116521" y="4458807"/>
              <a:ext cx="1603934" cy="915921"/>
            </a:xfrm>
            <a:prstGeom prst="bentUpArrow">
              <a:avLst>
                <a:gd name="adj1" fmla="val 20041"/>
                <a:gd name="adj2" fmla="val 20982"/>
                <a:gd name="adj3" fmla="val 2527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4" name="Bent-Up Arrow 273"/>
            <p:cNvSpPr/>
            <p:nvPr/>
          </p:nvSpPr>
          <p:spPr>
            <a:xfrm rot="5400000" flipV="1">
              <a:off x="5070191" y="4458807"/>
              <a:ext cx="1603934" cy="915921"/>
            </a:xfrm>
            <a:prstGeom prst="bentUpArrow">
              <a:avLst>
                <a:gd name="adj1" fmla="val 20041"/>
                <a:gd name="adj2" fmla="val 20982"/>
                <a:gd name="adj3" fmla="val 25273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83896762-4732-8C42-B6FA-D36812F47DC9}"/>
              </a:ext>
            </a:extLst>
          </p:cNvPr>
          <p:cNvGrpSpPr/>
          <p:nvPr/>
        </p:nvGrpSpPr>
        <p:grpSpPr>
          <a:xfrm>
            <a:off x="665723" y="2030148"/>
            <a:ext cx="2753789" cy="782267"/>
            <a:chOff x="2530133" y="2652231"/>
            <a:chExt cx="4702963" cy="1335968"/>
          </a:xfrm>
        </p:grpSpPr>
        <p:sp>
          <p:nvSpPr>
            <p:cNvPr id="276" name="Rectangle 275"/>
            <p:cNvSpPr/>
            <p:nvPr/>
          </p:nvSpPr>
          <p:spPr>
            <a:xfrm>
              <a:off x="4947096" y="2652231"/>
              <a:ext cx="2286000" cy="1335968"/>
            </a:xfrm>
            <a:prstGeom prst="rect">
              <a:avLst/>
            </a:prstGeom>
            <a:noFill/>
            <a:ln>
              <a:solidFill>
                <a:srgbClr val="C070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2530133" y="2652231"/>
              <a:ext cx="2286000" cy="1335968"/>
            </a:xfrm>
            <a:prstGeom prst="rect">
              <a:avLst/>
            </a:prstGeom>
            <a:noFill/>
            <a:ln>
              <a:solidFill>
                <a:srgbClr val="7691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0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278" name="Group 277"/>
            <p:cNvGrpSpPr/>
            <p:nvPr/>
          </p:nvGrpSpPr>
          <p:grpSpPr>
            <a:xfrm>
              <a:off x="2618926" y="2927844"/>
              <a:ext cx="1026591" cy="958712"/>
              <a:chOff x="3299081" y="2198810"/>
              <a:chExt cx="1026591" cy="958712"/>
            </a:xfrm>
          </p:grpSpPr>
          <p:grpSp>
            <p:nvGrpSpPr>
              <p:cNvPr id="315" name="Group 314"/>
              <p:cNvGrpSpPr/>
              <p:nvPr/>
            </p:nvGrpSpPr>
            <p:grpSpPr>
              <a:xfrm>
                <a:off x="3299081" y="2213447"/>
                <a:ext cx="999609" cy="944075"/>
                <a:chOff x="2226911" y="1490958"/>
                <a:chExt cx="999609" cy="944075"/>
              </a:xfrm>
            </p:grpSpPr>
            <p:sp>
              <p:nvSpPr>
                <p:cNvPr id="317" name="Oval 316">
                  <a:extLst>
                    <a:ext uri="{FF2B5EF4-FFF2-40B4-BE49-F238E27FC236}">
                      <a16:creationId xmlns:a16="http://schemas.microsoft.com/office/drawing/2014/main" id="{02A9185F-17CD-430F-B765-DD03EB939117}"/>
                    </a:ext>
                  </a:extLst>
                </p:cNvPr>
                <p:cNvSpPr/>
                <p:nvPr/>
              </p:nvSpPr>
              <p:spPr>
                <a:xfrm>
                  <a:off x="2634159" y="149095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18" name="Oval 317">
                  <a:extLst>
                    <a:ext uri="{FF2B5EF4-FFF2-40B4-BE49-F238E27FC236}">
                      <a16:creationId xmlns:a16="http://schemas.microsoft.com/office/drawing/2014/main" id="{67183840-CA5E-41AC-8BA4-676FBC67C282}"/>
                    </a:ext>
                  </a:extLst>
                </p:cNvPr>
                <p:cNvSpPr/>
                <p:nvPr/>
              </p:nvSpPr>
              <p:spPr>
                <a:xfrm>
                  <a:off x="2226911" y="178713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19" name="Oval 318">
                  <a:extLst>
                    <a:ext uri="{FF2B5EF4-FFF2-40B4-BE49-F238E27FC236}">
                      <a16:creationId xmlns:a16="http://schemas.microsoft.com/office/drawing/2014/main" id="{A207EA9E-2A7E-4CA2-B13A-7956BC73097B}"/>
                    </a:ext>
                  </a:extLst>
                </p:cNvPr>
                <p:cNvSpPr/>
                <p:nvPr/>
              </p:nvSpPr>
              <p:spPr>
                <a:xfrm>
                  <a:off x="3041407" y="178713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20" name="Oval 319">
                  <a:extLst>
                    <a:ext uri="{FF2B5EF4-FFF2-40B4-BE49-F238E27FC236}">
                      <a16:creationId xmlns:a16="http://schemas.microsoft.com/office/drawing/2014/main" id="{A68926DB-EC77-4FAF-8387-81160673330E}"/>
                    </a:ext>
                  </a:extLst>
                </p:cNvPr>
                <p:cNvSpPr/>
                <p:nvPr/>
              </p:nvSpPr>
              <p:spPr>
                <a:xfrm>
                  <a:off x="2412024" y="2249920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21DDF9FD-DCA9-4F7E-9E84-90C4E26D8618}"/>
                    </a:ext>
                  </a:extLst>
                </p:cNvPr>
                <p:cNvSpPr/>
                <p:nvPr/>
              </p:nvSpPr>
              <p:spPr>
                <a:xfrm>
                  <a:off x="2856294" y="2249920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322" name="Straight Arrow Connector 321">
                  <a:extLst>
                    <a:ext uri="{FF2B5EF4-FFF2-40B4-BE49-F238E27FC236}">
                      <a16:creationId xmlns:a16="http://schemas.microsoft.com/office/drawing/2014/main" id="{45A1FA9B-4B89-4B97-94B0-7BC340E2F4F0}"/>
                    </a:ext>
                  </a:extLst>
                </p:cNvPr>
                <p:cNvCxnSpPr/>
                <p:nvPr/>
              </p:nvCxnSpPr>
              <p:spPr>
                <a:xfrm>
                  <a:off x="2792162" y="1648962"/>
                  <a:ext cx="276353" cy="165286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Arrow Connector 322">
                  <a:extLst>
                    <a:ext uri="{FF2B5EF4-FFF2-40B4-BE49-F238E27FC236}">
                      <a16:creationId xmlns:a16="http://schemas.microsoft.com/office/drawing/2014/main" id="{23ED6BEC-FDE7-441B-87F8-87C0EBBA45B7}"/>
                    </a:ext>
                  </a:extLst>
                </p:cNvPr>
                <p:cNvCxnSpPr/>
                <p:nvPr/>
              </p:nvCxnSpPr>
              <p:spPr>
                <a:xfrm flipH="1">
                  <a:off x="2384915" y="1648962"/>
                  <a:ext cx="276353" cy="165286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Arrow Connector 323">
                  <a:extLst>
                    <a:ext uri="{FF2B5EF4-FFF2-40B4-BE49-F238E27FC236}">
                      <a16:creationId xmlns:a16="http://schemas.microsoft.com/office/drawing/2014/main" id="{F8A4093E-82E2-4F9D-BFCA-FAD5164F088C}"/>
                    </a:ext>
                  </a:extLst>
                </p:cNvPr>
                <p:cNvCxnSpPr/>
                <p:nvPr/>
              </p:nvCxnSpPr>
              <p:spPr>
                <a:xfrm flipH="1">
                  <a:off x="2504580" y="1676071"/>
                  <a:ext cx="222135" cy="573850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Arrow Connector 324">
                  <a:extLst>
                    <a:ext uri="{FF2B5EF4-FFF2-40B4-BE49-F238E27FC236}">
                      <a16:creationId xmlns:a16="http://schemas.microsoft.com/office/drawing/2014/main" id="{D80A2A72-AC93-4999-B7B0-0EAE4909DB6A}"/>
                    </a:ext>
                  </a:extLst>
                </p:cNvPr>
                <p:cNvCxnSpPr/>
                <p:nvPr/>
              </p:nvCxnSpPr>
              <p:spPr>
                <a:xfrm>
                  <a:off x="2726715" y="1676071"/>
                  <a:ext cx="222135" cy="573850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Arrow Connector 325">
                  <a:extLst>
                    <a:ext uri="{FF2B5EF4-FFF2-40B4-BE49-F238E27FC236}">
                      <a16:creationId xmlns:a16="http://schemas.microsoft.com/office/drawing/2014/main" id="{95257391-6E72-499A-94F0-49CEE4E82BF3}"/>
                    </a:ext>
                  </a:extLst>
                </p:cNvPr>
                <p:cNvCxnSpPr/>
                <p:nvPr/>
              </p:nvCxnSpPr>
              <p:spPr>
                <a:xfrm>
                  <a:off x="2319467" y="1972251"/>
                  <a:ext cx="119665" cy="304778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Arrow Connector 326">
                  <a:extLst>
                    <a:ext uri="{FF2B5EF4-FFF2-40B4-BE49-F238E27FC236}">
                      <a16:creationId xmlns:a16="http://schemas.microsoft.com/office/drawing/2014/main" id="{A98374CB-906D-4DEC-8A6D-CD13264682A5}"/>
                    </a:ext>
                  </a:extLst>
                </p:cNvPr>
                <p:cNvCxnSpPr/>
                <p:nvPr/>
              </p:nvCxnSpPr>
              <p:spPr>
                <a:xfrm flipH="1">
                  <a:off x="3014297" y="1972251"/>
                  <a:ext cx="119665" cy="304778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Arrow Connector 327">
                  <a:extLst>
                    <a:ext uri="{FF2B5EF4-FFF2-40B4-BE49-F238E27FC236}">
                      <a16:creationId xmlns:a16="http://schemas.microsoft.com/office/drawing/2014/main" id="{100E0B43-702D-473C-A222-4F2C370067D6}"/>
                    </a:ext>
                  </a:extLst>
                </p:cNvPr>
                <p:cNvCxnSpPr/>
                <p:nvPr/>
              </p:nvCxnSpPr>
              <p:spPr>
                <a:xfrm>
                  <a:off x="2412024" y="1879695"/>
                  <a:ext cx="629383" cy="0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Arrow Connector 328">
                  <a:extLst>
                    <a:ext uri="{FF2B5EF4-FFF2-40B4-BE49-F238E27FC236}">
                      <a16:creationId xmlns:a16="http://schemas.microsoft.com/office/drawing/2014/main" id="{CA074040-3AAD-4D3B-8CA7-AA0F6FD9E0B4}"/>
                    </a:ext>
                  </a:extLst>
                </p:cNvPr>
                <p:cNvCxnSpPr/>
                <p:nvPr/>
              </p:nvCxnSpPr>
              <p:spPr>
                <a:xfrm>
                  <a:off x="2412024" y="1879695"/>
                  <a:ext cx="471379" cy="397335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Arrow Connector 329">
                  <a:extLst>
                    <a:ext uri="{FF2B5EF4-FFF2-40B4-BE49-F238E27FC236}">
                      <a16:creationId xmlns:a16="http://schemas.microsoft.com/office/drawing/2014/main" id="{5928CDD7-B129-4938-B5C2-75A1DA7C7B1D}"/>
                    </a:ext>
                  </a:extLst>
                </p:cNvPr>
                <p:cNvCxnSpPr/>
                <p:nvPr/>
              </p:nvCxnSpPr>
              <p:spPr>
                <a:xfrm flipH="1">
                  <a:off x="2570027" y="1945142"/>
                  <a:ext cx="498488" cy="331887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Arrow Connector 330">
                  <a:extLst>
                    <a:ext uri="{FF2B5EF4-FFF2-40B4-BE49-F238E27FC236}">
                      <a16:creationId xmlns:a16="http://schemas.microsoft.com/office/drawing/2014/main" id="{7DD5F5F7-BB90-45CB-A8F2-2C3F8E72DC27}"/>
                    </a:ext>
                  </a:extLst>
                </p:cNvPr>
                <p:cNvCxnSpPr/>
                <p:nvPr/>
              </p:nvCxnSpPr>
              <p:spPr>
                <a:xfrm>
                  <a:off x="2597136" y="2342477"/>
                  <a:ext cx="259158" cy="0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7691CD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6" name="Rectangle 315"/>
              <p:cNvSpPr/>
              <p:nvPr/>
            </p:nvSpPr>
            <p:spPr>
              <a:xfrm>
                <a:off x="3299081" y="2198810"/>
                <a:ext cx="1026591" cy="958712"/>
              </a:xfrm>
              <a:prstGeom prst="rect">
                <a:avLst/>
              </a:prstGeom>
              <a:noFill/>
              <a:ln>
                <a:solidFill>
                  <a:srgbClr val="7691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>
              <a:off x="3713734" y="2927844"/>
              <a:ext cx="1026591" cy="958712"/>
              <a:chOff x="4619667" y="3734099"/>
              <a:chExt cx="1026591" cy="958712"/>
            </a:xfrm>
          </p:grpSpPr>
          <p:grpSp>
            <p:nvGrpSpPr>
              <p:cNvPr id="308" name="Group 307"/>
              <p:cNvGrpSpPr/>
              <p:nvPr/>
            </p:nvGrpSpPr>
            <p:grpSpPr>
              <a:xfrm>
                <a:off x="4626938" y="3748736"/>
                <a:ext cx="999609" cy="944075"/>
                <a:chOff x="3498049" y="1490958"/>
                <a:chExt cx="999609" cy="944075"/>
              </a:xfrm>
            </p:grpSpPr>
            <p:sp>
              <p:nvSpPr>
                <p:cNvPr id="310" name="Oval 309">
                  <a:extLst>
                    <a:ext uri="{FF2B5EF4-FFF2-40B4-BE49-F238E27FC236}">
                      <a16:creationId xmlns:a16="http://schemas.microsoft.com/office/drawing/2014/main" id="{02A9185F-17CD-430F-B765-DD03EB939117}"/>
                    </a:ext>
                  </a:extLst>
                </p:cNvPr>
                <p:cNvSpPr/>
                <p:nvPr/>
              </p:nvSpPr>
              <p:spPr>
                <a:xfrm>
                  <a:off x="3905297" y="149095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67183840-CA5E-41AC-8BA4-676FBC67C282}"/>
                    </a:ext>
                  </a:extLst>
                </p:cNvPr>
                <p:cNvSpPr/>
                <p:nvPr/>
              </p:nvSpPr>
              <p:spPr>
                <a:xfrm>
                  <a:off x="3498049" y="178713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12" name="Oval 311">
                  <a:extLst>
                    <a:ext uri="{FF2B5EF4-FFF2-40B4-BE49-F238E27FC236}">
                      <a16:creationId xmlns:a16="http://schemas.microsoft.com/office/drawing/2014/main" id="{A207EA9E-2A7E-4CA2-B13A-7956BC73097B}"/>
                    </a:ext>
                  </a:extLst>
                </p:cNvPr>
                <p:cNvSpPr/>
                <p:nvPr/>
              </p:nvSpPr>
              <p:spPr>
                <a:xfrm>
                  <a:off x="4312545" y="1787138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13" name="Oval 312">
                  <a:extLst>
                    <a:ext uri="{FF2B5EF4-FFF2-40B4-BE49-F238E27FC236}">
                      <a16:creationId xmlns:a16="http://schemas.microsoft.com/office/drawing/2014/main" id="{A68926DB-EC77-4FAF-8387-81160673330E}"/>
                    </a:ext>
                  </a:extLst>
                </p:cNvPr>
                <p:cNvSpPr/>
                <p:nvPr/>
              </p:nvSpPr>
              <p:spPr>
                <a:xfrm>
                  <a:off x="3683162" y="2249920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21DDF9FD-DCA9-4F7E-9E84-90C4E26D8618}"/>
                    </a:ext>
                  </a:extLst>
                </p:cNvPr>
                <p:cNvSpPr/>
                <p:nvPr/>
              </p:nvSpPr>
              <p:spPr>
                <a:xfrm>
                  <a:off x="4127432" y="2249920"/>
                  <a:ext cx="185113" cy="185113"/>
                </a:xfrm>
                <a:prstGeom prst="ellipse">
                  <a:avLst/>
                </a:prstGeom>
                <a:solidFill>
                  <a:srgbClr val="7691C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309" name="Rectangle 308"/>
              <p:cNvSpPr/>
              <p:nvPr/>
            </p:nvSpPr>
            <p:spPr>
              <a:xfrm>
                <a:off x="4619667" y="3734099"/>
                <a:ext cx="1026591" cy="958712"/>
              </a:xfrm>
              <a:prstGeom prst="rect">
                <a:avLst/>
              </a:prstGeom>
              <a:noFill/>
              <a:ln>
                <a:solidFill>
                  <a:srgbClr val="7691C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80" name="Group 279"/>
            <p:cNvGrpSpPr/>
            <p:nvPr/>
          </p:nvGrpSpPr>
          <p:grpSpPr>
            <a:xfrm>
              <a:off x="5045727" y="2927844"/>
              <a:ext cx="1026591" cy="958712"/>
              <a:chOff x="5951660" y="3474452"/>
              <a:chExt cx="1026591" cy="958712"/>
            </a:xfrm>
          </p:grpSpPr>
          <p:cxnSp>
            <p:nvCxnSpPr>
              <p:cNvPr id="295" name="Straight Arrow Connector 294">
                <a:extLst>
                  <a:ext uri="{FF2B5EF4-FFF2-40B4-BE49-F238E27FC236}">
                    <a16:creationId xmlns:a16="http://schemas.microsoft.com/office/drawing/2014/main" id="{6811DF0B-84E5-1342-9EFD-307D206E224B}"/>
                  </a:ext>
                </a:extLst>
              </p:cNvPr>
              <p:cNvCxnSpPr/>
              <p:nvPr/>
            </p:nvCxnSpPr>
            <p:spPr>
              <a:xfrm flipH="1">
                <a:off x="6731847" y="3980529"/>
                <a:ext cx="119665" cy="304778"/>
              </a:xfrm>
              <a:prstGeom prst="straightConnector1">
                <a:avLst/>
              </a:prstGeom>
              <a:solidFill>
                <a:srgbClr val="002060"/>
              </a:solidFill>
              <a:ln w="38100">
                <a:solidFill>
                  <a:srgbClr val="C0706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6" name="Group 295"/>
              <p:cNvGrpSpPr/>
              <p:nvPr/>
            </p:nvGrpSpPr>
            <p:grpSpPr>
              <a:xfrm>
                <a:off x="5951660" y="3474452"/>
                <a:ext cx="1026591" cy="958712"/>
                <a:chOff x="5951660" y="3734099"/>
                <a:chExt cx="1026591" cy="958712"/>
              </a:xfrm>
            </p:grpSpPr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BE54C6C-6981-4B81-9F8F-C21AE2C33F97}"/>
                    </a:ext>
                  </a:extLst>
                </p:cNvPr>
                <p:cNvGrpSpPr/>
                <p:nvPr/>
              </p:nvGrpSpPr>
              <p:grpSpPr>
                <a:xfrm>
                  <a:off x="5968863" y="3748736"/>
                  <a:ext cx="999608" cy="944075"/>
                  <a:chOff x="762000" y="4648200"/>
                  <a:chExt cx="2057400" cy="1943100"/>
                </a:xfrm>
                <a:solidFill>
                  <a:srgbClr val="FF0000"/>
                </a:solidFill>
              </p:grpSpPr>
              <p:sp>
                <p:nvSpPr>
                  <p:cNvPr id="299" name="Oval 298">
                    <a:extLst>
                      <a:ext uri="{FF2B5EF4-FFF2-40B4-BE49-F238E27FC236}">
                        <a16:creationId xmlns:a16="http://schemas.microsoft.com/office/drawing/2014/main" id="{D25A5BC8-2F39-483F-9C54-C5797253DF53}"/>
                      </a:ext>
                    </a:extLst>
                  </p:cNvPr>
                  <p:cNvSpPr/>
                  <p:nvPr/>
                </p:nvSpPr>
                <p:spPr>
                  <a:xfrm>
                    <a:off x="1600200" y="46482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379DC205-3F09-4511-820D-415EE3B1851D}"/>
                      </a:ext>
                    </a:extLst>
                  </p:cNvPr>
                  <p:cNvSpPr/>
                  <p:nvPr/>
                </p:nvSpPr>
                <p:spPr>
                  <a:xfrm>
                    <a:off x="762000" y="52578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0038798E-5C7B-42B4-903E-17CE0F788967}"/>
                      </a:ext>
                    </a:extLst>
                  </p:cNvPr>
                  <p:cNvSpPr/>
                  <p:nvPr/>
                </p:nvSpPr>
                <p:spPr>
                  <a:xfrm>
                    <a:off x="2438400" y="52578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302" name="Oval 301">
                    <a:extLst>
                      <a:ext uri="{FF2B5EF4-FFF2-40B4-BE49-F238E27FC236}">
                        <a16:creationId xmlns:a16="http://schemas.microsoft.com/office/drawing/2014/main" id="{37064CCC-35FB-4514-826D-231F95B6BA05}"/>
                      </a:ext>
                    </a:extLst>
                  </p:cNvPr>
                  <p:cNvSpPr/>
                  <p:nvPr/>
                </p:nvSpPr>
                <p:spPr>
                  <a:xfrm>
                    <a:off x="1143000" y="62103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303" name="Oval 302">
                    <a:extLst>
                      <a:ext uri="{FF2B5EF4-FFF2-40B4-BE49-F238E27FC236}">
                        <a16:creationId xmlns:a16="http://schemas.microsoft.com/office/drawing/2014/main" id="{426FEC5B-EE24-491D-BBF7-D3A8216522A6}"/>
                      </a:ext>
                    </a:extLst>
                  </p:cNvPr>
                  <p:cNvSpPr/>
                  <p:nvPr/>
                </p:nvSpPr>
                <p:spPr>
                  <a:xfrm>
                    <a:off x="2057400" y="62103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cxnSp>
                <p:nvCxnSpPr>
                  <p:cNvPr id="304" name="Straight Arrow Connector 303">
                    <a:extLst>
                      <a:ext uri="{FF2B5EF4-FFF2-40B4-BE49-F238E27FC236}">
                        <a16:creationId xmlns:a16="http://schemas.microsoft.com/office/drawing/2014/main" id="{923F6EA9-872C-444F-ADE5-4FC5C2491BDE}"/>
                      </a:ext>
                    </a:extLst>
                  </p:cNvPr>
                  <p:cNvCxnSpPr/>
                  <p:nvPr/>
                </p:nvCxnSpPr>
                <p:spPr>
                  <a:xfrm>
                    <a:off x="1925404" y="4973404"/>
                    <a:ext cx="568792" cy="340192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" name="Straight Arrow Connector 304">
                    <a:extLst>
                      <a:ext uri="{FF2B5EF4-FFF2-40B4-BE49-F238E27FC236}">
                        <a16:creationId xmlns:a16="http://schemas.microsoft.com/office/drawing/2014/main" id="{C47B41FF-CE2A-4183-A6CB-7EB310CFC618}"/>
                      </a:ext>
                    </a:extLst>
                  </p:cNvPr>
                  <p:cNvCxnSpPr/>
                  <p:nvPr/>
                </p:nvCxnSpPr>
                <p:spPr>
                  <a:xfrm>
                    <a:off x="1790700" y="5029200"/>
                    <a:ext cx="457200" cy="1181100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Straight Arrow Connector 305">
                    <a:extLst>
                      <a:ext uri="{FF2B5EF4-FFF2-40B4-BE49-F238E27FC236}">
                        <a16:creationId xmlns:a16="http://schemas.microsoft.com/office/drawing/2014/main" id="{56B4B8DF-6B8A-4E6F-94C7-4B1FA997B994}"/>
                      </a:ext>
                    </a:extLst>
                  </p:cNvPr>
                  <p:cNvCxnSpPr/>
                  <p:nvPr/>
                </p:nvCxnSpPr>
                <p:spPr>
                  <a:xfrm>
                    <a:off x="952500" y="5638800"/>
                    <a:ext cx="246296" cy="627296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" name="Straight Arrow Connector 306">
                    <a:extLst>
                      <a:ext uri="{FF2B5EF4-FFF2-40B4-BE49-F238E27FC236}">
                        <a16:creationId xmlns:a16="http://schemas.microsoft.com/office/drawing/2014/main" id="{33DD37DD-6AD4-4B8A-B620-4B752A49B91A}"/>
                      </a:ext>
                    </a:extLst>
                  </p:cNvPr>
                  <p:cNvCxnSpPr/>
                  <p:nvPr/>
                </p:nvCxnSpPr>
                <p:spPr>
                  <a:xfrm>
                    <a:off x="1143000" y="5448300"/>
                    <a:ext cx="970196" cy="817796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8" name="Rectangle 297"/>
                <p:cNvSpPr/>
                <p:nvPr/>
              </p:nvSpPr>
              <p:spPr>
                <a:xfrm>
                  <a:off x="5951660" y="3734099"/>
                  <a:ext cx="1026591" cy="958712"/>
                </a:xfrm>
                <a:prstGeom prst="rect">
                  <a:avLst/>
                </a:prstGeom>
                <a:noFill/>
                <a:ln>
                  <a:solidFill>
                    <a:srgbClr val="C0706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900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  <p:grpSp>
          <p:nvGrpSpPr>
            <p:cNvPr id="281" name="Group 280"/>
            <p:cNvGrpSpPr/>
            <p:nvPr/>
          </p:nvGrpSpPr>
          <p:grpSpPr>
            <a:xfrm>
              <a:off x="6140757" y="2927844"/>
              <a:ext cx="1026591" cy="958712"/>
              <a:chOff x="7046690" y="3734099"/>
              <a:chExt cx="1026591" cy="958712"/>
            </a:xfrm>
          </p:grpSpPr>
          <p:grpSp>
            <p:nvGrpSpPr>
              <p:cNvPr id="282" name="Group 281"/>
              <p:cNvGrpSpPr/>
              <p:nvPr/>
            </p:nvGrpSpPr>
            <p:grpSpPr>
              <a:xfrm>
                <a:off x="7060183" y="3748736"/>
                <a:ext cx="999608" cy="944075"/>
                <a:chOff x="6181899" y="1490958"/>
                <a:chExt cx="999608" cy="944075"/>
              </a:xfrm>
            </p:grpSpPr>
            <p:cxnSp>
              <p:nvCxnSpPr>
                <p:cNvPr id="284" name="Straight Arrow Connector 283">
                  <a:extLst>
                    <a:ext uri="{FF2B5EF4-FFF2-40B4-BE49-F238E27FC236}">
                      <a16:creationId xmlns:a16="http://schemas.microsoft.com/office/drawing/2014/main" id="{3A02BEAB-59FF-9A44-8D7A-2D878506FEB7}"/>
                    </a:ext>
                  </a:extLst>
                </p:cNvPr>
                <p:cNvCxnSpPr/>
                <p:nvPr/>
              </p:nvCxnSpPr>
              <p:spPr>
                <a:xfrm flipH="1">
                  <a:off x="6949978" y="1972251"/>
                  <a:ext cx="119665" cy="304778"/>
                </a:xfrm>
                <a:prstGeom prst="straightConnector1">
                  <a:avLst/>
                </a:prstGeom>
                <a:solidFill>
                  <a:srgbClr val="002060"/>
                </a:solidFill>
                <a:ln w="38100">
                  <a:solidFill>
                    <a:srgbClr val="C0706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8BE54C6C-6981-4B81-9F8F-C21AE2C33F97}"/>
                    </a:ext>
                  </a:extLst>
                </p:cNvPr>
                <p:cNvGrpSpPr/>
                <p:nvPr/>
              </p:nvGrpSpPr>
              <p:grpSpPr>
                <a:xfrm>
                  <a:off x="6181899" y="1490958"/>
                  <a:ext cx="999608" cy="944075"/>
                  <a:chOff x="762000" y="4648200"/>
                  <a:chExt cx="2057400" cy="1943100"/>
                </a:xfrm>
                <a:solidFill>
                  <a:srgbClr val="FF0000"/>
                </a:solidFill>
              </p:grpSpPr>
              <p:sp>
                <p:nvSpPr>
                  <p:cNvPr id="288" name="Oval 287">
                    <a:extLst>
                      <a:ext uri="{FF2B5EF4-FFF2-40B4-BE49-F238E27FC236}">
                        <a16:creationId xmlns:a16="http://schemas.microsoft.com/office/drawing/2014/main" id="{D25A5BC8-2F39-483F-9C54-C5797253DF53}"/>
                      </a:ext>
                    </a:extLst>
                  </p:cNvPr>
                  <p:cNvSpPr/>
                  <p:nvPr/>
                </p:nvSpPr>
                <p:spPr>
                  <a:xfrm>
                    <a:off x="1600200" y="46482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89" name="Oval 288">
                    <a:extLst>
                      <a:ext uri="{FF2B5EF4-FFF2-40B4-BE49-F238E27FC236}">
                        <a16:creationId xmlns:a16="http://schemas.microsoft.com/office/drawing/2014/main" id="{379DC205-3F09-4511-820D-415EE3B1851D}"/>
                      </a:ext>
                    </a:extLst>
                  </p:cNvPr>
                  <p:cNvSpPr/>
                  <p:nvPr/>
                </p:nvSpPr>
                <p:spPr>
                  <a:xfrm>
                    <a:off x="762000" y="52578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90" name="Oval 289">
                    <a:extLst>
                      <a:ext uri="{FF2B5EF4-FFF2-40B4-BE49-F238E27FC236}">
                        <a16:creationId xmlns:a16="http://schemas.microsoft.com/office/drawing/2014/main" id="{0038798E-5C7B-42B4-903E-17CE0F788967}"/>
                      </a:ext>
                    </a:extLst>
                  </p:cNvPr>
                  <p:cNvSpPr/>
                  <p:nvPr/>
                </p:nvSpPr>
                <p:spPr>
                  <a:xfrm>
                    <a:off x="2438400" y="52578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37064CCC-35FB-4514-826D-231F95B6BA05}"/>
                      </a:ext>
                    </a:extLst>
                  </p:cNvPr>
                  <p:cNvSpPr/>
                  <p:nvPr/>
                </p:nvSpPr>
                <p:spPr>
                  <a:xfrm>
                    <a:off x="1143000" y="62103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426FEC5B-EE24-491D-BBF7-D3A8216522A6}"/>
                      </a:ext>
                    </a:extLst>
                  </p:cNvPr>
                  <p:cNvSpPr/>
                  <p:nvPr/>
                </p:nvSpPr>
                <p:spPr>
                  <a:xfrm>
                    <a:off x="2057400" y="6210300"/>
                    <a:ext cx="381000" cy="381000"/>
                  </a:xfrm>
                  <a:prstGeom prst="ellipse">
                    <a:avLst/>
                  </a:prstGeom>
                  <a:solidFill>
                    <a:srgbClr val="C0706A"/>
                  </a:solidFill>
                  <a:ln w="381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900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cxnSp>
                <p:nvCxnSpPr>
                  <p:cNvPr id="293" name="Straight Arrow Connector 292">
                    <a:extLst>
                      <a:ext uri="{FF2B5EF4-FFF2-40B4-BE49-F238E27FC236}">
                        <a16:creationId xmlns:a16="http://schemas.microsoft.com/office/drawing/2014/main" id="{C47B41FF-CE2A-4183-A6CB-7EB310CFC618}"/>
                      </a:ext>
                    </a:extLst>
                  </p:cNvPr>
                  <p:cNvCxnSpPr/>
                  <p:nvPr/>
                </p:nvCxnSpPr>
                <p:spPr>
                  <a:xfrm>
                    <a:off x="1790700" y="5029200"/>
                    <a:ext cx="457200" cy="1181100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Arrow Connector 293">
                    <a:extLst>
                      <a:ext uri="{FF2B5EF4-FFF2-40B4-BE49-F238E27FC236}">
                        <a16:creationId xmlns:a16="http://schemas.microsoft.com/office/drawing/2014/main" id="{56B4B8DF-6B8A-4E6F-94C7-4B1FA997B994}"/>
                      </a:ext>
                    </a:extLst>
                  </p:cNvPr>
                  <p:cNvCxnSpPr/>
                  <p:nvPr/>
                </p:nvCxnSpPr>
                <p:spPr>
                  <a:xfrm>
                    <a:off x="952500" y="5638800"/>
                    <a:ext cx="246296" cy="627296"/>
                  </a:xfrm>
                  <a:prstGeom prst="straightConnector1">
                    <a:avLst/>
                  </a:prstGeom>
                  <a:grpFill/>
                  <a:ln w="38100">
                    <a:solidFill>
                      <a:srgbClr val="C0706A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6" name="Straight Arrow Connector 285">
                  <a:extLst>
                    <a:ext uri="{FF2B5EF4-FFF2-40B4-BE49-F238E27FC236}">
                      <a16:creationId xmlns:a16="http://schemas.microsoft.com/office/drawing/2014/main" id="{29DE84B4-20D1-AA4C-A52E-23E1CC711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59569" y="1676071"/>
                  <a:ext cx="222135" cy="573849"/>
                </a:xfrm>
                <a:prstGeom prst="straightConnector1">
                  <a:avLst/>
                </a:prstGeom>
                <a:grpFill/>
                <a:ln w="38100">
                  <a:solidFill>
                    <a:srgbClr val="C0706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Arrow Connector 286">
                  <a:extLst>
                    <a:ext uri="{FF2B5EF4-FFF2-40B4-BE49-F238E27FC236}">
                      <a16:creationId xmlns:a16="http://schemas.microsoft.com/office/drawing/2014/main" id="{438B59AB-FE5F-D64A-9821-D58468580957}"/>
                    </a:ext>
                  </a:extLst>
                </p:cNvPr>
                <p:cNvCxnSpPr/>
                <p:nvPr/>
              </p:nvCxnSpPr>
              <p:spPr>
                <a:xfrm>
                  <a:off x="6367012" y="1879695"/>
                  <a:ext cx="629382" cy="0"/>
                </a:xfrm>
                <a:prstGeom prst="straightConnector1">
                  <a:avLst/>
                </a:prstGeom>
                <a:grpFill/>
                <a:ln w="38100">
                  <a:solidFill>
                    <a:srgbClr val="C0706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3" name="Rectangle 282"/>
              <p:cNvSpPr/>
              <p:nvPr/>
            </p:nvSpPr>
            <p:spPr>
              <a:xfrm>
                <a:off x="7046690" y="3734099"/>
                <a:ext cx="1026591" cy="958712"/>
              </a:xfrm>
              <a:prstGeom prst="rect">
                <a:avLst/>
              </a:prstGeom>
              <a:noFill/>
              <a:ln>
                <a:solidFill>
                  <a:srgbClr val="C070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90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>
                    <a:lumMod val="95000"/>
                    <a:lumOff val="5000"/>
                  </a:srgbClr>
                </a:solidFill>
              </a:rPr>
              <a:t>Partial or complete, that’s the question </a:t>
            </a:r>
            <a:r>
              <a:rPr lang="en-US" sz="1800" i="1" dirty="0">
                <a:solidFill>
                  <a:srgbClr val="000000">
                    <a:lumMod val="95000"/>
                    <a:lumOff val="5000"/>
                  </a:srgbClr>
                </a:solidFill>
              </a:rPr>
              <a:t>[NAACL’19]</a:t>
            </a:r>
            <a:endParaRPr lang="en-US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039D78E-102F-8146-B19F-DCB0645D30CB}"/>
              </a:ext>
            </a:extLst>
          </p:cNvPr>
          <p:cNvSpPr txBox="1"/>
          <p:nvPr/>
        </p:nvSpPr>
        <p:spPr>
          <a:xfrm>
            <a:off x="-205107" y="6519446"/>
            <a:ext cx="5154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Partial or complete? </a:t>
            </a:r>
            <a:r>
              <a:rPr lang="en-US" sz="16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[NAACL’19]</a:t>
            </a:r>
            <a:endParaRPr lang="en-US" sz="1600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591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3580A41-5D3F-9B4A-A3A2-1BA92D356B46}"/>
              </a:ext>
            </a:extLst>
          </p:cNvPr>
          <p:cNvGrpSpPr/>
          <p:nvPr/>
        </p:nvGrpSpPr>
        <p:grpSpPr>
          <a:xfrm>
            <a:off x="1593025" y="4787169"/>
            <a:ext cx="5261930" cy="1527525"/>
            <a:chOff x="919649" y="3667414"/>
            <a:chExt cx="9231175" cy="26797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58FBB2-EDA0-4F42-BC52-C9620B44AB98}"/>
                </a:ext>
              </a:extLst>
            </p:cNvPr>
            <p:cNvGrpSpPr/>
            <p:nvPr/>
          </p:nvGrpSpPr>
          <p:grpSpPr>
            <a:xfrm>
              <a:off x="2267747" y="3667414"/>
              <a:ext cx="2589480" cy="2651976"/>
              <a:chOff x="3116678" y="3433823"/>
              <a:chExt cx="2589480" cy="265197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95AFAE1-18F1-EC4C-90A9-1362BE599E27}"/>
                  </a:ext>
                </a:extLst>
              </p:cNvPr>
              <p:cNvSpPr/>
              <p:nvPr/>
            </p:nvSpPr>
            <p:spPr>
              <a:xfrm>
                <a:off x="4171651" y="3433823"/>
                <a:ext cx="479534" cy="479534"/>
              </a:xfrm>
              <a:prstGeom prst="ellipse">
                <a:avLst/>
              </a:prstGeom>
              <a:solidFill>
                <a:srgbClr val="C17A90"/>
              </a:solidFill>
              <a:ln w="38100">
                <a:solidFill>
                  <a:srgbClr val="C17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FFFFFF"/>
                    </a:solidFill>
                    <a:latin typeface="Century Gothic" panose="020B0502020202020204" pitchFamily="34" charset="0"/>
                  </a:rPr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0B62F5D-604E-DA4B-AA6E-6B1344314EED}"/>
                  </a:ext>
                </a:extLst>
              </p:cNvPr>
              <p:cNvSpPr/>
              <p:nvPr/>
            </p:nvSpPr>
            <p:spPr>
              <a:xfrm>
                <a:off x="3116678" y="4560726"/>
                <a:ext cx="479534" cy="479534"/>
              </a:xfrm>
              <a:prstGeom prst="ellipse">
                <a:avLst/>
              </a:prstGeom>
              <a:solidFill>
                <a:srgbClr val="C17A90"/>
              </a:solidFill>
              <a:ln w="38100">
                <a:solidFill>
                  <a:srgbClr val="C17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FFFFFF"/>
                    </a:solidFill>
                    <a:latin typeface="Century Gothic" panose="020B0502020202020204" pitchFamily="34" charset="0"/>
                  </a:rPr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8CD52FE-F062-3B4D-BEC7-269586F8B300}"/>
                  </a:ext>
                </a:extLst>
              </p:cNvPr>
              <p:cNvSpPr/>
              <p:nvPr/>
            </p:nvSpPr>
            <p:spPr>
              <a:xfrm>
                <a:off x="5226624" y="4560726"/>
                <a:ext cx="479534" cy="479534"/>
              </a:xfrm>
              <a:prstGeom prst="ellipse">
                <a:avLst/>
              </a:prstGeom>
              <a:solidFill>
                <a:srgbClr val="C17A90"/>
              </a:solidFill>
              <a:ln w="38100">
                <a:solidFill>
                  <a:srgbClr val="C17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FFFFFF"/>
                    </a:solidFill>
                    <a:latin typeface="Century Gothic" panose="020B0502020202020204" pitchFamily="34" charset="0"/>
                  </a:rPr>
                  <a:t>3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7F216B9-501E-3049-A620-6D6160D635E7}"/>
                  </a:ext>
                </a:extLst>
              </p:cNvPr>
              <p:cNvSpPr/>
              <p:nvPr/>
            </p:nvSpPr>
            <p:spPr>
              <a:xfrm>
                <a:off x="4171651" y="5606265"/>
                <a:ext cx="479534" cy="479534"/>
              </a:xfrm>
              <a:prstGeom prst="ellipse">
                <a:avLst/>
              </a:prstGeom>
              <a:solidFill>
                <a:srgbClr val="C17A90"/>
              </a:solidFill>
              <a:ln w="38100">
                <a:solidFill>
                  <a:srgbClr val="C17A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FFFFFF"/>
                    </a:solidFill>
                    <a:latin typeface="Century Gothic" panose="020B0502020202020204" pitchFamily="34" charset="0"/>
                  </a:rPr>
                  <a:t>4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8B9F877-A889-B04E-87BD-FBEBCA049B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5986" y="3843131"/>
                <a:ext cx="715890" cy="787821"/>
              </a:xfrm>
              <a:prstGeom prst="straightConnector1">
                <a:avLst/>
              </a:prstGeom>
              <a:solidFill>
                <a:srgbClr val="C17A90"/>
              </a:solidFill>
              <a:ln w="38100">
                <a:solidFill>
                  <a:srgbClr val="C17A90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5C7510E4-FCB3-3949-A742-7B847388A2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5986" y="4970034"/>
                <a:ext cx="715891" cy="706457"/>
              </a:xfrm>
              <a:prstGeom prst="straightConnector1">
                <a:avLst/>
              </a:prstGeom>
              <a:solidFill>
                <a:srgbClr val="C17A90"/>
              </a:solidFill>
              <a:ln w="38100">
                <a:solidFill>
                  <a:srgbClr val="C17A90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EF67EC7-986C-8A44-B92A-8D98F4344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0959" y="3843131"/>
                <a:ext cx="715891" cy="787821"/>
              </a:xfrm>
              <a:prstGeom prst="straightConnector1">
                <a:avLst/>
              </a:prstGeom>
              <a:solidFill>
                <a:srgbClr val="C17A90"/>
              </a:solidFill>
              <a:ln w="38100">
                <a:solidFill>
                  <a:srgbClr val="C17A90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8364F04-55CA-3A44-B2D8-C9B0482A38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80959" y="4970034"/>
                <a:ext cx="715891" cy="706457"/>
              </a:xfrm>
              <a:prstGeom prst="straightConnector1">
                <a:avLst/>
              </a:prstGeom>
              <a:solidFill>
                <a:srgbClr val="C17A90"/>
              </a:solidFill>
              <a:ln w="38100">
                <a:solidFill>
                  <a:srgbClr val="C17A90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1A8452-7F34-5B4F-B319-6B26B4F7F534}"/>
                </a:ext>
              </a:extLst>
            </p:cNvPr>
            <p:cNvSpPr txBox="1"/>
            <p:nvPr/>
          </p:nvSpPr>
          <p:spPr>
            <a:xfrm>
              <a:off x="5561629" y="4295420"/>
              <a:ext cx="1960667" cy="2051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</a:rPr>
                <a:t>1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  <a:sym typeface="Wingdings" pitchFamily="2" charset="2"/>
                </a:rPr>
                <a:t>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</a:rPr>
                <a:t>2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  <a:sym typeface="Wingdings" pitchFamily="2" charset="2"/>
                </a:rPr>
                <a:t>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</a:rPr>
                <a:t>3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  <a:sym typeface="Wingdings" pitchFamily="2" charset="2"/>
                </a:rPr>
                <a:t>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</a:rPr>
                <a:t>4</a:t>
              </a:r>
            </a:p>
            <a:p>
              <a:pPr algn="ctr"/>
              <a:endParaRPr lang="en-US" sz="1400" b="1" dirty="0">
                <a:solidFill>
                  <a:srgbClr val="C2799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</a:rPr>
                <a:t>Or</a:t>
              </a:r>
            </a:p>
            <a:p>
              <a:pPr algn="ctr"/>
              <a:endParaRPr lang="en-US" sz="1400" b="1" dirty="0">
                <a:solidFill>
                  <a:srgbClr val="C27990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</a:rPr>
                <a:t>1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  <a:sym typeface="Wingdings" pitchFamily="2" charset="2"/>
                </a:rPr>
                <a:t>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</a:rPr>
                <a:t>3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  <a:sym typeface="Wingdings" pitchFamily="2" charset="2"/>
                </a:rPr>
                <a:t>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</a:rPr>
                <a:t>2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  <a:sym typeface="Wingdings" pitchFamily="2" charset="2"/>
                </a:rPr>
                <a:t></a:t>
              </a:r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5442BF-A048-9446-A09E-944E386A3545}"/>
                </a:ext>
              </a:extLst>
            </p:cNvPr>
            <p:cNvSpPr txBox="1"/>
            <p:nvPr/>
          </p:nvSpPr>
          <p:spPr>
            <a:xfrm>
              <a:off x="919649" y="5615627"/>
              <a:ext cx="2168769" cy="539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27990"/>
                  </a:solidFill>
                  <a:latin typeface="Century Gothic" panose="020B0502020202020204" pitchFamily="34" charset="0"/>
                </a:rPr>
                <a:t>Partial order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81A8452-7F34-5B4F-B319-6B26B4F7F534}"/>
                    </a:ext>
                  </a:extLst>
                </p:cNvPr>
                <p:cNvSpPr txBox="1"/>
                <p:nvPr/>
              </p:nvSpPr>
              <p:spPr>
                <a:xfrm>
                  <a:off x="8081608" y="4794317"/>
                  <a:ext cx="2069216" cy="8099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C2799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C27990"/>
                                </a:solidFill>
                                <a:latin typeface="Cambria Math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C27990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rgbClr val="C27990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rgbClr val="C27990"/>
                            </a:solidFill>
                            <a:latin typeface="Cambria Math" charset="0"/>
                          </a:rPr>
                          <m:t>𝟐</m:t>
                        </m:r>
                      </m:oMath>
                    </m:oMathPara>
                  </a14:m>
                  <a:endParaRPr lang="en-US" sz="2400" b="1" dirty="0">
                    <a:solidFill>
                      <a:srgbClr val="C27990"/>
                    </a:solidFill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81A8452-7F34-5B4F-B319-6B26B4F7F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1608" y="4794317"/>
                  <a:ext cx="2069216" cy="80991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608" b="-2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B92BC6-C40C-0B4F-901F-BA350F031A60}"/>
                  </a:ext>
                </a:extLst>
              </p:cNvPr>
              <p:cNvSpPr txBox="1"/>
              <p:nvPr/>
            </p:nvSpPr>
            <p:spPr>
              <a:xfrm>
                <a:off x="1573629" y="3663524"/>
                <a:ext cx="40943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𝒇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be the size of the feasible subset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B92BC6-C40C-0B4F-901F-BA350F031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29" y="3663524"/>
                <a:ext cx="4094326" cy="369332"/>
              </a:xfrm>
              <a:prstGeom prst="rect">
                <a:avLst/>
              </a:prstGeom>
              <a:blipFill>
                <a:blip r:embed="rId4"/>
                <a:stretch>
                  <a:fillRect l="-310" t="-6667" r="-31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quality of partially annotated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b="1" dirty="0"/>
                  <a:t>Structure</a:t>
                </a:r>
                <a:r>
                  <a:rPr lang="en-US" sz="2000" dirty="0"/>
                  <a:t>: a vector of random variables: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𝑌</m:t>
                    </m:r>
                    <m:r>
                      <a:rPr lang="en-US" sz="1800" i="1"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8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800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800" i="1"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sz="1800" i="1" dirty="0">
                  <a:latin typeface="Cambria Math" charset="0"/>
                </a:endParaRPr>
              </a:p>
              <a:p>
                <a:pPr lvl="1"/>
                <a:r>
                  <a:rPr lang="en-US" sz="1800" dirty="0"/>
                  <a:t>Let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ℒ</m:t>
                    </m:r>
                  </m:oMath>
                </a14:m>
                <a:r>
                  <a:rPr lang="en-US" sz="1800" dirty="0"/>
                  <a:t> be the label set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charset="0"/>
                        </a:rPr>
                        <m:t>𝑌</m:t>
                      </m:r>
                      <m:r>
                        <a:rPr lang="en-US" sz="1800" i="1">
                          <a:latin typeface="Cambria Math" charset="0"/>
                        </a:rPr>
                        <m:t>∈</m:t>
                      </m:r>
                      <m:r>
                        <a:rPr lang="en-US" sz="1800" i="1">
                          <a:latin typeface="Cambria Math" charset="0"/>
                        </a:rPr>
                        <m:t>𝐶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charset="0"/>
                                </a:rPr>
                                <m:t>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charset="0"/>
                                </a:rPr>
                                <m:t>𝑑</m:t>
                              </m:r>
                            </m:sup>
                          </m:sSup>
                        </m:e>
                      </m:d>
                      <m:r>
                        <a:rPr lang="en-US" sz="1800" i="1">
                          <a:latin typeface="Cambria Math" charset="0"/>
                        </a:rPr>
                        <m:t>⊆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charset="0"/>
                            </a:rPr>
                            <m:t>ℒ</m:t>
                          </m:r>
                        </m:e>
                        <m:sup>
                          <m:r>
                            <a:rPr lang="en-US" sz="1800" i="1">
                              <a:latin typeface="Cambria Math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endParaRPr lang="en-US" sz="2000" b="1" dirty="0"/>
              </a:p>
              <a:p>
                <a:pPr marL="0" indent="0">
                  <a:buNone/>
                </a:pPr>
                <a:endParaRPr lang="en-US" sz="2000" b="1" dirty="0"/>
              </a:p>
              <a:p>
                <a:pPr marL="0" indent="0">
                  <a:buNone/>
                </a:pPr>
                <a:r>
                  <a:rPr lang="en-US" sz="2000" b="1" dirty="0"/>
                  <a:t>(Generalized) Annotation</a:t>
                </a:r>
                <a:r>
                  <a:rPr lang="en-US" sz="2000" dirty="0"/>
                  <a:t>: 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1800" dirty="0"/>
                  <a:t> out of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1800" dirty="0"/>
                  <a:t> variables are labeled </a:t>
                </a:r>
                <a:r>
                  <a:rPr lang="en-US" sz="1800" dirty="0">
                    <a:sym typeface="Wingdings" pitchFamily="2" charset="2"/>
                  </a:rPr>
                  <a:t> </a:t>
                </a:r>
                <a:r>
                  <a:rPr lang="en-US" sz="1800" dirty="0"/>
                  <a:t>a subset of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𝐶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ℒ</m:t>
                            </m:r>
                          </m:e>
                          <m:sup>
                            <m:r>
                              <a:rPr lang="en-US" sz="1800" i="1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charset="0"/>
                          </a:rPr>
                          <m:t>𝒇</m:t>
                        </m:r>
                      </m:e>
                      <m:sub>
                        <m:r>
                          <a:rPr lang="en-US" sz="1800" b="1" i="1" smtClean="0">
                            <a:latin typeface="Cambria Math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1800" b="1" dirty="0"/>
                  <a:t> be the size of the feasible subset</a:t>
                </a:r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7792C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7792CB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792CB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7792CB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solidFill>
                              <a:srgbClr val="7792C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7792CB"/>
                            </a:solidFill>
                            <a:latin typeface="Cambria Math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7792C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7792C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7792CB"/>
                                    </a:solidFill>
                                    <a:latin typeface="Cambria Math" charset="0"/>
                                  </a:rPr>
                                  <m:t>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7792CB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000" b="0" i="1" smtClean="0">
                        <a:solidFill>
                          <a:srgbClr val="666089"/>
                        </a:solidFill>
                        <a:latin typeface="Cambria Math" charset="0"/>
                      </a:rPr>
                      <m:t>≥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666089"/>
                        </a:solidFill>
                        <a:latin typeface="Cambria Math" charset="0"/>
                      </a:rPr>
                      <m:t>≥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666089"/>
                        </a:solidFill>
                        <a:latin typeface="Cambria Math" charset="0"/>
                      </a:rPr>
                      <m:t>≥⋯≥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C17A9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17A90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17A9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17A90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en-US" sz="2000" b="0" dirty="0">
                  <a:solidFill>
                    <a:srgbClr val="C17A90"/>
                  </a:solidFill>
                </a:endParaRPr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786" t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C9050-1C1B-40E1-881B-62AC44FC5D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92116" y="6523921"/>
            <a:ext cx="508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588C3-71D6-5D45-B118-1C664482E1C2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976AC47-5A44-9E4A-B471-EDCD59DB89EA}"/>
              </a:ext>
            </a:extLst>
          </p:cNvPr>
          <p:cNvSpPr/>
          <p:nvPr/>
        </p:nvSpPr>
        <p:spPr>
          <a:xfrm>
            <a:off x="3869155" y="2590800"/>
            <a:ext cx="3031933" cy="609599"/>
          </a:xfrm>
          <a:prstGeom prst="wedgeRectCallout">
            <a:avLst>
              <a:gd name="adj1" fmla="val -24161"/>
              <a:gd name="adj2" fmla="val -119113"/>
            </a:avLst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Not all assignments are valid (e.g., no loops in time)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177EF3CD-603F-E546-B8D4-B5E3D1138A8C}"/>
              </a:ext>
            </a:extLst>
          </p:cNvPr>
          <p:cNvSpPr/>
          <p:nvPr/>
        </p:nvSpPr>
        <p:spPr>
          <a:xfrm>
            <a:off x="4681312" y="4724400"/>
            <a:ext cx="2481488" cy="369333"/>
          </a:xfrm>
          <a:prstGeom prst="wedgeRectCallout">
            <a:avLst>
              <a:gd name="adj1" fmla="val -33443"/>
              <a:gd name="adj2" fmla="val -127959"/>
            </a:avLst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Complete annotation</a:t>
            </a: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4094F290-32AA-D244-A8A9-6ED553DD77F8}"/>
              </a:ext>
            </a:extLst>
          </p:cNvPr>
          <p:cNvSpPr/>
          <p:nvPr/>
        </p:nvSpPr>
        <p:spPr>
          <a:xfrm>
            <a:off x="1532204" y="4724400"/>
            <a:ext cx="1680259" cy="369332"/>
          </a:xfrm>
          <a:prstGeom prst="wedgeRectCallout">
            <a:avLst>
              <a:gd name="adj1" fmla="val -51330"/>
              <a:gd name="adj2" fmla="val -138592"/>
            </a:avLst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No annotation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39D78E-102F-8146-B19F-DCB0645D30CB}"/>
              </a:ext>
            </a:extLst>
          </p:cNvPr>
          <p:cNvSpPr txBox="1"/>
          <p:nvPr/>
        </p:nvSpPr>
        <p:spPr>
          <a:xfrm>
            <a:off x="-205107" y="6519446"/>
            <a:ext cx="5154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Partial or complete? </a:t>
            </a:r>
            <a:r>
              <a:rPr lang="en-US" sz="16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[NAACL’19]</a:t>
            </a:r>
            <a:endParaRPr lang="en-US" sz="1600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2" grpId="0" animBg="1"/>
      <p:bldP spid="1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B92BC6-C40C-0B4F-901F-BA350F031A60}"/>
                  </a:ext>
                </a:extLst>
              </p:cNvPr>
              <p:cNvSpPr txBox="1"/>
              <p:nvPr/>
            </p:nvSpPr>
            <p:spPr>
              <a:xfrm>
                <a:off x="1573629" y="3663524"/>
                <a:ext cx="40943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𝒇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be the size of the feasible subset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B92BC6-C40C-0B4F-901F-BA350F031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629" y="3663524"/>
                <a:ext cx="4094326" cy="369332"/>
              </a:xfrm>
              <a:prstGeom prst="rect">
                <a:avLst/>
              </a:prstGeom>
              <a:blipFill>
                <a:blip r:embed="rId3"/>
                <a:stretch>
                  <a:fillRect l="-310" t="-6667" r="-31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5403CB-61BA-5746-94E0-506AE29A853C}"/>
                  </a:ext>
                </a:extLst>
              </p:cNvPr>
              <p:cNvSpPr txBox="1"/>
              <p:nvPr/>
            </p:nvSpPr>
            <p:spPr>
              <a:xfrm>
                <a:off x="5043126" y="5180153"/>
                <a:ext cx="3405548" cy="412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𝑰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𝒌</m:t>
                          </m:r>
                        </m:sub>
                      </m:sSub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≜</m:t>
                      </m:r>
                      <m:func>
                        <m:func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𝐥𝐨𝐠</m:t>
                          </m:r>
                        </m:fName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𝑪</m:t>
                          </m:r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𝓛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𝒅</m:t>
                              </m:r>
                            </m:sup>
                          </m:sSup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)|</m:t>
                          </m:r>
                        </m:e>
                      </m:func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𝑬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charset="0"/>
                        </a:rPr>
                        <m:t>[</m:t>
                      </m:r>
                      <m:func>
                        <m:func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𝐥𝐨𝐠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𝒌</m:t>
                              </m:r>
                            </m:sub>
                          </m:sSub>
                        </m:e>
                      </m:func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5403CB-61BA-5746-94E0-506AE29A8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126" y="5180153"/>
                <a:ext cx="3405548" cy="412164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quality of partially annotated structures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b="1" dirty="0"/>
                  <a:t>Structure</a:t>
                </a:r>
                <a:r>
                  <a:rPr lang="en-US" sz="2000" dirty="0"/>
                  <a:t>: a vector of random variables: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𝑌</m:t>
                    </m:r>
                    <m:r>
                      <a:rPr lang="en-US" sz="1800" i="1"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8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800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1800" i="1"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sz="1800" i="1" dirty="0">
                  <a:latin typeface="Cambria Math" charset="0"/>
                </a:endParaRPr>
              </a:p>
              <a:p>
                <a:pPr lvl="1"/>
                <a:r>
                  <a:rPr lang="en-US" sz="1800" dirty="0"/>
                  <a:t>Let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ℒ</m:t>
                    </m:r>
                  </m:oMath>
                </a14:m>
                <a:r>
                  <a:rPr lang="en-US" sz="1800" dirty="0"/>
                  <a:t> be the label set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charset="0"/>
                        </a:rPr>
                        <m:t>𝑌</m:t>
                      </m:r>
                      <m:r>
                        <a:rPr lang="en-US" sz="1800" i="1">
                          <a:latin typeface="Cambria Math" charset="0"/>
                        </a:rPr>
                        <m:t>∈</m:t>
                      </m:r>
                      <m:r>
                        <a:rPr lang="en-US" sz="1800" i="1">
                          <a:latin typeface="Cambria Math" charset="0"/>
                        </a:rPr>
                        <m:t>𝐶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charset="0"/>
                                </a:rPr>
                                <m:t>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charset="0"/>
                                </a:rPr>
                                <m:t>𝑑</m:t>
                              </m:r>
                            </m:sup>
                          </m:sSup>
                        </m:e>
                      </m:d>
                      <m:r>
                        <a:rPr lang="en-US" sz="1800" i="1">
                          <a:latin typeface="Cambria Math" charset="0"/>
                        </a:rPr>
                        <m:t>⊆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charset="0"/>
                            </a:rPr>
                            <m:t>ℒ</m:t>
                          </m:r>
                        </m:e>
                        <m:sup>
                          <m:r>
                            <a:rPr lang="en-US" sz="1800" i="1">
                              <a:latin typeface="Cambria Math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endParaRPr lang="en-US" sz="2000" b="1" dirty="0"/>
              </a:p>
              <a:p>
                <a:pPr marL="0" indent="0">
                  <a:buNone/>
                </a:pPr>
                <a:endParaRPr lang="en-US" sz="2000" b="1" dirty="0"/>
              </a:p>
              <a:p>
                <a:pPr marL="0" indent="0">
                  <a:buNone/>
                </a:pPr>
                <a:r>
                  <a:rPr lang="en-US" sz="2000" b="1" dirty="0"/>
                  <a:t>(Generalized) Annotation</a:t>
                </a:r>
                <a:r>
                  <a:rPr lang="en-US" sz="2000" dirty="0"/>
                  <a:t>: 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1800" dirty="0"/>
                  <a:t> out of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𝑑</m:t>
                    </m:r>
                  </m:oMath>
                </a14:m>
                <a:r>
                  <a:rPr lang="en-US" sz="1800" dirty="0"/>
                  <a:t> variables are labeled </a:t>
                </a:r>
                <a:r>
                  <a:rPr lang="en-US" sz="1800" dirty="0">
                    <a:sym typeface="Wingdings" pitchFamily="2" charset="2"/>
                  </a:rPr>
                  <a:t> </a:t>
                </a:r>
                <a:r>
                  <a:rPr lang="en-US" sz="1800" dirty="0"/>
                  <a:t>a subset of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</a:rPr>
                      <m:t>𝐶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charset="0"/>
                              </a:rPr>
                              <m:t>ℒ</m:t>
                            </m:r>
                          </m:e>
                          <m:sup>
                            <m:r>
                              <a:rPr lang="en-US" sz="1800" i="1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charset="0"/>
                          </a:rPr>
                          <m:t>𝒇</m:t>
                        </m:r>
                      </m:e>
                      <m:sub>
                        <m:r>
                          <a:rPr lang="en-US" sz="1800" b="1" i="1" smtClean="0">
                            <a:latin typeface="Cambria Math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1800" b="1" dirty="0"/>
                  <a:t> be the size of the feasible subset</a:t>
                </a:r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7792C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7792CB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7792CB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7792CB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solidFill>
                              <a:srgbClr val="7792CB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7792CB"/>
                            </a:solidFill>
                            <a:latin typeface="Cambria Math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7792C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7792CB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7792CB"/>
                                    </a:solidFill>
                                    <a:latin typeface="Cambria Math" charset="0"/>
                                  </a:rPr>
                                  <m:t>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7792CB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000" b="0" i="1" smtClean="0">
                        <a:solidFill>
                          <a:srgbClr val="666089"/>
                        </a:solidFill>
                        <a:latin typeface="Cambria Math" charset="0"/>
                      </a:rPr>
                      <m:t>≥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666089"/>
                        </a:solidFill>
                        <a:latin typeface="Cambria Math" charset="0"/>
                      </a:rPr>
                      <m:t>≥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666089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666089"/>
                        </a:solidFill>
                        <a:latin typeface="Cambria Math" charset="0"/>
                      </a:rPr>
                      <m:t>≥⋯≥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C17A9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17A90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17A9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17A90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en-US" sz="2000" b="0" dirty="0">
                  <a:solidFill>
                    <a:srgbClr val="C17A90"/>
                  </a:solidFill>
                </a:endParaRPr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b="1" dirty="0"/>
                  <a:t>Define the benefit of k labels: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𝑰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𝒌</m:t>
                        </m:r>
                      </m:sub>
                    </m:sSub>
                    <m:r>
                      <a:rPr lang="en-US" sz="2000" b="1" i="1">
                        <a:solidFill>
                          <a:schemeClr val="bg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≜</m:t>
                    </m:r>
                    <m:func>
                      <m:funcPr>
                        <m:ctrlP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0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𝐥𝐨𝐠</m:t>
                        </m:r>
                      </m:fName>
                      <m:e>
                        <m: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𝑪</m:t>
                        </m:r>
                        <m: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𝓛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𝒅</m:t>
                            </m:r>
                          </m:sup>
                        </m:sSup>
                        <m: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)|</m:t>
                        </m:r>
                      </m:e>
                    </m:func>
                    <m:r>
                      <a:rPr lang="en-US" sz="2000" b="1" i="1" smtClean="0">
                        <a:solidFill>
                          <a:schemeClr val="bg2"/>
                        </a:solidFill>
                        <a:latin typeface="Cambria Math" charset="0"/>
                      </a:rPr>
                      <m:t>−</m:t>
                    </m:r>
                    <m:r>
                      <a:rPr lang="en-US" sz="2000" b="1" i="1" smtClean="0">
                        <a:solidFill>
                          <a:schemeClr val="bg2"/>
                        </a:solidFill>
                        <a:latin typeface="Cambria Math" charset="0"/>
                      </a:rPr>
                      <m:t>𝑬</m:t>
                    </m:r>
                    <m:r>
                      <a:rPr lang="en-US" sz="2000" b="1" i="1" smtClean="0">
                        <a:solidFill>
                          <a:schemeClr val="bg2"/>
                        </a:solidFill>
                        <a:latin typeface="Cambria Math" charset="0"/>
                      </a:rPr>
                      <m:t>[</m:t>
                    </m:r>
                    <m:func>
                      <m:funcPr>
                        <m:ctrlPr>
                          <a:rPr lang="en-US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0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𝐥𝐨𝐠</m:t>
                        </m:r>
                      </m:fName>
                      <m:e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</m:e>
                    </m:func>
                    <m:r>
                      <a:rPr lang="en-US" sz="2000" b="1" i="1" smtClean="0">
                        <a:solidFill>
                          <a:schemeClr val="bg2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sz="2000" b="1" dirty="0">
                    <a:solidFill>
                      <a:schemeClr val="bg2"/>
                    </a:solidFill>
                  </a:rPr>
                  <a:t> 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786" t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C9050-1C1B-40E1-881B-62AC44FC5D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92116" y="6523921"/>
            <a:ext cx="508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588C3-71D6-5D45-B118-1C664482E1C2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976AC47-5A44-9E4A-B471-EDCD59DB89EA}"/>
              </a:ext>
            </a:extLst>
          </p:cNvPr>
          <p:cNvSpPr/>
          <p:nvPr/>
        </p:nvSpPr>
        <p:spPr>
          <a:xfrm>
            <a:off x="3869155" y="2590800"/>
            <a:ext cx="3031933" cy="609599"/>
          </a:xfrm>
          <a:prstGeom prst="wedgeRectCallout">
            <a:avLst>
              <a:gd name="adj1" fmla="val -24161"/>
              <a:gd name="adj2" fmla="val -119113"/>
            </a:avLst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Not all assignments are valid (e.g., no loops in time)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177EF3CD-603F-E546-B8D4-B5E3D1138A8C}"/>
              </a:ext>
            </a:extLst>
          </p:cNvPr>
          <p:cNvSpPr/>
          <p:nvPr/>
        </p:nvSpPr>
        <p:spPr>
          <a:xfrm>
            <a:off x="4681312" y="4724400"/>
            <a:ext cx="2481488" cy="369333"/>
          </a:xfrm>
          <a:prstGeom prst="wedgeRectCallout">
            <a:avLst>
              <a:gd name="adj1" fmla="val -33443"/>
              <a:gd name="adj2" fmla="val -127959"/>
            </a:avLst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Complete annotation</a:t>
            </a: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4094F290-32AA-D244-A8A9-6ED553DD77F8}"/>
              </a:ext>
            </a:extLst>
          </p:cNvPr>
          <p:cNvSpPr/>
          <p:nvPr/>
        </p:nvSpPr>
        <p:spPr>
          <a:xfrm>
            <a:off x="1532204" y="4724400"/>
            <a:ext cx="1680259" cy="369332"/>
          </a:xfrm>
          <a:prstGeom prst="wedgeRectCallout">
            <a:avLst>
              <a:gd name="adj1" fmla="val -51330"/>
              <a:gd name="adj2" fmla="val -138592"/>
            </a:avLst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No annotation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ular Callout 13">
                <a:extLst>
                  <a:ext uri="{FF2B5EF4-FFF2-40B4-BE49-F238E27FC236}">
                    <a16:creationId xmlns:a16="http://schemas.microsoft.com/office/drawing/2014/main" id="{F69160DB-F311-544C-859B-C03C6B35B41E}"/>
                  </a:ext>
                </a:extLst>
              </p:cNvPr>
              <p:cNvSpPr/>
              <p:nvPr/>
            </p:nvSpPr>
            <p:spPr>
              <a:xfrm>
                <a:off x="2887236" y="6171236"/>
                <a:ext cx="5561438" cy="369333"/>
              </a:xfrm>
              <a:prstGeom prst="wedgeRectCallout">
                <a:avLst>
                  <a:gd name="adj1" fmla="val 7092"/>
                  <a:gd name="adj2" fmla="val -214740"/>
                </a:avLst>
              </a:prstGeom>
              <a:solidFill>
                <a:srgbClr val="FFFFC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how much of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2"/>
                        </a:solidFill>
                        <a:latin typeface="Cambria Math" charset="0"/>
                      </a:rPr>
                      <m:t>𝐶</m:t>
                    </m:r>
                    <m:d>
                      <m:dPr>
                        <m:ctrlPr>
                          <a:rPr lang="en-US" sz="16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ℒ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600" dirty="0">
                    <a:solidFill>
                      <a:schemeClr val="bg2"/>
                    </a:solidFill>
                  </a:rPr>
                  <a:t> </a:t>
                </a:r>
                <a:r>
                  <a:rPr lang="en-US" sz="16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has been </a:t>
                </a:r>
                <a:r>
                  <a:rPr lang="en-US" sz="1600" b="1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disqualified</a:t>
                </a:r>
                <a:r>
                  <a:rPr lang="en-US" sz="16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 by 𝑘 labels</a:t>
                </a:r>
              </a:p>
            </p:txBody>
          </p:sp>
        </mc:Choice>
        <mc:Fallback xmlns="">
          <p:sp>
            <p:nvSpPr>
              <p:cNvPr id="14" name="Rectangular Callout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69160DB-F311-544C-859B-C03C6B35B4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236" y="6171236"/>
                <a:ext cx="5561438" cy="369333"/>
              </a:xfrm>
              <a:prstGeom prst="wedgeRectCallout">
                <a:avLst>
                  <a:gd name="adj1" fmla="val 7092"/>
                  <a:gd name="adj2" fmla="val -214740"/>
                </a:avLst>
              </a:prstGeom>
              <a:blipFill rotWithShape="0">
                <a:blip r:embed="rId6"/>
                <a:stretch>
                  <a:fillRect b="-545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039D78E-102F-8146-B19F-DCB0645D30CB}"/>
              </a:ext>
            </a:extLst>
          </p:cNvPr>
          <p:cNvSpPr txBox="1"/>
          <p:nvPr/>
        </p:nvSpPr>
        <p:spPr>
          <a:xfrm>
            <a:off x="-205107" y="6519446"/>
            <a:ext cx="5154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Partial or complete? </a:t>
            </a:r>
            <a:r>
              <a:rPr lang="en-US" sz="16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[NAACL’19]</a:t>
            </a:r>
            <a:endParaRPr lang="en-US" sz="1600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Diminishing return of new labels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94948" y="762000"/>
            <a:ext cx="5850673" cy="5850675"/>
            <a:chOff x="1905000" y="1386235"/>
            <a:chExt cx="4939547" cy="49395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1386235"/>
              <a:ext cx="4939547" cy="49395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627CD5-4AE6-1B4A-B209-94A0E7592FD6}"/>
                    </a:ext>
                  </a:extLst>
                </p:cNvPr>
                <p:cNvSpPr txBox="1"/>
                <p:nvPr/>
              </p:nvSpPr>
              <p:spPr>
                <a:xfrm>
                  <a:off x="2978955" y="1579235"/>
                  <a:ext cx="3086543" cy="207877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  <m:r>
                          <a:rPr lang="en-US" sz="1600" b="1" i="1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benefit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label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concave</m:t>
                        </m:r>
                      </m:oMath>
                    </m:oMathPara>
                  </a14:m>
                  <a:endParaRPr lang="en-US" sz="1600" b="1" dirty="0">
                    <a:solidFill>
                      <a:schemeClr val="bg2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D627CD5-4AE6-1B4A-B209-94A0E7592F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8955" y="1579235"/>
                  <a:ext cx="3086543" cy="20787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835" r="-167" b="-3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D627CD5-4AE6-1B4A-B209-94A0E7592FD6}"/>
                    </a:ext>
                  </a:extLst>
                </p:cNvPr>
                <p:cNvSpPr txBox="1"/>
                <p:nvPr/>
              </p:nvSpPr>
              <p:spPr>
                <a:xfrm>
                  <a:off x="2237564" y="3867933"/>
                  <a:ext cx="4601393" cy="207877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lIns="0" tIns="0" rIns="0" bIns="0" rtlCol="0" anchor="b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𝜟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𝒌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1600" b="1" i="1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: 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benefit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new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dirty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label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1" i="0" dirty="0" smtClean="0">
                            <a:solidFill>
                              <a:schemeClr val="bg2">
                                <a:lumMod val="75000"/>
                                <a:lumOff val="25000"/>
                              </a:schemeClr>
                            </a:solidFill>
                            <a:latin typeface="Century Gothic" panose="020B0502020202020204" pitchFamily="34" charset="0"/>
                          </a:rPr>
                          <m:t>diminishing</m:t>
                        </m:r>
                      </m:oMath>
                    </m:oMathPara>
                  </a14:m>
                  <a:endParaRPr lang="en-US" sz="1600" b="1" dirty="0">
                    <a:solidFill>
                      <a:schemeClr val="bg2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D627CD5-4AE6-1B4A-B209-94A0E7592F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7564" y="3867933"/>
                  <a:ext cx="4601393" cy="20787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23" r="-670" b="-390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ight Arrow 18"/>
          <p:cNvSpPr/>
          <p:nvPr/>
        </p:nvSpPr>
        <p:spPr>
          <a:xfrm>
            <a:off x="1295400" y="990600"/>
            <a:ext cx="1272052" cy="246221"/>
          </a:xfrm>
          <a:prstGeom prst="rightArrow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93483" y="3734517"/>
            <a:ext cx="1272052" cy="246221"/>
          </a:xfrm>
          <a:prstGeom prst="rightArrow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39D78E-102F-8146-B19F-DCB0645D30CB}"/>
              </a:ext>
            </a:extLst>
          </p:cNvPr>
          <p:cNvSpPr txBox="1"/>
          <p:nvPr/>
        </p:nvSpPr>
        <p:spPr>
          <a:xfrm>
            <a:off x="-205107" y="6519446"/>
            <a:ext cx="5154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Partial or complete? </a:t>
            </a:r>
            <a:r>
              <a:rPr lang="en-US" sz="16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[NAACL’19]</a:t>
            </a:r>
            <a:endParaRPr lang="en-US" sz="1600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028A5577-FA4E-4E5E-AFEE-74BC47D795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8636000" y="6524625"/>
            <a:ext cx="508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588C3-71D6-5D45-B118-1C664482E1C2}" type="slidenum">
              <a:rPr lang="en-US" smtClean="0"/>
              <a:pPr/>
              <a:t>88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09833D3-F035-3E44-950C-4F08E9981574}"/>
              </a:ext>
            </a:extLst>
          </p:cNvPr>
          <p:cNvGrpSpPr/>
          <p:nvPr/>
        </p:nvGrpSpPr>
        <p:grpSpPr>
          <a:xfrm>
            <a:off x="4505906" y="4107139"/>
            <a:ext cx="4130094" cy="2692869"/>
            <a:chOff x="4505906" y="1207841"/>
            <a:chExt cx="4130094" cy="26928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12ADF7-DEE7-1242-953D-C8BEC11A6F0D}"/>
                </a:ext>
              </a:extLst>
            </p:cNvPr>
            <p:cNvGrpSpPr/>
            <p:nvPr/>
          </p:nvGrpSpPr>
          <p:grpSpPr>
            <a:xfrm>
              <a:off x="4827730" y="1601710"/>
              <a:ext cx="3634953" cy="2299000"/>
              <a:chOff x="4827730" y="1601710"/>
              <a:chExt cx="3634953" cy="2299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6E8997F-E766-5843-9184-6003B84F5596}"/>
                  </a:ext>
                </a:extLst>
              </p:cNvPr>
              <p:cNvGrpSpPr/>
              <p:nvPr/>
            </p:nvGrpSpPr>
            <p:grpSpPr>
              <a:xfrm>
                <a:off x="4827730" y="1601710"/>
                <a:ext cx="3634953" cy="2299000"/>
                <a:chOff x="4827730" y="1601710"/>
                <a:chExt cx="3634953" cy="229900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56F55D64-D03E-E34D-B9A2-BA74189E4A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27730" y="1601710"/>
                  <a:ext cx="3634953" cy="2299000"/>
                </a:xfrm>
                <a:prstGeom prst="rect">
                  <a:avLst/>
                </a:prstGeom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7E174746-82B6-AE4B-A018-3EFF9FF22F69}"/>
                    </a:ext>
                  </a:extLst>
                </p:cNvPr>
                <p:cNvSpPr/>
                <p:nvPr/>
              </p:nvSpPr>
              <p:spPr>
                <a:xfrm>
                  <a:off x="7391400" y="3048000"/>
                  <a:ext cx="609600" cy="246221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886FA45-E080-BA46-942A-4E2CCE8160B6}"/>
                  </a:ext>
                </a:extLst>
              </p:cNvPr>
              <p:cNvGrpSpPr/>
              <p:nvPr/>
            </p:nvGrpSpPr>
            <p:grpSpPr>
              <a:xfrm>
                <a:off x="7315200" y="2984956"/>
                <a:ext cx="675185" cy="364669"/>
                <a:chOff x="7315200" y="2984956"/>
                <a:chExt cx="675185" cy="364669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D9D5D3-A81F-F844-AB04-AF9C0D620D0B}"/>
                    </a:ext>
                  </a:extLst>
                </p:cNvPr>
                <p:cNvSpPr txBox="1"/>
                <p:nvPr/>
              </p:nvSpPr>
              <p:spPr>
                <a:xfrm>
                  <a:off x="7315200" y="2984956"/>
                  <a:ext cx="67518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2"/>
                      </a:solidFill>
                      <a:latin typeface="Century Gothic" panose="020B0502020202020204" pitchFamily="34" charset="0"/>
                    </a:rPr>
                    <a:t>complete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F9D82E8-4B5C-F447-9F5C-ADBFFEF3D026}"/>
                    </a:ext>
                  </a:extLst>
                </p:cNvPr>
                <p:cNvSpPr txBox="1"/>
                <p:nvPr/>
              </p:nvSpPr>
              <p:spPr>
                <a:xfrm>
                  <a:off x="7315200" y="3134181"/>
                  <a:ext cx="50366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2"/>
                      </a:solidFill>
                      <a:latin typeface="Century Gothic" panose="020B0502020202020204" pitchFamily="34" charset="0"/>
                    </a:rPr>
                    <a:t>partial</a:t>
                  </a:r>
                </a:p>
              </p:txBody>
            </p:sp>
          </p:grpSp>
        </p:grp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22BD2C3-45D8-8345-B35F-34F645BBB0CC}"/>
                </a:ext>
              </a:extLst>
            </p:cNvPr>
            <p:cNvSpPr/>
            <p:nvPr/>
          </p:nvSpPr>
          <p:spPr>
            <a:xfrm>
              <a:off x="5511568" y="2544262"/>
              <a:ext cx="3124432" cy="3745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792CB"/>
                  </a:solidFill>
                  <a:latin typeface="Century Gothic" panose="020B0502020202020204" pitchFamily="34" charset="0"/>
                </a:rPr>
                <a:t>complete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D7D2DAD8-55BD-B14E-A9BB-DDFA894DBF22}"/>
                </a:ext>
              </a:extLst>
            </p:cNvPr>
            <p:cNvSpPr/>
            <p:nvPr/>
          </p:nvSpPr>
          <p:spPr>
            <a:xfrm>
              <a:off x="4505906" y="1884628"/>
              <a:ext cx="3124432" cy="3745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792CB"/>
                  </a:solidFill>
                  <a:latin typeface="Century Gothic" panose="020B0502020202020204" pitchFamily="34" charset="0"/>
                </a:rPr>
                <a:t>partial</a:t>
              </a: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5183917" y="1207841"/>
              <a:ext cx="3297193" cy="646986"/>
            </a:xfrm>
            <a:prstGeom prst="roundRect">
              <a:avLst/>
            </a:prstGeom>
            <a:solidFill>
              <a:srgbClr val="6881B4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Century Gothic" panose="020B0502020202020204" pitchFamily="34" charset="0"/>
                </a:rPr>
                <a:t>Chain</a:t>
              </a:r>
            </a:p>
            <a:p>
              <a:pPr algn="ctr"/>
              <a:r>
                <a:rPr lang="en-US" sz="1600" dirty="0">
                  <a:latin typeface="Century Gothic" panose="020B0502020202020204" pitchFamily="34" charset="0"/>
                </a:rPr>
                <a:t>(temporal relation extraction)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EE23256-AD89-0544-89F7-5D927828CCBF}"/>
              </a:ext>
            </a:extLst>
          </p:cNvPr>
          <p:cNvGrpSpPr/>
          <p:nvPr/>
        </p:nvGrpSpPr>
        <p:grpSpPr>
          <a:xfrm>
            <a:off x="613327" y="4108994"/>
            <a:ext cx="3714624" cy="2718494"/>
            <a:chOff x="613327" y="4108994"/>
            <a:chExt cx="3714624" cy="271849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4D1F1D8-684A-9D40-A70D-ABDC6990724E}"/>
                </a:ext>
              </a:extLst>
            </p:cNvPr>
            <p:cNvGrpSpPr/>
            <p:nvPr/>
          </p:nvGrpSpPr>
          <p:grpSpPr>
            <a:xfrm>
              <a:off x="613327" y="4521505"/>
              <a:ext cx="3714624" cy="2305983"/>
              <a:chOff x="613327" y="4521505"/>
              <a:chExt cx="3714624" cy="230598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6BBA9CD-B220-384A-8A85-1F32ED5C5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3327" y="4521505"/>
                <a:ext cx="3714624" cy="2305983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36C1DDA-2C19-2340-A5B5-D6D4A53DA743}"/>
                  </a:ext>
                </a:extLst>
              </p:cNvPr>
              <p:cNvGrpSpPr/>
              <p:nvPr/>
            </p:nvGrpSpPr>
            <p:grpSpPr>
              <a:xfrm>
                <a:off x="3223595" y="5942188"/>
                <a:ext cx="824529" cy="398324"/>
                <a:chOff x="7481271" y="5942188"/>
                <a:chExt cx="824529" cy="398324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FDC92AB-0FDE-9841-9151-7CD25537CA8B}"/>
                    </a:ext>
                  </a:extLst>
                </p:cNvPr>
                <p:cNvSpPr/>
                <p:nvPr/>
              </p:nvSpPr>
              <p:spPr>
                <a:xfrm>
                  <a:off x="7567032" y="5990664"/>
                  <a:ext cx="738768" cy="33393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938EEB18-DB50-0542-98FD-7372E58E6CBD}"/>
                    </a:ext>
                  </a:extLst>
                </p:cNvPr>
                <p:cNvGrpSpPr/>
                <p:nvPr/>
              </p:nvGrpSpPr>
              <p:grpSpPr>
                <a:xfrm>
                  <a:off x="7481271" y="5942188"/>
                  <a:ext cx="675185" cy="398324"/>
                  <a:chOff x="7481271" y="5942188"/>
                  <a:chExt cx="675185" cy="398324"/>
                </a:xfrm>
              </p:grpSpPr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38C93FE9-E19B-6F42-B381-02076E3B43E6}"/>
                      </a:ext>
                    </a:extLst>
                  </p:cNvPr>
                  <p:cNvSpPr txBox="1"/>
                  <p:nvPr/>
                </p:nvSpPr>
                <p:spPr>
                  <a:xfrm>
                    <a:off x="7481271" y="5942188"/>
                    <a:ext cx="67518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rPr>
                      <a:t>complete</a:t>
                    </a:r>
                  </a:p>
                </p:txBody>
              </p: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F912129D-604C-7F40-96C1-904DD5113873}"/>
                      </a:ext>
                    </a:extLst>
                  </p:cNvPr>
                  <p:cNvSpPr txBox="1"/>
                  <p:nvPr/>
                </p:nvSpPr>
                <p:spPr>
                  <a:xfrm>
                    <a:off x="7481271" y="6125068"/>
                    <a:ext cx="50366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rPr>
                      <a:t>partial</a:t>
                    </a:r>
                  </a:p>
                </p:txBody>
              </p:sp>
            </p:grpSp>
          </p:grpSp>
        </p:grpSp>
        <p:sp>
          <p:nvSpPr>
            <p:cNvPr id="27" name="Rounded Rectangle 26"/>
            <p:cNvSpPr/>
            <p:nvPr/>
          </p:nvSpPr>
          <p:spPr>
            <a:xfrm>
              <a:off x="1098710" y="4108994"/>
              <a:ext cx="3055924" cy="64698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Bipartite Graph</a:t>
              </a:r>
            </a:p>
            <a:p>
              <a:pPr algn="ctr"/>
              <a:r>
                <a:rPr lang="en-US" sz="16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(semantic role classification)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A9CE85A-15E6-1A42-AECE-6A81D443BBDA}"/>
                </a:ext>
              </a:extLst>
            </p:cNvPr>
            <p:cNvSpPr/>
            <p:nvPr/>
          </p:nvSpPr>
          <p:spPr>
            <a:xfrm>
              <a:off x="2176100" y="5310754"/>
              <a:ext cx="1194577" cy="374571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complete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43C6DA58-8AA4-D144-AC63-426C47572F62}"/>
                </a:ext>
              </a:extLst>
            </p:cNvPr>
            <p:cNvSpPr/>
            <p:nvPr/>
          </p:nvSpPr>
          <p:spPr>
            <a:xfrm>
              <a:off x="1442226" y="4929688"/>
              <a:ext cx="849491" cy="374571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partial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8AC4AF-A6AE-EE4D-A2B1-19E90AED9792}"/>
              </a:ext>
            </a:extLst>
          </p:cNvPr>
          <p:cNvGrpSpPr/>
          <p:nvPr/>
        </p:nvGrpSpPr>
        <p:grpSpPr>
          <a:xfrm>
            <a:off x="4827730" y="1081522"/>
            <a:ext cx="3714624" cy="2739979"/>
            <a:chOff x="4842335" y="4118021"/>
            <a:chExt cx="3714624" cy="27399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0231E2F-F26F-A447-AFE8-60D4359CA55A}"/>
                </a:ext>
              </a:extLst>
            </p:cNvPr>
            <p:cNvGrpSpPr/>
            <p:nvPr/>
          </p:nvGrpSpPr>
          <p:grpSpPr>
            <a:xfrm>
              <a:off x="4842335" y="4480641"/>
              <a:ext cx="3714624" cy="2377359"/>
              <a:chOff x="4842335" y="4480641"/>
              <a:chExt cx="3714624" cy="237735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78AE6BA-63AA-BA4D-8AE0-469AE21C4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42335" y="4480641"/>
                <a:ext cx="3714624" cy="2377359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891C167-AAEC-4147-ACC2-85971EE96991}"/>
                  </a:ext>
                </a:extLst>
              </p:cNvPr>
              <p:cNvGrpSpPr/>
              <p:nvPr/>
            </p:nvGrpSpPr>
            <p:grpSpPr>
              <a:xfrm>
                <a:off x="7481271" y="5942188"/>
                <a:ext cx="824529" cy="398324"/>
                <a:chOff x="7481271" y="5942188"/>
                <a:chExt cx="824529" cy="398324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7E8C7A3-BB27-C746-8E08-1770B48DB17E}"/>
                    </a:ext>
                  </a:extLst>
                </p:cNvPr>
                <p:cNvSpPr/>
                <p:nvPr/>
              </p:nvSpPr>
              <p:spPr>
                <a:xfrm>
                  <a:off x="7567032" y="5990664"/>
                  <a:ext cx="738768" cy="333936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ADD22471-6DDC-7047-B0AF-2630139465C0}"/>
                    </a:ext>
                  </a:extLst>
                </p:cNvPr>
                <p:cNvGrpSpPr/>
                <p:nvPr/>
              </p:nvGrpSpPr>
              <p:grpSpPr>
                <a:xfrm>
                  <a:off x="7481271" y="5942188"/>
                  <a:ext cx="675185" cy="398324"/>
                  <a:chOff x="7481271" y="5942188"/>
                  <a:chExt cx="675185" cy="398324"/>
                </a:xfrm>
              </p:grpSpPr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65DB917E-0A2A-1240-BE16-DB48180D67F4}"/>
                      </a:ext>
                    </a:extLst>
                  </p:cNvPr>
                  <p:cNvSpPr txBox="1"/>
                  <p:nvPr/>
                </p:nvSpPr>
                <p:spPr>
                  <a:xfrm>
                    <a:off x="7481271" y="5942188"/>
                    <a:ext cx="67518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rPr>
                      <a:t>complete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61127DE-CE7E-974A-A6C9-BC1E6F1CB3AA}"/>
                      </a:ext>
                    </a:extLst>
                  </p:cNvPr>
                  <p:cNvSpPr txBox="1"/>
                  <p:nvPr/>
                </p:nvSpPr>
                <p:spPr>
                  <a:xfrm>
                    <a:off x="7481271" y="6125068"/>
                    <a:ext cx="503664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rPr>
                      <a:t>partial</a:t>
                    </a:r>
                  </a:p>
                </p:txBody>
              </p:sp>
            </p:grpSp>
          </p:grpSp>
        </p:grpSp>
        <p:sp>
          <p:nvSpPr>
            <p:cNvPr id="28" name="Rounded Rectangle 27"/>
            <p:cNvSpPr/>
            <p:nvPr/>
          </p:nvSpPr>
          <p:spPr>
            <a:xfrm>
              <a:off x="6166078" y="4118021"/>
              <a:ext cx="1478865" cy="64698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>
                  <a:latin typeface="Century Gothic" panose="020B0502020202020204" pitchFamily="34" charset="0"/>
                </a:rPr>
                <a:t>Seq</a:t>
              </a:r>
              <a:r>
                <a:rPr lang="en-US" sz="1600" dirty="0">
                  <a:latin typeface="Century Gothic" panose="020B0502020202020204" pitchFamily="34" charset="0"/>
                </a:rPr>
                <a:t> Tagging</a:t>
              </a:r>
            </a:p>
            <a:p>
              <a:pPr algn="ctr"/>
              <a:r>
                <a:rPr lang="en-US" sz="1600" dirty="0">
                  <a:latin typeface="Century Gothic" panose="020B0502020202020204" pitchFamily="34" charset="0"/>
                </a:rPr>
                <a:t>(chunking)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73F7F090-46DA-6E40-B6B3-83E47CC04CFC}"/>
                </a:ext>
              </a:extLst>
            </p:cNvPr>
            <p:cNvSpPr/>
            <p:nvPr/>
          </p:nvSpPr>
          <p:spPr>
            <a:xfrm>
              <a:off x="6551226" y="5285105"/>
              <a:ext cx="1194577" cy="374571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complete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21E5156C-E8E3-C44C-AB2E-5FCF68A0C523}"/>
                </a:ext>
              </a:extLst>
            </p:cNvPr>
            <p:cNvSpPr/>
            <p:nvPr/>
          </p:nvSpPr>
          <p:spPr>
            <a:xfrm>
              <a:off x="5742534" y="4969042"/>
              <a:ext cx="849491" cy="374571"/>
            </a:xfrm>
            <a:prstGeom prst="round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030A0"/>
                  </a:solidFill>
                  <a:latin typeface="Century Gothic" panose="020B0502020202020204" pitchFamily="34" charset="0"/>
                </a:rPr>
                <a:t>partial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EFBE39C-4DE3-4D40-87B0-D2573F225295}"/>
                  </a:ext>
                </a:extLst>
              </p:cNvPr>
              <p:cNvSpPr txBox="1"/>
              <p:nvPr/>
            </p:nvSpPr>
            <p:spPr>
              <a:xfrm>
                <a:off x="268229" y="250705"/>
                <a:ext cx="78882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The more concave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2"/>
                    </a:solidFill>
                  </a:rPr>
                  <a:t> </a:t>
                </a:r>
                <a:r>
                  <a:rPr lang="en-US" sz="2400" dirty="0">
                    <a:solidFill>
                      <a:schemeClr val="bg2"/>
                    </a:solidFill>
                    <a:latin typeface="Century Gothic" panose="020B0502020202020204" pitchFamily="34" charset="0"/>
                  </a:rPr>
                  <a:t>is, more benefit partial brings!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EFBE39C-4DE3-4D40-87B0-D2573F225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29" y="250705"/>
                <a:ext cx="7888227" cy="461665"/>
              </a:xfrm>
              <a:prstGeom prst="rect">
                <a:avLst/>
              </a:prstGeom>
              <a:blipFill>
                <a:blip r:embed="rId6"/>
                <a:stretch>
                  <a:fillRect l="-1125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DFF5462A-1528-7245-A685-F62BB69BAD23}"/>
              </a:ext>
            </a:extLst>
          </p:cNvPr>
          <p:cNvGrpSpPr/>
          <p:nvPr/>
        </p:nvGrpSpPr>
        <p:grpSpPr>
          <a:xfrm>
            <a:off x="971167" y="1207143"/>
            <a:ext cx="3350017" cy="2799092"/>
            <a:chOff x="5005896" y="1420585"/>
            <a:chExt cx="4138104" cy="345757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32DCF11-FACB-E640-BFC7-4A9936B110CF}"/>
                </a:ext>
              </a:extLst>
            </p:cNvPr>
            <p:cNvGrpSpPr/>
            <p:nvPr/>
          </p:nvGrpSpPr>
          <p:grpSpPr>
            <a:xfrm>
              <a:off x="5005896" y="1420585"/>
              <a:ext cx="4138104" cy="3457575"/>
              <a:chOff x="5005896" y="1420585"/>
              <a:chExt cx="4138104" cy="345757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26EA512C-BEA0-CA4F-895A-532F9DD64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05896" y="1420585"/>
                <a:ext cx="4138104" cy="3457575"/>
              </a:xfrm>
              <a:prstGeom prst="rect">
                <a:avLst/>
              </a:prstGeom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8DBC46E-FA4D-1F4A-9826-626B4BF32CD6}"/>
                  </a:ext>
                </a:extLst>
              </p:cNvPr>
              <p:cNvGrpSpPr/>
              <p:nvPr/>
            </p:nvGrpSpPr>
            <p:grpSpPr>
              <a:xfrm>
                <a:off x="5193845" y="1433702"/>
                <a:ext cx="3762204" cy="269913"/>
                <a:chOff x="5193845" y="1433702"/>
                <a:chExt cx="3762204" cy="269913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E3613E6-42F1-2548-A90B-0B5BDBF2D94E}"/>
                    </a:ext>
                  </a:extLst>
                </p:cNvPr>
                <p:cNvSpPr/>
                <p:nvPr/>
              </p:nvSpPr>
              <p:spPr>
                <a:xfrm>
                  <a:off x="6122448" y="1447800"/>
                  <a:ext cx="1905000" cy="255815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80531B37-B4D4-F54A-ADAC-31D9B42461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93845" y="1433702"/>
                      <a:ext cx="3762204" cy="228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𝜟</m:t>
                                </m:r>
                              </m:e>
                              <m:sub>
                                <m: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𝒌</m:t>
                                </m:r>
                              </m:sub>
                            </m:sSub>
                            <m:r>
                              <a:rPr lang="en-US" sz="12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  <m:r>
                              <a:rPr lang="en-US" sz="12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  <m:sub>
                                <m: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  <m: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1" i="1">
                                    <a:solidFill>
                                      <a:schemeClr val="bg2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1200" b="1" i="1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: 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The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benefit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of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new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1200" b="1" dirty="0">
                                <a:solidFill>
                                  <a:schemeClr val="bg2">
                                    <a:lumMod val="75000"/>
                                    <a:lumOff val="25000"/>
                                  </a:schemeClr>
                                </a:solidFill>
                                <a:latin typeface="Century Gothic" panose="020B0502020202020204" pitchFamily="34" charset="0"/>
                              </a:rPr>
                              <m:t>label</m:t>
                            </m:r>
                          </m:oMath>
                        </m:oMathPara>
                      </a14:m>
                      <a:endParaRPr lang="en-US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80531B37-B4D4-F54A-ADAC-31D9B424612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93845" y="1433702"/>
                      <a:ext cx="3762204" cy="22811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415" t="-20000" r="-415" b="-4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37796DB-9845-8444-A548-483937D42ECD}"/>
                </a:ext>
              </a:extLst>
            </p:cNvPr>
            <p:cNvGrpSpPr/>
            <p:nvPr/>
          </p:nvGrpSpPr>
          <p:grpSpPr>
            <a:xfrm>
              <a:off x="5802703" y="3610024"/>
              <a:ext cx="1069057" cy="323154"/>
              <a:chOff x="5498046" y="4982879"/>
              <a:chExt cx="1146638" cy="323154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F8155C8-4E7D-1241-981D-AA3F85A42A3B}"/>
                  </a:ext>
                </a:extLst>
              </p:cNvPr>
              <p:cNvSpPr/>
              <p:nvPr/>
            </p:nvSpPr>
            <p:spPr>
              <a:xfrm>
                <a:off x="5498046" y="5053012"/>
                <a:ext cx="1131882" cy="221645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384E00C-A328-0F4A-9F4F-E13952D4A642}"/>
                  </a:ext>
                </a:extLst>
              </p:cNvPr>
              <p:cNvSpPr txBox="1"/>
              <p:nvPr/>
            </p:nvSpPr>
            <p:spPr>
              <a:xfrm>
                <a:off x="5499529" y="4982879"/>
                <a:ext cx="1145155" cy="323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>
                    <a:solidFill>
                      <a:srgbClr val="0C0C0C"/>
                    </a:solidFill>
                    <a:latin typeface="+mj-lt"/>
                    <a:cs typeface="Arial" panose="020B0604020202020204" pitchFamily="34" charset="0"/>
                  </a:rPr>
                  <a:t>Seq</a:t>
                </a:r>
                <a:r>
                  <a:rPr lang="en-US" sz="1100" dirty="0">
                    <a:solidFill>
                      <a:srgbClr val="0C0C0C"/>
                    </a:solidFill>
                    <a:latin typeface="+mj-lt"/>
                    <a:cs typeface="Arial" panose="020B0604020202020204" pitchFamily="34" charset="0"/>
                  </a:rPr>
                  <a:t> Tagging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91040AE-B697-2F4E-9B91-5A77F99CBD31}"/>
              </a:ext>
            </a:extLst>
          </p:cNvPr>
          <p:cNvGrpSpPr/>
          <p:nvPr/>
        </p:nvGrpSpPr>
        <p:grpSpPr>
          <a:xfrm>
            <a:off x="0" y="2954165"/>
            <a:ext cx="1303562" cy="920822"/>
            <a:chOff x="2558490" y="2470993"/>
            <a:chExt cx="1303562" cy="920822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4E03CB3-D02D-4A4A-A2CC-DAE816168857}"/>
                </a:ext>
              </a:extLst>
            </p:cNvPr>
            <p:cNvCxnSpPr>
              <a:cxnSpLocks/>
            </p:cNvCxnSpPr>
            <p:nvPr/>
          </p:nvCxnSpPr>
          <p:spPr>
            <a:xfrm>
              <a:off x="3512140" y="2470993"/>
              <a:ext cx="0" cy="66318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6BD1BD-C1CB-984F-AD03-50ED2294F849}"/>
                </a:ext>
              </a:extLst>
            </p:cNvPr>
            <p:cNvSpPr txBox="1"/>
            <p:nvPr/>
          </p:nvSpPr>
          <p:spPr>
            <a:xfrm>
              <a:off x="2558490" y="3114816"/>
              <a:ext cx="13035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2"/>
                  </a:solidFill>
                  <a:latin typeface="Century Gothic" panose="020B0502020202020204" pitchFamily="34" charset="0"/>
                </a:rPr>
                <a:t>more </a:t>
              </a:r>
              <a:r>
                <a:rPr lang="en-US" sz="1200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concave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927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4038600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b="1" i="1" dirty="0"/>
              <a:t>Public Radio International (1998/02/13 Friday)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/>
              <a:t>In Los Angeles that lesson was brought home Friday when tons of earth cascaded down a hillside, ripping two houses from their foundations. No one was hurt, but firefighters ordered the evacuation of nearby homes and said they'll monitor the shifting ground until March 23</a:t>
            </a:r>
            <a:r>
              <a:rPr lang="en-US" sz="2000" baseline="30000" dirty="0"/>
              <a:t>rd</a:t>
            </a:r>
            <a:r>
              <a:rPr lang="en-US" sz="2000" dirty="0"/>
              <a:t>.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A1C9E7F4-E30C-B24C-BA27-35E162585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48800" cy="533400"/>
          </a:xfrm>
        </p:spPr>
        <p:txBody>
          <a:bodyPr/>
          <a:lstStyle/>
          <a:p>
            <a:r>
              <a:rPr lang="en-US" dirty="0"/>
              <a:t>Natural language is </a:t>
            </a:r>
            <a:r>
              <a:rPr lang="en-US" dirty="0">
                <a:solidFill>
                  <a:srgbClr val="C17A90"/>
                </a:solidFill>
              </a:rPr>
              <a:t>not</a:t>
            </a:r>
            <a:r>
              <a:rPr lang="en-US" dirty="0"/>
              <a:t> natural for </a:t>
            </a:r>
            <a:r>
              <a:rPr lang="en-US" dirty="0">
                <a:solidFill>
                  <a:srgbClr val="C17A90"/>
                </a:solidFill>
              </a:rPr>
              <a:t>computers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633DCF-1E6C-C04F-8508-8BE3308C84B2}"/>
              </a:ext>
            </a:extLst>
          </p:cNvPr>
          <p:cNvSpPr/>
          <p:nvPr/>
        </p:nvSpPr>
        <p:spPr>
          <a:xfrm>
            <a:off x="5181602" y="2057399"/>
            <a:ext cx="838200" cy="462987"/>
          </a:xfrm>
          <a:prstGeom prst="roundRect">
            <a:avLst/>
          </a:prstGeom>
          <a:noFill/>
          <a:ln w="38100">
            <a:solidFill>
              <a:srgbClr val="C1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08A866E6-EFFE-9B47-970C-4CD32D858CF7}"/>
              </a:ext>
            </a:extLst>
          </p:cNvPr>
          <p:cNvSpPr/>
          <p:nvPr/>
        </p:nvSpPr>
        <p:spPr>
          <a:xfrm>
            <a:off x="3200400" y="3859192"/>
            <a:ext cx="914400" cy="487102"/>
          </a:xfrm>
          <a:prstGeom prst="roundRect">
            <a:avLst/>
          </a:prstGeom>
          <a:noFill/>
          <a:ln w="38100">
            <a:solidFill>
              <a:srgbClr val="C1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E940E84-698E-1D4C-B449-11802F596241}"/>
              </a:ext>
            </a:extLst>
          </p:cNvPr>
          <p:cNvSpPr/>
          <p:nvPr/>
        </p:nvSpPr>
        <p:spPr>
          <a:xfrm>
            <a:off x="1981200" y="4437926"/>
            <a:ext cx="1371600" cy="517967"/>
          </a:xfrm>
          <a:prstGeom prst="roundRect">
            <a:avLst/>
          </a:prstGeom>
          <a:noFill/>
          <a:ln w="38100">
            <a:solidFill>
              <a:srgbClr val="688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A55E6D1-981D-A04E-B54C-2AAED620E991}"/>
              </a:ext>
            </a:extLst>
          </p:cNvPr>
          <p:cNvSpPr/>
          <p:nvPr/>
        </p:nvSpPr>
        <p:spPr>
          <a:xfrm>
            <a:off x="5225970" y="3893916"/>
            <a:ext cx="565232" cy="441541"/>
          </a:xfrm>
          <a:prstGeom prst="roundRect">
            <a:avLst/>
          </a:prstGeom>
          <a:noFill/>
          <a:ln w="38100">
            <a:solidFill>
              <a:srgbClr val="757D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C9FECEC8-CBD0-0A41-A110-02CC31A99200}"/>
              </a:ext>
            </a:extLst>
          </p:cNvPr>
          <p:cNvSpPr/>
          <p:nvPr/>
        </p:nvSpPr>
        <p:spPr>
          <a:xfrm>
            <a:off x="457200" y="2655425"/>
            <a:ext cx="2054505" cy="533400"/>
          </a:xfrm>
          <a:prstGeom prst="roundRect">
            <a:avLst/>
          </a:prstGeom>
          <a:noFill/>
          <a:ln w="38100">
            <a:solidFill>
              <a:srgbClr val="666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955F000-BB71-5743-AACB-67C9DCE7DC05}"/>
              </a:ext>
            </a:extLst>
          </p:cNvPr>
          <p:cNvSpPr/>
          <p:nvPr/>
        </p:nvSpPr>
        <p:spPr>
          <a:xfrm>
            <a:off x="7494609" y="3859192"/>
            <a:ext cx="887392" cy="533400"/>
          </a:xfrm>
          <a:prstGeom prst="roundRect">
            <a:avLst/>
          </a:prstGeom>
          <a:noFill/>
          <a:ln w="38100">
            <a:solidFill>
              <a:srgbClr val="666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6B539AC9-7C4F-C048-9CA0-DBE0E364B644}"/>
              </a:ext>
            </a:extLst>
          </p:cNvPr>
          <p:cNvSpPr/>
          <p:nvPr/>
        </p:nvSpPr>
        <p:spPr>
          <a:xfrm>
            <a:off x="422477" y="4437927"/>
            <a:ext cx="949124" cy="533400"/>
          </a:xfrm>
          <a:prstGeom prst="roundRect">
            <a:avLst/>
          </a:prstGeom>
          <a:noFill/>
          <a:ln w="38100">
            <a:solidFill>
              <a:srgbClr val="666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25061-A074-EB48-98B9-344CC39F254A}"/>
              </a:ext>
            </a:extLst>
          </p:cNvPr>
          <p:cNvSpPr txBox="1"/>
          <p:nvPr/>
        </p:nvSpPr>
        <p:spPr>
          <a:xfrm>
            <a:off x="3425390" y="4439627"/>
            <a:ext cx="519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17A90"/>
                </a:solidFill>
                <a:latin typeface="Century Gothic" panose="020B0502020202020204" pitchFamily="34" charset="0"/>
              </a:rPr>
              <a:t>Plural form of “home” as in “brought home”?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C9A096-EC8A-C543-9843-B6D9172D4F8C}"/>
              </a:ext>
            </a:extLst>
          </p:cNvPr>
          <p:cNvSpPr txBox="1"/>
          <p:nvPr/>
        </p:nvSpPr>
        <p:spPr>
          <a:xfrm>
            <a:off x="2174111" y="4992638"/>
            <a:ext cx="398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881B4"/>
                </a:solidFill>
                <a:latin typeface="Century Gothic" panose="020B0502020202020204" pitchFamily="34" charset="0"/>
              </a:rPr>
              <a:t>Will they monitor until </a:t>
            </a:r>
            <a:r>
              <a:rPr lang="en-US" b="1" dirty="0">
                <a:solidFill>
                  <a:srgbClr val="6881B4"/>
                </a:solidFill>
                <a:latin typeface="Century Gothic" panose="020B0502020202020204" pitchFamily="34" charset="0"/>
              </a:rPr>
              <a:t>2019/03/23</a:t>
            </a:r>
            <a:r>
              <a:rPr lang="en-US" dirty="0">
                <a:solidFill>
                  <a:srgbClr val="6881B4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755574-3FE7-494C-ACB1-CBF22D65C53E}"/>
              </a:ext>
            </a:extLst>
          </p:cNvPr>
          <p:cNvSpPr txBox="1"/>
          <p:nvPr/>
        </p:nvSpPr>
        <p:spPr>
          <a:xfrm>
            <a:off x="5600702" y="3573342"/>
            <a:ext cx="367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57D78"/>
                </a:solidFill>
                <a:latin typeface="Century Gothic" panose="020B0502020202020204" pitchFamily="34" charset="0"/>
              </a:rPr>
              <a:t>Who are they? Nearby homes?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3C7217-4982-1B4B-867B-01A75115F88A}"/>
              </a:ext>
            </a:extLst>
          </p:cNvPr>
          <p:cNvSpPr txBox="1"/>
          <p:nvPr/>
        </p:nvSpPr>
        <p:spPr>
          <a:xfrm>
            <a:off x="385823" y="5113737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6089"/>
                </a:solidFill>
                <a:latin typeface="Century Gothic" panose="020B0502020202020204" pitchFamily="34" charset="0"/>
              </a:rPr>
              <a:t>Same</a:t>
            </a:r>
          </a:p>
        </p:txBody>
      </p:sp>
    </p:spTree>
    <p:extLst>
      <p:ext uri="{BB962C8B-B14F-4D97-AF65-F5344CB8AC3E}">
        <p14:creationId xmlns:p14="http://schemas.microsoft.com/office/powerpoint/2010/main" val="3633727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8" grpId="1" animBg="1"/>
      <p:bldP spid="54" grpId="0" animBg="1"/>
      <p:bldP spid="54" grpId="1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0" grpId="0"/>
      <p:bldP spid="10" grpId="1"/>
      <p:bldP spid="62" grpId="0"/>
      <p:bldP spid="62" grpId="1"/>
      <p:bldP spid="63" grpId="0"/>
      <p:bldP spid="64" grpId="0"/>
      <p:bldP spid="64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actually?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4" t="-16279" b="-37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400" dirty="0"/>
                  <a:t>Definition: A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charset="0"/>
                      </a:rPr>
                      <m:t>𝒌</m:t>
                    </m:r>
                  </m:oMath>
                </a14:m>
                <a:r>
                  <a:rPr lang="en-US" sz="2400" b="1" dirty="0"/>
                  <a:t>-partial annotation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is</a:t>
                </a:r>
                <a:r>
                  <a:rPr lang="en-US" sz="2400" i="1" dirty="0"/>
                  <a:t> </a:t>
                </a:r>
                <a:r>
                  <a:rPr lang="en-US" sz="2400" dirty="0"/>
                  <a:t>a vector of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,1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,2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ℒ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∪⊓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400" dirty="0"/>
                  <a:t>,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⊓</m:t>
                    </m:r>
                  </m:oMath>
                </a14:m>
                <a:r>
                  <a:rPr lang="en-US" sz="2400" dirty="0"/>
                  <a:t> is a special character for no label yet, such that 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</m:sup>
                      <m:e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𝕀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≠⊓)</m:t>
                        </m:r>
                      </m:e>
                    </m:nary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</a:rPr>
                      <m:t>𝑘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𝑌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</a:rPr>
                      <m:t>𝑃</m:t>
                    </m:r>
                    <m:r>
                      <a:rPr lang="en-US" sz="2000" b="0" i="1" smtClean="0">
                        <a:latin typeface="Cambria Math" charset="0"/>
                      </a:rPr>
                      <m:t>(</m:t>
                    </m:r>
                    <m:r>
                      <a:rPr lang="en-US" sz="2000" b="0" i="1" smtClean="0">
                        <a:latin typeface="Cambria Math" charset="0"/>
                      </a:rPr>
                      <m:t>𝑌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𝒥</m:t>
                    </m:r>
                    <m:r>
                      <a:rPr lang="en-US" sz="20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000" dirty="0"/>
                  <a:t>, 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⊓</m:t>
                        </m:r>
                      </m:e>
                    </m:d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/>
                  <a:t> means k variables in Y are labeled, and those k labels are correct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r>
                  <a:rPr lang="en-US" sz="2400" b="1" dirty="0"/>
                  <a:t>Theorem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is the mutual information between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𝑌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when both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</m:oMath>
                </a14:m>
                <a:r>
                  <a:rPr lang="en-US" sz="2400" dirty="0"/>
                  <a:t> and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400" dirty="0"/>
                  <a:t> variables labeled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follow uniform distributions.</a:t>
                </a:r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0" t="-1225" r="-1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04EED4-EB75-7044-B4A2-E7E9EB5A19D4}"/>
              </a:ext>
            </a:extLst>
          </p:cNvPr>
          <p:cNvSpPr/>
          <p:nvPr/>
        </p:nvSpPr>
        <p:spPr>
          <a:xfrm>
            <a:off x="228600" y="4724400"/>
            <a:ext cx="8686800" cy="1371600"/>
          </a:xfrm>
          <a:prstGeom prst="roundRect">
            <a:avLst/>
          </a:prstGeom>
          <a:noFill/>
          <a:ln w="38100">
            <a:solidFill>
              <a:srgbClr val="C17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9D78E-102F-8146-B19F-DCB0645D30CB}"/>
              </a:ext>
            </a:extLst>
          </p:cNvPr>
          <p:cNvSpPr txBox="1"/>
          <p:nvPr/>
        </p:nvSpPr>
        <p:spPr>
          <a:xfrm>
            <a:off x="-205107" y="6519446"/>
            <a:ext cx="5154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Partial or complete? </a:t>
            </a:r>
            <a:r>
              <a:rPr lang="en-US" sz="16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[NAACL’19]</a:t>
            </a:r>
            <a:endParaRPr lang="en-US" sz="1600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view of structured annotation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371600"/>
                <a:ext cx="8534400" cy="502919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It is </a:t>
                </a:r>
                <a:r>
                  <a:rPr lang="en-US" dirty="0">
                    <a:solidFill>
                      <a:srgbClr val="C27990"/>
                    </a:solidFill>
                  </a:rPr>
                  <a:t>the reduction in the uncertainty of a target structure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C2799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, by a random process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dirty="0"/>
                  <a:t>representing the annotation process</a:t>
                </a: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dirty="0"/>
                  <a:t>More generally, we argue (need more work):</a:t>
                </a:r>
              </a:p>
              <a:p>
                <a:pPr lvl="1"/>
                <a:r>
                  <a:rPr lang="en-US" sz="2000" dirty="0">
                    <a:solidFill>
                      <a:srgbClr val="C27990"/>
                    </a:solidFill>
                  </a:rPr>
                  <a:t>Any signal that has non-zero mutual information with Y can be viewed as “annotation”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dirty="0"/>
                  <a:t>It points out a way to understand and quantify the value of indirect signals in future work.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371600"/>
                <a:ext cx="8534400" cy="5029199"/>
              </a:xfrm>
              <a:blipFill rotWithShape="0">
                <a:blip r:embed="rId3"/>
                <a:stretch>
                  <a:fillRect l="-1500" t="-1333" r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740F7-0C36-40CB-8946-CA60114D1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92116" y="6523921"/>
            <a:ext cx="508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F588C3-71D6-5D45-B118-1C664482E1C2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980589">
            <a:off x="2741787" y="5061127"/>
            <a:ext cx="4101243" cy="578882"/>
          </a:xfrm>
          <a:prstGeom prst="roundRect">
            <a:avLst/>
          </a:prstGeom>
          <a:solidFill>
            <a:srgbClr val="F2CEC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Incidental supervision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9D78E-102F-8146-B19F-DCB0645D30CB}"/>
              </a:ext>
            </a:extLst>
          </p:cNvPr>
          <p:cNvSpPr txBox="1"/>
          <p:nvPr/>
        </p:nvSpPr>
        <p:spPr>
          <a:xfrm>
            <a:off x="-205107" y="6519446"/>
            <a:ext cx="5154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Partial or complete? </a:t>
            </a:r>
            <a:r>
              <a:rPr lang="en-US" sz="16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[NAACL’19]</a:t>
            </a:r>
            <a:endParaRPr lang="en-US" sz="1600" i="1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6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Achilles heel of standard paradigms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2F6794-3AE4-1E40-84CF-7328A7CA7EFA}"/>
              </a:ext>
            </a:extLst>
          </p:cNvPr>
          <p:cNvSpPr txBox="1"/>
          <p:nvPr/>
        </p:nvSpPr>
        <p:spPr>
          <a:xfrm>
            <a:off x="2214114" y="1139071"/>
            <a:ext cx="163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en-US" sz="2400" b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Task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8EFC0C-4274-B545-BAD2-9038B4618818}"/>
              </a:ext>
            </a:extLst>
          </p:cNvPr>
          <p:cNvCxnSpPr/>
          <p:nvPr/>
        </p:nvCxnSpPr>
        <p:spPr>
          <a:xfrm>
            <a:off x="3540798" y="1369903"/>
            <a:ext cx="839135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885806C-EFFD-2C49-8160-9D3325534450}"/>
              </a:ext>
            </a:extLst>
          </p:cNvPr>
          <p:cNvSpPr txBox="1"/>
          <p:nvPr/>
        </p:nvSpPr>
        <p:spPr>
          <a:xfrm>
            <a:off x="4267200" y="1139071"/>
            <a:ext cx="163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en-US" sz="2400" b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0BAEE-3765-0344-AB26-82B2372D2067}"/>
              </a:ext>
            </a:extLst>
          </p:cNvPr>
          <p:cNvSpPr txBox="1"/>
          <p:nvPr/>
        </p:nvSpPr>
        <p:spPr>
          <a:xfrm>
            <a:off x="6372045" y="1139071"/>
            <a:ext cx="163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en-US" sz="2400" b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Learn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655D16-6825-6E47-85B6-5716C5EDE2B4}"/>
              </a:ext>
            </a:extLst>
          </p:cNvPr>
          <p:cNvCxnSpPr/>
          <p:nvPr/>
        </p:nvCxnSpPr>
        <p:spPr>
          <a:xfrm>
            <a:off x="5628391" y="1369903"/>
            <a:ext cx="839135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E34B853-C8C5-824E-9802-B32A7F32B333}"/>
              </a:ext>
            </a:extLst>
          </p:cNvPr>
          <p:cNvGrpSpPr/>
          <p:nvPr/>
        </p:nvGrpSpPr>
        <p:grpSpPr>
          <a:xfrm>
            <a:off x="2214114" y="1553139"/>
            <a:ext cx="5794347" cy="461665"/>
            <a:chOff x="1940668" y="5333564"/>
            <a:chExt cx="5794347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C4B3D9-2EAD-854C-BC10-2AAA815C29C9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A62EF9E-D230-6D42-98F2-C69C76BC8BA6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9C3CE7-C2E1-FE42-81B4-44BA34E8843D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708E44-54A6-5144-9D43-2A16FEB315AD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C51669D-D1FE-CC43-9734-9A8E403B5739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7B2C05-C130-ED4B-8B72-F3D53B58CA1A}"/>
              </a:ext>
            </a:extLst>
          </p:cNvPr>
          <p:cNvGrpSpPr/>
          <p:nvPr/>
        </p:nvGrpSpPr>
        <p:grpSpPr>
          <a:xfrm>
            <a:off x="2214114" y="1829185"/>
            <a:ext cx="5794347" cy="461665"/>
            <a:chOff x="1940668" y="5333564"/>
            <a:chExt cx="5794347" cy="4616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D76320-815E-464F-A65A-486CB99F2426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86B2818-EE86-2E41-8E0D-F4C1BC33D4CE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CB28F9-EEB4-9442-A829-4DB2ECF13CF2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3D8EAA-F289-7842-BA0F-70928BCD43E0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16A585D-E85E-9044-94B2-B3794CA297CD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126CDE-8041-8D43-993A-4C2C69DCE9EA}"/>
              </a:ext>
            </a:extLst>
          </p:cNvPr>
          <p:cNvGrpSpPr/>
          <p:nvPr/>
        </p:nvGrpSpPr>
        <p:grpSpPr>
          <a:xfrm>
            <a:off x="2214114" y="2001714"/>
            <a:ext cx="5794347" cy="461665"/>
            <a:chOff x="1940668" y="5333564"/>
            <a:chExt cx="5794347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8D5817-A6CF-EB43-82D5-E4D19B60EDC1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B4B3C7-E5F3-7F4B-8800-D048BBCEA396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49BA51-40B9-5642-B4FB-CE403128B57D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A82B52-7649-434E-8122-4CEEF68E95D7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26CB0A0-54F7-F74B-99C5-9274EA9A9399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16D10A-6685-6245-B438-E599738845B0}"/>
              </a:ext>
            </a:extLst>
          </p:cNvPr>
          <p:cNvGrpSpPr/>
          <p:nvPr/>
        </p:nvGrpSpPr>
        <p:grpSpPr>
          <a:xfrm>
            <a:off x="2214114" y="2139736"/>
            <a:ext cx="5794347" cy="461665"/>
            <a:chOff x="1940668" y="5333564"/>
            <a:chExt cx="5794347" cy="46166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C94939-1EFC-9A45-98CD-72E998FE74D0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13799E5-1A5D-8340-A30C-1DB7D4BBA955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CC544C-4E86-FA4B-98B4-1E4687A05B6E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E78D7D-58AE-E84E-B222-8F2958D6EBA9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E0E93DC-583C-C54A-8236-B8C7C2BF710F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BBC695-7B58-AD45-9CD8-15202605F6B1}"/>
              </a:ext>
            </a:extLst>
          </p:cNvPr>
          <p:cNvGrpSpPr/>
          <p:nvPr/>
        </p:nvGrpSpPr>
        <p:grpSpPr>
          <a:xfrm>
            <a:off x="2214114" y="2260505"/>
            <a:ext cx="5794347" cy="461665"/>
            <a:chOff x="1940668" y="5333564"/>
            <a:chExt cx="5794347" cy="46166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A6BB080-B3C7-0B44-A5DB-8D2E63EB6657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D88F8FF-D200-4140-A61A-6896911FB422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051B38-A958-294C-8D4B-A9305D80810C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880968-4E94-9C4E-A39E-B484A5FCD5F9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EAF3928-80F4-1D44-BBEB-067E9C14647B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0D11C8-346B-5548-82D5-F2221393E4CB}"/>
              </a:ext>
            </a:extLst>
          </p:cNvPr>
          <p:cNvGrpSpPr/>
          <p:nvPr/>
        </p:nvGrpSpPr>
        <p:grpSpPr>
          <a:xfrm>
            <a:off x="2214114" y="2364022"/>
            <a:ext cx="5794347" cy="461665"/>
            <a:chOff x="1940668" y="5333564"/>
            <a:chExt cx="579434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056E11-F178-AB46-B322-E66C0BB42B84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B98ABCC-9C58-7946-B1D9-03260E1FCD94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E27B1B4-D0D7-B347-8D0D-360D888B3F3C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B7EAC35-9126-1A47-9F1E-F432D95819D6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9A94ADC-EBAC-844C-930B-B052416FF72A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0F47DBC-1597-6F47-8342-A113267A2C6A}"/>
              </a:ext>
            </a:extLst>
          </p:cNvPr>
          <p:cNvGrpSpPr/>
          <p:nvPr/>
        </p:nvGrpSpPr>
        <p:grpSpPr>
          <a:xfrm>
            <a:off x="2214114" y="2467539"/>
            <a:ext cx="5794347" cy="461665"/>
            <a:chOff x="1940668" y="5333564"/>
            <a:chExt cx="5794347" cy="46166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B36A91-CE3B-2544-9959-03A24DFF3082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985074B-339F-064B-8594-588430AF0C5C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AAC9538-E216-D048-9A50-742B962B8A08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8F78F2A-782B-5547-8322-945B693B613C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68B5D95-0D45-1140-B801-2AAB49A5295B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5C1BA7-3658-3D44-9B48-029D072C916D}"/>
              </a:ext>
            </a:extLst>
          </p:cNvPr>
          <p:cNvGrpSpPr/>
          <p:nvPr/>
        </p:nvGrpSpPr>
        <p:grpSpPr>
          <a:xfrm>
            <a:off x="2214114" y="2519297"/>
            <a:ext cx="5794347" cy="461665"/>
            <a:chOff x="1940668" y="5333564"/>
            <a:chExt cx="579434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687DD80-7327-4E48-83C3-47A2145CD263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B6096D9-A2E2-D34B-A84D-CFFC2231F8AE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CDED5D-B299-474A-8DAE-0F42166F32D2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6EBDC4D-F295-BF42-A9B3-111DEBD016FA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B5A4E96-764D-DB41-A43A-D5058C348AA1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A2ED0DB-FB33-8D49-9F6B-A0C6F772729C}"/>
              </a:ext>
            </a:extLst>
          </p:cNvPr>
          <p:cNvGrpSpPr/>
          <p:nvPr/>
        </p:nvGrpSpPr>
        <p:grpSpPr>
          <a:xfrm>
            <a:off x="2214114" y="2605562"/>
            <a:ext cx="5794347" cy="461665"/>
            <a:chOff x="1940668" y="5333564"/>
            <a:chExt cx="579434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567E6A1-B920-A142-B5F2-B5C0A83BF048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6CB8072-07F9-F943-B95E-AB19612739EC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D528495-B495-DF4E-BD0B-968EDE934BEA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8B295BD-AB2D-2941-9F65-27E4EC6AE63A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A984C12-D9A1-8E4B-B234-3FA42584727C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426CC25-FAC8-AD47-999F-24FBD099E8D6}"/>
              </a:ext>
            </a:extLst>
          </p:cNvPr>
          <p:cNvGrpSpPr/>
          <p:nvPr/>
        </p:nvGrpSpPr>
        <p:grpSpPr>
          <a:xfrm>
            <a:off x="2214114" y="2691826"/>
            <a:ext cx="5794347" cy="461665"/>
            <a:chOff x="1940668" y="5333564"/>
            <a:chExt cx="5794347" cy="46166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F519A1A-73E8-C947-8BB4-82812330AA62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CA7997A-176E-6E4B-AF85-0EDE0FFF28E8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2B66A27-334C-184A-910B-065FEFD2B3CA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8AE57CD-B3E9-3F46-A28C-CF2E198F7BA8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0928728-76E6-D64A-9E6F-258C5B3CE17F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187EE8-C205-F342-8974-C981166933F4}"/>
              </a:ext>
            </a:extLst>
          </p:cNvPr>
          <p:cNvGrpSpPr/>
          <p:nvPr/>
        </p:nvGrpSpPr>
        <p:grpSpPr>
          <a:xfrm>
            <a:off x="2214114" y="2743585"/>
            <a:ext cx="5794347" cy="461665"/>
            <a:chOff x="1940668" y="5333564"/>
            <a:chExt cx="5794347" cy="46166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F674092-6119-D64B-9F40-9D428D175651}"/>
                </a:ext>
              </a:extLst>
            </p:cNvPr>
            <p:cNvSpPr txBox="1"/>
            <p:nvPr/>
          </p:nvSpPr>
          <p:spPr>
            <a:xfrm>
              <a:off x="1940668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Task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D3F6A5E-DCBD-ED4C-AD63-95DFFB928203}"/>
                </a:ext>
              </a:extLst>
            </p:cNvPr>
            <p:cNvCxnSpPr/>
            <p:nvPr/>
          </p:nvCxnSpPr>
          <p:spPr>
            <a:xfrm>
              <a:off x="3267352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673221B-4DBC-0842-B79A-BFE589D7055B}"/>
                </a:ext>
              </a:extLst>
            </p:cNvPr>
            <p:cNvSpPr txBox="1"/>
            <p:nvPr/>
          </p:nvSpPr>
          <p:spPr>
            <a:xfrm>
              <a:off x="3993754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Data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7B5F8F9-1552-F44D-9434-302A2CD2C466}"/>
                </a:ext>
              </a:extLst>
            </p:cNvPr>
            <p:cNvSpPr txBox="1"/>
            <p:nvPr/>
          </p:nvSpPr>
          <p:spPr>
            <a:xfrm>
              <a:off x="6098599" y="5333564"/>
              <a:ext cx="16364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65000"/>
              </a:pPr>
              <a:r>
                <a:rPr lang="en-US" sz="2400" b="1" dirty="0">
                  <a:solidFill>
                    <a:schemeClr val="bg2"/>
                  </a:solidFill>
                  <a:latin typeface="Century Gothic" charset="0"/>
                  <a:ea typeface="Century Gothic" charset="0"/>
                  <a:cs typeface="Century Gothic" charset="0"/>
                </a:rPr>
                <a:t>Learn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9E60503-E270-F94E-8D63-39259F72DF98}"/>
                </a:ext>
              </a:extLst>
            </p:cNvPr>
            <p:cNvCxnSpPr/>
            <p:nvPr/>
          </p:nvCxnSpPr>
          <p:spPr>
            <a:xfrm>
              <a:off x="5354945" y="5564396"/>
              <a:ext cx="839135" cy="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ight Brace 74">
            <a:extLst>
              <a:ext uri="{FF2B5EF4-FFF2-40B4-BE49-F238E27FC236}">
                <a16:creationId xmlns:a16="http://schemas.microsoft.com/office/drawing/2014/main" id="{1942F802-5AF6-254D-98D9-680626955628}"/>
              </a:ext>
            </a:extLst>
          </p:cNvPr>
          <p:cNvSpPr/>
          <p:nvPr/>
        </p:nvSpPr>
        <p:spPr>
          <a:xfrm flipH="1">
            <a:off x="2282227" y="1217350"/>
            <a:ext cx="292477" cy="1873079"/>
          </a:xfrm>
          <a:prstGeom prst="rightBrace">
            <a:avLst/>
          </a:prstGeom>
          <a:ln w="38100">
            <a:solidFill>
              <a:schemeClr val="tx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CFF7D82-32D3-DB4B-A8E1-1C858E9A1F97}"/>
              </a:ext>
            </a:extLst>
          </p:cNvPr>
          <p:cNvSpPr txBox="1"/>
          <p:nvPr/>
        </p:nvSpPr>
        <p:spPr>
          <a:xfrm>
            <a:off x="510749" y="1891173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Century Gothic" panose="020B0502020202020204" pitchFamily="34" charset="0"/>
              </a:rPr>
              <a:t>Not scalable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92383" y="4043987"/>
            <a:ext cx="87992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en-US" sz="2400" b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Incidental</a:t>
            </a:r>
            <a:r>
              <a:rPr lang="en-US" sz="24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b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supervision </a:t>
            </a:r>
            <a:r>
              <a:rPr lang="en-US" sz="24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is the idea of learning from indirect signals, which may be partial, noisy, or only correlated.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5000"/>
            </a:pPr>
            <a:endParaRPr lang="en-US" sz="2400" dirty="0">
              <a:solidFill>
                <a:schemeClr val="bg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en-US" sz="24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My vision is that situation-level tasks will require gigantic training data, and at that time, incidental supervision will be crucial for them.</a:t>
            </a:r>
          </a:p>
        </p:txBody>
      </p:sp>
    </p:spTree>
    <p:extLst>
      <p:ext uri="{BB962C8B-B14F-4D97-AF65-F5344CB8AC3E}">
        <p14:creationId xmlns:p14="http://schemas.microsoft.com/office/powerpoint/2010/main" val="1412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75" grpId="0" animBg="1"/>
      <p:bldP spid="76" grpId="0"/>
      <p:bldP spid="77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6BAA031E-6F64-2B40-9923-F1FF9BA4F5E3}"/>
              </a:ext>
            </a:extLst>
          </p:cNvPr>
          <p:cNvSpPr/>
          <p:nvPr/>
        </p:nvSpPr>
        <p:spPr>
          <a:xfrm>
            <a:off x="2596528" y="2351454"/>
            <a:ext cx="1972921" cy="1862916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085AC4B-4A7E-834A-B06E-254CBF4187B3}"/>
              </a:ext>
            </a:extLst>
          </p:cNvPr>
          <p:cNvSpPr/>
          <p:nvPr/>
        </p:nvSpPr>
        <p:spPr>
          <a:xfrm>
            <a:off x="3918092" y="4208480"/>
            <a:ext cx="1302713" cy="1574208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E17AE7F1-0CB6-794C-BF7A-F892F91C6275}"/>
              </a:ext>
            </a:extLst>
          </p:cNvPr>
          <p:cNvSpPr/>
          <p:nvPr/>
        </p:nvSpPr>
        <p:spPr>
          <a:xfrm>
            <a:off x="2590800" y="381000"/>
            <a:ext cx="3940909" cy="2480129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BB1A0CE1-0E3A-7B4A-B83A-13921B6A1585}"/>
              </a:ext>
            </a:extLst>
          </p:cNvPr>
          <p:cNvSpPr/>
          <p:nvPr/>
        </p:nvSpPr>
        <p:spPr>
          <a:xfrm>
            <a:off x="4569449" y="2458993"/>
            <a:ext cx="3289552" cy="3833368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611CA335-3DDA-3E42-9D4C-2F3ACE82A0B0}"/>
              </a:ext>
            </a:extLst>
          </p:cNvPr>
          <p:cNvSpPr/>
          <p:nvPr/>
        </p:nvSpPr>
        <p:spPr>
          <a:xfrm>
            <a:off x="1279895" y="2464880"/>
            <a:ext cx="3289553" cy="3827481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475611E-0004-8645-B016-3D3DC271D062}"/>
              </a:ext>
            </a:extLst>
          </p:cNvPr>
          <p:cNvSpPr/>
          <p:nvPr/>
        </p:nvSpPr>
        <p:spPr>
          <a:xfrm>
            <a:off x="3923670" y="2876571"/>
            <a:ext cx="1291555" cy="1460779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275B5B-E0D7-3945-8D0F-46FE7C4CF2FA}"/>
              </a:ext>
            </a:extLst>
          </p:cNvPr>
          <p:cNvSpPr txBox="1"/>
          <p:nvPr/>
        </p:nvSpPr>
        <p:spPr>
          <a:xfrm>
            <a:off x="3371831" y="750782"/>
            <a:ext cx="288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Structured learning</a:t>
            </a:r>
          </a:p>
        </p:txBody>
      </p:sp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DB65E3A3-9D34-C44D-8B28-9DC123B3C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4099912" y="1004102"/>
            <a:ext cx="974176" cy="745577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extLst>
              <a:ext uri="{FF2B5EF4-FFF2-40B4-BE49-F238E27FC236}">
                <a16:creationId xmlns:a16="http://schemas.microsoft.com/office/drawing/2014/main" id="{2F03890A-BF19-2C45-95C5-CB210684FA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2526696" y="4751042"/>
            <a:ext cx="1323194" cy="94093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2BA009D-F8A0-4745-A2E0-0CEE28CA1EBC}"/>
              </a:ext>
            </a:extLst>
          </p:cNvPr>
          <p:cNvSpPr txBox="1"/>
          <p:nvPr/>
        </p:nvSpPr>
        <p:spPr>
          <a:xfrm>
            <a:off x="2206719" y="5607318"/>
            <a:ext cx="233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Common sense</a:t>
            </a:r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6A6FD580-32DA-9945-9417-0263FA8F04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5577574" y="5009130"/>
            <a:ext cx="819421" cy="6828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DE9473B-346D-9B4E-AA6C-DEC446EBA539}"/>
              </a:ext>
            </a:extLst>
          </p:cNvPr>
          <p:cNvSpPr txBox="1"/>
          <p:nvPr/>
        </p:nvSpPr>
        <p:spPr>
          <a:xfrm>
            <a:off x="4966392" y="5607318"/>
            <a:ext cx="242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Data annotation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C80176D-29FC-CF43-8AFB-3A5DEDFAE4C9}"/>
              </a:ext>
            </a:extLst>
          </p:cNvPr>
          <p:cNvSpPr/>
          <p:nvPr/>
        </p:nvSpPr>
        <p:spPr>
          <a:xfrm>
            <a:off x="4569449" y="2351453"/>
            <a:ext cx="1956830" cy="1857027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23" name="Line Callout 2 (No Border) 22">
            <a:extLst>
              <a:ext uri="{FF2B5EF4-FFF2-40B4-BE49-F238E27FC236}">
                <a16:creationId xmlns:a16="http://schemas.microsoft.com/office/drawing/2014/main" id="{028F0815-971D-5A4B-8870-3960CD470D35}"/>
              </a:ext>
            </a:extLst>
          </p:cNvPr>
          <p:cNvSpPr/>
          <p:nvPr/>
        </p:nvSpPr>
        <p:spPr>
          <a:xfrm>
            <a:off x="6394558" y="2088328"/>
            <a:ext cx="914400" cy="612648"/>
          </a:xfrm>
          <a:prstGeom prst="callout2">
            <a:avLst>
              <a:gd name="adj1" fmla="val 20824"/>
              <a:gd name="adj2" fmla="val 281304"/>
              <a:gd name="adj3" fmla="val 18751"/>
              <a:gd name="adj4" fmla="val 6410"/>
              <a:gd name="adj5" fmla="val 161993"/>
              <a:gd name="adj6" fmla="val -102124"/>
            </a:avLst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9F1643-6F0D-0647-9BA6-4A21419E902D}"/>
              </a:ext>
            </a:extLst>
          </p:cNvPr>
          <p:cNvSpPr txBox="1"/>
          <p:nvPr/>
        </p:nvSpPr>
        <p:spPr>
          <a:xfrm>
            <a:off x="6526279" y="1822284"/>
            <a:ext cx="2371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Incidental supervision</a:t>
            </a:r>
          </a:p>
        </p:txBody>
      </p:sp>
    </p:spTree>
    <p:extLst>
      <p:ext uri="{BB962C8B-B14F-4D97-AF65-F5344CB8AC3E}">
        <p14:creationId xmlns:p14="http://schemas.microsoft.com/office/powerpoint/2010/main" val="739311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DE9B6987-1334-7245-8974-57C6F92968E9}"/>
              </a:ext>
            </a:extLst>
          </p:cNvPr>
          <p:cNvSpPr/>
          <p:nvPr/>
        </p:nvSpPr>
        <p:spPr>
          <a:xfrm>
            <a:off x="2247900" y="914400"/>
            <a:ext cx="4648200" cy="4648200"/>
          </a:xfrm>
          <a:prstGeom prst="ellipse">
            <a:avLst/>
          </a:prstGeom>
          <a:solidFill>
            <a:srgbClr val="F7E3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771F119-5056-4446-8964-83C12CDB441D}"/>
              </a:ext>
            </a:extLst>
          </p:cNvPr>
          <p:cNvSpPr/>
          <p:nvPr/>
        </p:nvSpPr>
        <p:spPr>
          <a:xfrm>
            <a:off x="3488669" y="2999514"/>
            <a:ext cx="1101479" cy="1040063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51F9AD8-4D2A-BF4D-9B8B-871BAF5EEDCB}"/>
              </a:ext>
            </a:extLst>
          </p:cNvPr>
          <p:cNvSpPr/>
          <p:nvPr/>
        </p:nvSpPr>
        <p:spPr>
          <a:xfrm>
            <a:off x="4590148" y="2999513"/>
            <a:ext cx="1092495" cy="1036775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40070A20-4A8B-0146-BAFD-F4EA8DF6C5C4}"/>
              </a:ext>
            </a:extLst>
          </p:cNvPr>
          <p:cNvSpPr/>
          <p:nvPr/>
        </p:nvSpPr>
        <p:spPr>
          <a:xfrm>
            <a:off x="4226496" y="4036288"/>
            <a:ext cx="727303" cy="878878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66DB43D5-321A-6E48-964E-A25B43ADC969}"/>
              </a:ext>
            </a:extLst>
          </p:cNvPr>
          <p:cNvSpPr/>
          <p:nvPr/>
        </p:nvSpPr>
        <p:spPr>
          <a:xfrm>
            <a:off x="3485471" y="1899412"/>
            <a:ext cx="2200204" cy="1384652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B2EC405C-67B2-1243-985C-28A27372BC42}"/>
              </a:ext>
            </a:extLst>
          </p:cNvPr>
          <p:cNvSpPr/>
          <p:nvPr/>
        </p:nvSpPr>
        <p:spPr>
          <a:xfrm>
            <a:off x="4590148" y="3059552"/>
            <a:ext cx="1836552" cy="2140164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D12DEFB0-D449-6342-B966-E6DF6FE3794A}"/>
              </a:ext>
            </a:extLst>
          </p:cNvPr>
          <p:cNvSpPr/>
          <p:nvPr/>
        </p:nvSpPr>
        <p:spPr>
          <a:xfrm>
            <a:off x="2753595" y="3062839"/>
            <a:ext cx="1836553" cy="2136877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D76F655A-219B-B148-8AD4-D2F8D012E623}"/>
              </a:ext>
            </a:extLst>
          </p:cNvPr>
          <p:cNvSpPr/>
          <p:nvPr/>
        </p:nvSpPr>
        <p:spPr>
          <a:xfrm>
            <a:off x="4229529" y="3284064"/>
            <a:ext cx="721073" cy="815551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E3FE73-1D22-7349-B366-15CA1150E172}"/>
              </a:ext>
            </a:extLst>
          </p:cNvPr>
          <p:cNvSpPr txBox="1"/>
          <p:nvPr/>
        </p:nvSpPr>
        <p:spPr>
          <a:xfrm>
            <a:off x="3921520" y="2105861"/>
            <a:ext cx="1608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Structured learning</a:t>
            </a:r>
          </a:p>
        </p:txBody>
      </p:sp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05DC80D7-EEDB-DD4D-94DF-AD97564C9D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4351258" y="2341162"/>
            <a:ext cx="543881" cy="416255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B117A7C3-F36F-A44C-8275-0F1FDB45F9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3449682" y="4339200"/>
            <a:ext cx="738737" cy="5253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A0A12DF-51F7-9349-BD6F-A1FB41FF9F1C}"/>
              </a:ext>
            </a:extLst>
          </p:cNvPr>
          <p:cNvSpPr txBox="1"/>
          <p:nvPr/>
        </p:nvSpPr>
        <p:spPr>
          <a:xfrm>
            <a:off x="3271039" y="4817258"/>
            <a:ext cx="13009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Common sense</a:t>
            </a:r>
          </a:p>
        </p:txBody>
      </p: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FA5AF64E-1469-A44B-B66B-44D10CCD5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5152983" y="4483290"/>
            <a:ext cx="457482" cy="38123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FD41754-20B6-4140-8777-A40918E7E5C8}"/>
              </a:ext>
            </a:extLst>
          </p:cNvPr>
          <p:cNvSpPr txBox="1"/>
          <p:nvPr/>
        </p:nvSpPr>
        <p:spPr>
          <a:xfrm>
            <a:off x="4811761" y="4817257"/>
            <a:ext cx="1596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Data annotation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A604E3-0ECB-3C42-90ED-CB3340850A6D}"/>
              </a:ext>
            </a:extLst>
          </p:cNvPr>
          <p:cNvSpPr txBox="1"/>
          <p:nvPr/>
        </p:nvSpPr>
        <p:spPr>
          <a:xfrm>
            <a:off x="4133322" y="1018887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entury Gothic" panose="020B0502020202020204" pitchFamily="34" charset="0"/>
              </a:rPr>
              <a:t>Time</a:t>
            </a:r>
          </a:p>
        </p:txBody>
      </p:sp>
      <p:sp>
        <p:nvSpPr>
          <p:cNvPr id="5" name="Line Callout 2 (No Border) 4">
            <a:extLst>
              <a:ext uri="{FF2B5EF4-FFF2-40B4-BE49-F238E27FC236}">
                <a16:creationId xmlns:a16="http://schemas.microsoft.com/office/drawing/2014/main" id="{028F0815-971D-5A4B-8870-3960CD470D35}"/>
              </a:ext>
            </a:extLst>
          </p:cNvPr>
          <p:cNvSpPr/>
          <p:nvPr/>
        </p:nvSpPr>
        <p:spPr>
          <a:xfrm>
            <a:off x="5960351" y="1462134"/>
            <a:ext cx="914400" cy="612648"/>
          </a:xfrm>
          <a:prstGeom prst="callout2">
            <a:avLst>
              <a:gd name="adj1" fmla="val 20824"/>
              <a:gd name="adj2" fmla="val 281304"/>
              <a:gd name="adj3" fmla="val 18751"/>
              <a:gd name="adj4" fmla="val 6410"/>
              <a:gd name="adj5" fmla="val 127808"/>
              <a:gd name="adj6" fmla="val -68462"/>
            </a:avLst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9F1643-6F0D-0647-9BA6-4A21419E902D}"/>
              </a:ext>
            </a:extLst>
          </p:cNvPr>
          <p:cNvSpPr txBox="1"/>
          <p:nvPr/>
        </p:nvSpPr>
        <p:spPr>
          <a:xfrm>
            <a:off x="6238988" y="949869"/>
            <a:ext cx="237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Joint extraction of events &amp; relations</a:t>
            </a:r>
          </a:p>
        </p:txBody>
      </p:sp>
      <p:sp>
        <p:nvSpPr>
          <p:cNvPr id="20" name="Line Callout 2 (No Border) 19">
            <a:extLst>
              <a:ext uri="{FF2B5EF4-FFF2-40B4-BE49-F238E27FC236}">
                <a16:creationId xmlns:a16="http://schemas.microsoft.com/office/drawing/2014/main" id="{ED2DC101-90AC-4F4E-B8C3-720B061867DF}"/>
              </a:ext>
            </a:extLst>
          </p:cNvPr>
          <p:cNvSpPr/>
          <p:nvPr/>
        </p:nvSpPr>
        <p:spPr>
          <a:xfrm>
            <a:off x="2300942" y="5066589"/>
            <a:ext cx="914400" cy="612648"/>
          </a:xfrm>
          <a:prstGeom prst="callout2">
            <a:avLst>
              <a:gd name="adj1" fmla="val -31000"/>
              <a:gd name="adj2" fmla="val 117307"/>
              <a:gd name="adj3" fmla="val -92233"/>
              <a:gd name="adj4" fmla="val 29487"/>
              <a:gd name="adj5" fmla="val -90013"/>
              <a:gd name="adj6" fmla="val -248057"/>
            </a:avLst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54AA40-4793-3540-8D7B-CC99D24D85D3}"/>
              </a:ext>
            </a:extLst>
          </p:cNvPr>
          <p:cNvSpPr txBox="1"/>
          <p:nvPr/>
        </p:nvSpPr>
        <p:spPr>
          <a:xfrm>
            <a:off x="-45317" y="4137173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Temporal common sense</a:t>
            </a:r>
          </a:p>
        </p:txBody>
      </p:sp>
      <p:sp>
        <p:nvSpPr>
          <p:cNvPr id="22" name="Line Callout 2 (No Border) 21">
            <a:extLst>
              <a:ext uri="{FF2B5EF4-FFF2-40B4-BE49-F238E27FC236}">
                <a16:creationId xmlns:a16="http://schemas.microsoft.com/office/drawing/2014/main" id="{AF58F829-D91D-004C-AB22-C62AB9414BCF}"/>
              </a:ext>
            </a:extLst>
          </p:cNvPr>
          <p:cNvSpPr/>
          <p:nvPr/>
        </p:nvSpPr>
        <p:spPr>
          <a:xfrm flipH="1" flipV="1">
            <a:off x="5573737" y="4268598"/>
            <a:ext cx="914400" cy="612648"/>
          </a:xfrm>
          <a:prstGeom prst="callout2">
            <a:avLst>
              <a:gd name="adj1" fmla="val -31000"/>
              <a:gd name="adj2" fmla="val 117307"/>
              <a:gd name="adj3" fmla="val -92233"/>
              <a:gd name="adj4" fmla="val 29487"/>
              <a:gd name="adj5" fmla="val -94158"/>
              <a:gd name="adj6" fmla="val -273804"/>
            </a:avLst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7CE9D0-07C0-9A45-9142-81C3EA56203E}"/>
              </a:ext>
            </a:extLst>
          </p:cNvPr>
          <p:cNvSpPr txBox="1"/>
          <p:nvPr/>
        </p:nvSpPr>
        <p:spPr>
          <a:xfrm>
            <a:off x="6324600" y="5090477"/>
            <a:ext cx="2720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Multi-axis temporal parser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CFD2D1-3AA4-5E48-82B8-DF89164313B9}"/>
              </a:ext>
            </a:extLst>
          </p:cNvPr>
          <p:cNvSpPr txBox="1"/>
          <p:nvPr/>
        </p:nvSpPr>
        <p:spPr>
          <a:xfrm>
            <a:off x="6233891" y="1605674"/>
            <a:ext cx="2788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/>
                </a:solidFill>
                <a:latin typeface="Century Gothic" panose="020B0502020202020204" pitchFamily="34" charset="0"/>
              </a:rPr>
              <a:t>Multi-task &amp; structured learning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63E68C-C9A8-E240-AC60-010237BD7A45}"/>
              </a:ext>
            </a:extLst>
          </p:cNvPr>
          <p:cNvSpPr txBox="1"/>
          <p:nvPr/>
        </p:nvSpPr>
        <p:spPr>
          <a:xfrm>
            <a:off x="6306539" y="5502522"/>
            <a:ext cx="2720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/>
                </a:solidFill>
                <a:latin typeface="Century Gothic" panose="020B0502020202020204" pitchFamily="34" charset="0"/>
              </a:rPr>
              <a:t>Important for information trustworthiness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E635A2-083F-6A43-A185-58E8D69AC990}"/>
              </a:ext>
            </a:extLst>
          </p:cNvPr>
          <p:cNvSpPr txBox="1"/>
          <p:nvPr/>
        </p:nvSpPr>
        <p:spPr>
          <a:xfrm>
            <a:off x="-45317" y="4606405"/>
            <a:ext cx="2489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Duration, frequency, 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2089394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0" grpId="0" animBg="1"/>
      <p:bldP spid="21" grpId="0"/>
      <p:bldP spid="22" grpId="0" animBg="1"/>
      <p:bldP spid="23" grpId="0"/>
      <p:bldP spid="25" grpId="0"/>
      <p:bldP spid="26" grpId="0"/>
      <p:bldP spid="2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err="1"/>
              <a:t>TemProb</a:t>
            </a:r>
            <a:r>
              <a:rPr lang="en-US" sz="2000" dirty="0"/>
              <a:t> [NAACL’18] is only about temporal </a:t>
            </a:r>
            <a:r>
              <a:rPr lang="en-US" sz="2000" b="1" dirty="0"/>
              <a:t>ordering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In addition, we proposed other types of temporal common sense:</a:t>
            </a:r>
          </a:p>
          <a:p>
            <a:pPr lvl="1"/>
            <a:r>
              <a:rPr lang="en-US" sz="1800" b="1" dirty="0"/>
              <a:t>Duration: </a:t>
            </a:r>
            <a:r>
              <a:rPr lang="en-US" sz="1600" dirty="0"/>
              <a:t>h</a:t>
            </a:r>
            <a:r>
              <a:rPr lang="en-US" sz="1600" dirty="0">
                <a:latin typeface="Century Gothic" panose="020B0502020202020204" pitchFamily="34" charset="0"/>
              </a:rPr>
              <a:t>ow long something </a:t>
            </a:r>
            <a:r>
              <a:rPr lang="en-US" sz="1600" dirty="0"/>
              <a:t>takes</a:t>
            </a:r>
          </a:p>
          <a:p>
            <a:pPr lvl="1"/>
            <a:r>
              <a:rPr lang="en-US" sz="1800" b="1" dirty="0"/>
              <a:t>Frequency: </a:t>
            </a:r>
            <a:r>
              <a:rPr lang="en-US" sz="1600" dirty="0"/>
              <a:t>how often something happens</a:t>
            </a:r>
            <a:endParaRPr lang="en-US" sz="1600" dirty="0">
              <a:latin typeface="Century Gothic" panose="020B0502020202020204" pitchFamily="34" charset="0"/>
            </a:endParaRPr>
          </a:p>
          <a:p>
            <a:pPr lvl="1"/>
            <a:r>
              <a:rPr lang="en-US" sz="1800" b="1" dirty="0"/>
              <a:t>Stationary vs transient: “</a:t>
            </a:r>
            <a:r>
              <a:rPr lang="en-US" sz="1600" dirty="0"/>
              <a:t>b</a:t>
            </a:r>
            <a:r>
              <a:rPr lang="en-US" sz="1600" dirty="0">
                <a:latin typeface="Century Gothic" panose="020B0502020202020204" pitchFamily="34" charset="0"/>
              </a:rPr>
              <a:t>eing allergic” vs “being a student”</a:t>
            </a:r>
          </a:p>
          <a:p>
            <a:pPr lvl="1"/>
            <a:r>
              <a:rPr lang="en-US" sz="1800" b="1" dirty="0"/>
              <a:t>Absolute time point: “</a:t>
            </a:r>
            <a:r>
              <a:rPr lang="en-US" sz="1600" dirty="0">
                <a:latin typeface="Century Gothic" panose="020B0502020202020204" pitchFamily="34" charset="0"/>
              </a:rPr>
              <a:t>go to work” vs “go to bed”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We are the </a:t>
            </a:r>
            <a:r>
              <a:rPr lang="en-US" sz="2000" b="1" dirty="0"/>
              <a:t>first</a:t>
            </a:r>
            <a:r>
              <a:rPr lang="en-US" sz="2000" dirty="0"/>
              <a:t> to study this, have collected </a:t>
            </a:r>
            <a:r>
              <a:rPr lang="en-US" sz="2000" b="1" dirty="0"/>
              <a:t>10K Q&amp;A pairs</a:t>
            </a:r>
            <a:r>
              <a:rPr lang="en-US" sz="2000" dirty="0"/>
              <a:t>, and have achieved ~70% on it in a baseline system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“My movie starts in 30 mins. Can I have dinner before it?”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962153" y="411277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  <a:latin typeface="Century Gothic" panose="020B0502020202020204" pitchFamily="34" charset="0"/>
              </a:rPr>
              <a:t>[in submission]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EBA1A-99BB-8446-A971-B9D3E144A2D5}"/>
              </a:ext>
            </a:extLst>
          </p:cNvPr>
          <p:cNvSpPr txBox="1"/>
          <p:nvPr/>
        </p:nvSpPr>
        <p:spPr>
          <a:xfrm>
            <a:off x="386862" y="262336"/>
            <a:ext cx="4575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entury Gothic" panose="020B0502020202020204" pitchFamily="34" charset="0"/>
              </a:rPr>
              <a:t>Temporal common sense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E7CA8-D560-2E44-9464-97CF00EF769A}"/>
              </a:ext>
            </a:extLst>
          </p:cNvPr>
          <p:cNvSpPr txBox="1"/>
          <p:nvPr/>
        </p:nvSpPr>
        <p:spPr>
          <a:xfrm>
            <a:off x="-205107" y="6519446"/>
            <a:ext cx="3660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20000"/>
              </a:spcBef>
              <a:buClr>
                <a:srgbClr val="400080"/>
              </a:buClr>
              <a:buSzPct val="65000"/>
            </a:pPr>
            <a:r>
              <a:rPr lang="en-US" sz="1600" i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What’s next: 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1178292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>
            <a:extLst>
              <a:ext uri="{FF2B5EF4-FFF2-40B4-BE49-F238E27FC236}">
                <a16:creationId xmlns:a16="http://schemas.microsoft.com/office/drawing/2014/main" id="{53589587-3451-9F45-A178-B972D233EAAC}"/>
              </a:ext>
            </a:extLst>
          </p:cNvPr>
          <p:cNvSpPr/>
          <p:nvPr/>
        </p:nvSpPr>
        <p:spPr>
          <a:xfrm>
            <a:off x="2759379" y="1565892"/>
            <a:ext cx="3618687" cy="3618687"/>
          </a:xfrm>
          <a:prstGeom prst="ellipse">
            <a:avLst/>
          </a:prstGeom>
          <a:solidFill>
            <a:srgbClr val="54516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F0DE926-1D0E-B74D-8463-C75A808E4BDB}"/>
              </a:ext>
            </a:extLst>
          </p:cNvPr>
          <p:cNvSpPr txBox="1"/>
          <p:nvPr/>
        </p:nvSpPr>
        <p:spPr>
          <a:xfrm>
            <a:off x="3879876" y="1664969"/>
            <a:ext cx="142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Event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B03D6D5-3677-7D42-9D5D-BD97DD3C33AF}"/>
              </a:ext>
            </a:extLst>
          </p:cNvPr>
          <p:cNvSpPr/>
          <p:nvPr/>
        </p:nvSpPr>
        <p:spPr>
          <a:xfrm>
            <a:off x="3386320" y="2721595"/>
            <a:ext cx="2347042" cy="2347042"/>
          </a:xfrm>
          <a:prstGeom prst="ellipse">
            <a:avLst/>
          </a:prstGeom>
          <a:solidFill>
            <a:srgbClr val="F7E3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D163EFD5-164A-3E44-B580-F3C4979FEAB4}"/>
              </a:ext>
            </a:extLst>
          </p:cNvPr>
          <p:cNvSpPr/>
          <p:nvPr/>
        </p:nvSpPr>
        <p:spPr>
          <a:xfrm>
            <a:off x="4012829" y="3774444"/>
            <a:ext cx="556176" cy="525165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1F3035BC-E1C6-A94E-BF84-8907CB724617}"/>
              </a:ext>
            </a:extLst>
          </p:cNvPr>
          <p:cNvSpPr/>
          <p:nvPr/>
        </p:nvSpPr>
        <p:spPr>
          <a:xfrm>
            <a:off x="4569005" y="3774443"/>
            <a:ext cx="551639" cy="523505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C4CD434E-7F4E-974F-AD8C-9BDB730ED40D}"/>
              </a:ext>
            </a:extLst>
          </p:cNvPr>
          <p:cNvSpPr/>
          <p:nvPr/>
        </p:nvSpPr>
        <p:spPr>
          <a:xfrm>
            <a:off x="4385384" y="4297947"/>
            <a:ext cx="367241" cy="443777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F950239B-0129-1943-9755-99B2E173002B}"/>
              </a:ext>
            </a:extLst>
          </p:cNvPr>
          <p:cNvSpPr/>
          <p:nvPr/>
        </p:nvSpPr>
        <p:spPr>
          <a:xfrm>
            <a:off x="4011214" y="3218963"/>
            <a:ext cx="1110962" cy="699160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7442F4D3-F41A-EE4E-90A7-7005AAE8C8D7}"/>
              </a:ext>
            </a:extLst>
          </p:cNvPr>
          <p:cNvSpPr/>
          <p:nvPr/>
        </p:nvSpPr>
        <p:spPr>
          <a:xfrm>
            <a:off x="4569005" y="3804759"/>
            <a:ext cx="927341" cy="1080645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24AA8090-48EA-AB48-888D-C2609871EAF2}"/>
              </a:ext>
            </a:extLst>
          </p:cNvPr>
          <p:cNvSpPr/>
          <p:nvPr/>
        </p:nvSpPr>
        <p:spPr>
          <a:xfrm>
            <a:off x="3641664" y="3806418"/>
            <a:ext cx="927341" cy="1078985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5B1F4589-6EE3-BF4A-888E-FF592DD1EA6F}"/>
              </a:ext>
            </a:extLst>
          </p:cNvPr>
          <p:cNvSpPr/>
          <p:nvPr/>
        </p:nvSpPr>
        <p:spPr>
          <a:xfrm>
            <a:off x="4386131" y="3933280"/>
            <a:ext cx="364096" cy="411801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50FBF310-7026-FD4D-925B-CF48894F0921}"/>
              </a:ext>
            </a:extLst>
          </p:cNvPr>
          <p:cNvSpPr/>
          <p:nvPr/>
        </p:nvSpPr>
        <p:spPr>
          <a:xfrm>
            <a:off x="4386916" y="3918123"/>
            <a:ext cx="364096" cy="411801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5" name="Picture 84" descr="A close up of a logo&#10;&#10;Description automatically generated">
            <a:extLst>
              <a:ext uri="{FF2B5EF4-FFF2-40B4-BE49-F238E27FC236}">
                <a16:creationId xmlns:a16="http://schemas.microsoft.com/office/drawing/2014/main" id="{5EB8202C-38F6-8342-840F-4D7A00E4E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4448381" y="3442018"/>
            <a:ext cx="274625" cy="210182"/>
          </a:xfrm>
          <a:prstGeom prst="rect">
            <a:avLst/>
          </a:prstGeom>
        </p:spPr>
      </p:pic>
      <p:pic>
        <p:nvPicPr>
          <p:cNvPr id="86" name="Picture 85" descr="A close up of a logo&#10;&#10;Description automatically generated">
            <a:extLst>
              <a:ext uri="{FF2B5EF4-FFF2-40B4-BE49-F238E27FC236}">
                <a16:creationId xmlns:a16="http://schemas.microsoft.com/office/drawing/2014/main" id="{608E31AD-8141-4C4A-B2F9-AA2F477853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3993143" y="4450899"/>
            <a:ext cx="373014" cy="265255"/>
          </a:xfrm>
          <a:prstGeom prst="rect">
            <a:avLst/>
          </a:prstGeom>
        </p:spPr>
      </p:pic>
      <p:pic>
        <p:nvPicPr>
          <p:cNvPr id="87" name="Picture 86" descr="A close up of a logo&#10;&#10;Description automatically generated">
            <a:extLst>
              <a:ext uri="{FF2B5EF4-FFF2-40B4-BE49-F238E27FC236}">
                <a16:creationId xmlns:a16="http://schemas.microsoft.com/office/drawing/2014/main" id="{86C14464-3D50-1B47-A6F2-F487F94396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4853200" y="4523655"/>
            <a:ext cx="230999" cy="192499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4E47E76C-9ACD-CA44-A0A6-F97083BA1833}"/>
              </a:ext>
            </a:extLst>
          </p:cNvPr>
          <p:cNvSpPr txBox="1"/>
          <p:nvPr/>
        </p:nvSpPr>
        <p:spPr>
          <a:xfrm>
            <a:off x="4273778" y="2801002"/>
            <a:ext cx="639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F2659-36A8-CF48-94C6-9DD378790B8C}"/>
              </a:ext>
            </a:extLst>
          </p:cNvPr>
          <p:cNvSpPr txBox="1"/>
          <p:nvPr/>
        </p:nvSpPr>
        <p:spPr>
          <a:xfrm>
            <a:off x="338523" y="1583512"/>
            <a:ext cx="2420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Summarization [ISIT’19]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103771-0757-D64A-9112-681C1C885C5A}"/>
              </a:ext>
            </a:extLst>
          </p:cNvPr>
          <p:cNvSpPr txBox="1"/>
          <p:nvPr/>
        </p:nvSpPr>
        <p:spPr>
          <a:xfrm>
            <a:off x="6277789" y="915822"/>
            <a:ext cx="2713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Predict how things unfold [in submission]</a:t>
            </a:r>
          </a:p>
        </p:txBody>
      </p:sp>
      <p:sp>
        <p:nvSpPr>
          <p:cNvPr id="39" name="Line Callout 2 (No Border) 38">
            <a:extLst>
              <a:ext uri="{FF2B5EF4-FFF2-40B4-BE49-F238E27FC236}">
                <a16:creationId xmlns:a16="http://schemas.microsoft.com/office/drawing/2014/main" id="{B5F30D68-FAA9-904A-A9F2-7491895BA339}"/>
              </a:ext>
            </a:extLst>
          </p:cNvPr>
          <p:cNvSpPr/>
          <p:nvPr/>
        </p:nvSpPr>
        <p:spPr>
          <a:xfrm>
            <a:off x="6273358" y="1437970"/>
            <a:ext cx="914400" cy="612648"/>
          </a:xfrm>
          <a:prstGeom prst="callout2">
            <a:avLst>
              <a:gd name="adj1" fmla="val 14823"/>
              <a:gd name="adj2" fmla="val 276991"/>
              <a:gd name="adj3" fmla="val 18751"/>
              <a:gd name="adj4" fmla="val 6410"/>
              <a:gd name="adj5" fmla="val 101019"/>
              <a:gd name="adj6" fmla="val -53077"/>
            </a:avLst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0" name="Line Callout 2 (No Border) 39">
            <a:extLst>
              <a:ext uri="{FF2B5EF4-FFF2-40B4-BE49-F238E27FC236}">
                <a16:creationId xmlns:a16="http://schemas.microsoft.com/office/drawing/2014/main" id="{6BC163CA-DDF8-194E-8F92-D8796C0DC0F2}"/>
              </a:ext>
            </a:extLst>
          </p:cNvPr>
          <p:cNvSpPr/>
          <p:nvPr/>
        </p:nvSpPr>
        <p:spPr>
          <a:xfrm>
            <a:off x="2399090" y="2546965"/>
            <a:ext cx="914400" cy="612648"/>
          </a:xfrm>
          <a:prstGeom prst="callout2">
            <a:avLst>
              <a:gd name="adj1" fmla="val -53962"/>
              <a:gd name="adj2" fmla="val 85256"/>
              <a:gd name="adj3" fmla="val -96060"/>
              <a:gd name="adj4" fmla="val 56410"/>
              <a:gd name="adj5" fmla="val -94159"/>
              <a:gd name="adj6" fmla="val -214617"/>
            </a:avLst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1" name="Line Callout 2 (No Border) 40">
            <a:extLst>
              <a:ext uri="{FF2B5EF4-FFF2-40B4-BE49-F238E27FC236}">
                <a16:creationId xmlns:a16="http://schemas.microsoft.com/office/drawing/2014/main" id="{5EA7D270-613B-304B-9987-BCA0A628556F}"/>
              </a:ext>
            </a:extLst>
          </p:cNvPr>
          <p:cNvSpPr/>
          <p:nvPr/>
        </p:nvSpPr>
        <p:spPr>
          <a:xfrm flipH="1" flipV="1">
            <a:off x="4652677" y="4395933"/>
            <a:ext cx="914400" cy="612648"/>
          </a:xfrm>
          <a:prstGeom prst="callout2">
            <a:avLst>
              <a:gd name="adj1" fmla="val -31000"/>
              <a:gd name="adj2" fmla="val 117307"/>
              <a:gd name="adj3" fmla="val -92233"/>
              <a:gd name="adj4" fmla="val 29487"/>
              <a:gd name="adj5" fmla="val -92194"/>
              <a:gd name="adj6" fmla="val -335939"/>
            </a:avLst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99A37F-FC63-3549-8C4C-BE173AD5D06C}"/>
              </a:ext>
            </a:extLst>
          </p:cNvPr>
          <p:cNvSpPr txBox="1"/>
          <p:nvPr/>
        </p:nvSpPr>
        <p:spPr>
          <a:xfrm>
            <a:off x="5471842" y="5534530"/>
            <a:ext cx="3325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Event hierarchies, coreference, causality, etc.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81DF61-5EB4-3245-AB02-E4260AD61A34}"/>
              </a:ext>
            </a:extLst>
          </p:cNvPr>
          <p:cNvSpPr txBox="1"/>
          <p:nvPr/>
        </p:nvSpPr>
        <p:spPr>
          <a:xfrm>
            <a:off x="6265089" y="1621307"/>
            <a:ext cx="295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/>
                </a:solidFill>
                <a:latin typeface="Century Gothic" panose="020B0502020202020204" pitchFamily="34" charset="0"/>
              </a:rPr>
              <a:t>Extension: Medical records, social events, etc.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2EC300F-B643-9746-9AC4-DEBCCFA091BE}"/>
              </a:ext>
            </a:extLst>
          </p:cNvPr>
          <p:cNvSpPr txBox="1"/>
          <p:nvPr/>
        </p:nvSpPr>
        <p:spPr>
          <a:xfrm>
            <a:off x="1568714" y="4123457"/>
            <a:ext cx="18309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Temporal common sense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0DA4DBF-7B94-254F-B617-777DE0C4B706}"/>
              </a:ext>
            </a:extLst>
          </p:cNvPr>
          <p:cNvSpPr txBox="1"/>
          <p:nvPr/>
        </p:nvSpPr>
        <p:spPr>
          <a:xfrm>
            <a:off x="5715393" y="4694011"/>
            <a:ext cx="18453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Multi-axis temporal parser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39537A-8BEB-D946-9427-68E518F6509B}"/>
              </a:ext>
            </a:extLst>
          </p:cNvPr>
          <p:cNvSpPr txBox="1"/>
          <p:nvPr/>
        </p:nvSpPr>
        <p:spPr>
          <a:xfrm>
            <a:off x="5377250" y="2598418"/>
            <a:ext cx="13611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2">
                    <a:alpha val="50000"/>
                  </a:schemeClr>
                </a:solidFill>
                <a:latin typeface="Century Gothic" panose="020B0502020202020204" pitchFamily="34" charset="0"/>
              </a:rPr>
              <a:t>Joint extraction of events &amp; relations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C961FC-AA83-024A-9026-69970B9C3B2E}"/>
              </a:ext>
            </a:extLst>
          </p:cNvPr>
          <p:cNvSpPr txBox="1"/>
          <p:nvPr/>
        </p:nvSpPr>
        <p:spPr>
          <a:xfrm>
            <a:off x="322219" y="2004724"/>
            <a:ext cx="260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2"/>
                </a:solidFill>
                <a:latin typeface="Century Gothic" panose="020B0502020202020204" pitchFamily="34" charset="0"/>
              </a:rPr>
              <a:t>Information theory for </a:t>
            </a:r>
            <a:r>
              <a:rPr lang="en-US" sz="1600" i="1">
                <a:solidFill>
                  <a:schemeClr val="bg2"/>
                </a:solidFill>
                <a:latin typeface="Century Gothic" panose="020B0502020202020204" pitchFamily="34" charset="0"/>
              </a:rPr>
              <a:t>text summarization</a:t>
            </a:r>
            <a:endParaRPr lang="en-US" sz="1600" i="1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19187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 animBg="1"/>
      <p:bldP spid="40" grpId="0" animBg="1"/>
      <p:bldP spid="41" grpId="0" animBg="1"/>
      <p:bldP spid="42" grpId="0"/>
      <p:bldP spid="43" grpId="0"/>
      <p:bldP spid="2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62">
            <a:extLst>
              <a:ext uri="{FF2B5EF4-FFF2-40B4-BE49-F238E27FC236}">
                <a16:creationId xmlns:a16="http://schemas.microsoft.com/office/drawing/2014/main" id="{97A5C87A-9515-4048-B8BC-01024AC1BAFE}"/>
              </a:ext>
            </a:extLst>
          </p:cNvPr>
          <p:cNvSpPr/>
          <p:nvPr/>
        </p:nvSpPr>
        <p:spPr>
          <a:xfrm>
            <a:off x="4390193" y="3140226"/>
            <a:ext cx="364096" cy="411801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C7D886E8-0C0A-8E4D-862B-E964BD372C53}"/>
              </a:ext>
            </a:extLst>
          </p:cNvPr>
          <p:cNvSpPr/>
          <p:nvPr/>
        </p:nvSpPr>
        <p:spPr>
          <a:xfrm>
            <a:off x="4390193" y="3114230"/>
            <a:ext cx="364096" cy="411801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545164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15" y="4322899"/>
            <a:ext cx="9067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en-US" b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Short-term: 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build a more robust temporal parser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en-US" b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Mid-term: 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study event understanding problems, e.g., text summarization, timeline construction, event hierarchies, and common sense.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en-US" b="1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Long-term: </a:t>
            </a:r>
            <a:r>
              <a:rPr lang="en-US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understand the social, political, medical, and financial events expressed in text; provide a semantic engine for reasoning about situations.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E817D6F-B18E-904B-937F-CA7DF988DCDE}"/>
              </a:ext>
            </a:extLst>
          </p:cNvPr>
          <p:cNvSpPr/>
          <p:nvPr/>
        </p:nvSpPr>
        <p:spPr>
          <a:xfrm>
            <a:off x="2762656" y="762000"/>
            <a:ext cx="3618687" cy="3618687"/>
          </a:xfrm>
          <a:prstGeom prst="ellipse">
            <a:avLst/>
          </a:prstGeom>
          <a:solidFill>
            <a:srgbClr val="54516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4CF453-0F0E-6545-9DDB-A9CE02688470}"/>
              </a:ext>
            </a:extLst>
          </p:cNvPr>
          <p:cNvSpPr txBox="1"/>
          <p:nvPr/>
        </p:nvSpPr>
        <p:spPr>
          <a:xfrm>
            <a:off x="3883153" y="861077"/>
            <a:ext cx="142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Event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32F69B7-EDDF-5544-8272-787275C6D16C}"/>
              </a:ext>
            </a:extLst>
          </p:cNvPr>
          <p:cNvSpPr/>
          <p:nvPr/>
        </p:nvSpPr>
        <p:spPr>
          <a:xfrm>
            <a:off x="3389597" y="1917703"/>
            <a:ext cx="2347042" cy="2347042"/>
          </a:xfrm>
          <a:prstGeom prst="ellipse">
            <a:avLst/>
          </a:prstGeom>
          <a:solidFill>
            <a:srgbClr val="F7E3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8F00037C-1A48-A843-937F-EFD3F91FAB34}"/>
              </a:ext>
            </a:extLst>
          </p:cNvPr>
          <p:cNvSpPr/>
          <p:nvPr/>
        </p:nvSpPr>
        <p:spPr>
          <a:xfrm>
            <a:off x="4016106" y="2970552"/>
            <a:ext cx="556176" cy="525165"/>
          </a:xfrm>
          <a:custGeom>
            <a:avLst/>
            <a:gdLst>
              <a:gd name="connsiteX0" fmla="*/ 467757 w 1411465"/>
              <a:gd name="connsiteY0" fmla="*/ 0 h 1332765"/>
              <a:gd name="connsiteX1" fmla="*/ 1364457 w 1411465"/>
              <a:gd name="connsiteY1" fmla="*/ 321907 h 1332765"/>
              <a:gd name="connsiteX2" fmla="*/ 1411465 w 1411465"/>
              <a:gd name="connsiteY2" fmla="*/ 364631 h 1332765"/>
              <a:gd name="connsiteX3" fmla="*/ 1358364 w 1411465"/>
              <a:gd name="connsiteY3" fmla="*/ 412892 h 1332765"/>
              <a:gd name="connsiteX4" fmla="*/ 952750 w 1411465"/>
              <a:gd name="connsiteY4" fmla="*/ 1265566 h 1332765"/>
              <a:gd name="connsiteX5" fmla="*/ 949357 w 1411465"/>
              <a:gd name="connsiteY5" fmla="*/ 1332765 h 1332765"/>
              <a:gd name="connsiteX6" fmla="*/ 856884 w 1411465"/>
              <a:gd name="connsiteY6" fmla="*/ 1298919 h 1332765"/>
              <a:gd name="connsiteX7" fmla="*/ 3181 w 1411465"/>
              <a:gd name="connsiteY7" fmla="*/ 144134 h 1332765"/>
              <a:gd name="connsiteX8" fmla="*/ 0 w 1411465"/>
              <a:gd name="connsiteY8" fmla="*/ 81148 h 1332765"/>
              <a:gd name="connsiteX9" fmla="*/ 48555 w 1411465"/>
              <a:gd name="connsiteY9" fmla="*/ 63377 h 1332765"/>
              <a:gd name="connsiteX10" fmla="*/ 467757 w 1411465"/>
              <a:gd name="connsiteY10" fmla="*/ 0 h 133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1465" h="1332765">
                <a:moveTo>
                  <a:pt x="467757" y="0"/>
                </a:moveTo>
                <a:cubicBezTo>
                  <a:pt x="808375" y="0"/>
                  <a:pt x="1120778" y="120805"/>
                  <a:pt x="1364457" y="321907"/>
                </a:cubicBezTo>
                <a:lnTo>
                  <a:pt x="1411465" y="364631"/>
                </a:lnTo>
                <a:lnTo>
                  <a:pt x="1358364" y="412892"/>
                </a:lnTo>
                <a:cubicBezTo>
                  <a:pt x="1135146" y="636109"/>
                  <a:pt x="986439" y="933836"/>
                  <a:pt x="952750" y="1265566"/>
                </a:cubicBezTo>
                <a:lnTo>
                  <a:pt x="949357" y="1332765"/>
                </a:lnTo>
                <a:lnTo>
                  <a:pt x="856884" y="1298919"/>
                </a:lnTo>
                <a:cubicBezTo>
                  <a:pt x="393085" y="1102749"/>
                  <a:pt x="56121" y="665424"/>
                  <a:pt x="3181" y="144134"/>
                </a:cubicBezTo>
                <a:lnTo>
                  <a:pt x="0" y="81148"/>
                </a:lnTo>
                <a:lnTo>
                  <a:pt x="48555" y="63377"/>
                </a:lnTo>
                <a:cubicBezTo>
                  <a:pt x="180981" y="22189"/>
                  <a:pt x="321778" y="0"/>
                  <a:pt x="467757" y="0"/>
                </a:cubicBezTo>
                <a:close/>
              </a:path>
            </a:pathLst>
          </a:custGeom>
          <a:solidFill>
            <a:srgbClr val="95A28E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08422CE6-645A-3745-942C-A1098A3080DA}"/>
              </a:ext>
            </a:extLst>
          </p:cNvPr>
          <p:cNvSpPr/>
          <p:nvPr/>
        </p:nvSpPr>
        <p:spPr>
          <a:xfrm>
            <a:off x="4572282" y="2970551"/>
            <a:ext cx="551639" cy="523505"/>
          </a:xfrm>
          <a:custGeom>
            <a:avLst/>
            <a:gdLst>
              <a:gd name="connsiteX0" fmla="*/ 943707 w 1399953"/>
              <a:gd name="connsiteY0" fmla="*/ 0 h 1328552"/>
              <a:gd name="connsiteX1" fmla="*/ 1362909 w 1399953"/>
              <a:gd name="connsiteY1" fmla="*/ 63377 h 1328552"/>
              <a:gd name="connsiteX2" fmla="*/ 1399953 w 1399953"/>
              <a:gd name="connsiteY2" fmla="*/ 76936 h 1328552"/>
              <a:gd name="connsiteX3" fmla="*/ 1396560 w 1399953"/>
              <a:gd name="connsiteY3" fmla="*/ 144134 h 1328552"/>
              <a:gd name="connsiteX4" fmla="*/ 542857 w 1399953"/>
              <a:gd name="connsiteY4" fmla="*/ 1298919 h 1328552"/>
              <a:gd name="connsiteX5" fmla="*/ 461895 w 1399953"/>
              <a:gd name="connsiteY5" fmla="*/ 1328552 h 1328552"/>
              <a:gd name="connsiteX6" fmla="*/ 458714 w 1399953"/>
              <a:gd name="connsiteY6" fmla="*/ 1265566 h 1328552"/>
              <a:gd name="connsiteX7" fmla="*/ 53101 w 1399953"/>
              <a:gd name="connsiteY7" fmla="*/ 412892 h 1328552"/>
              <a:gd name="connsiteX8" fmla="*/ 0 w 1399953"/>
              <a:gd name="connsiteY8" fmla="*/ 364631 h 1328552"/>
              <a:gd name="connsiteX9" fmla="*/ 47007 w 1399953"/>
              <a:gd name="connsiteY9" fmla="*/ 321907 h 1328552"/>
              <a:gd name="connsiteX10" fmla="*/ 943707 w 1399953"/>
              <a:gd name="connsiteY10" fmla="*/ 0 h 132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953" h="1328552">
                <a:moveTo>
                  <a:pt x="943707" y="0"/>
                </a:moveTo>
                <a:cubicBezTo>
                  <a:pt x="1089686" y="0"/>
                  <a:pt x="1230483" y="22189"/>
                  <a:pt x="1362909" y="63377"/>
                </a:cubicBezTo>
                <a:lnTo>
                  <a:pt x="1399953" y="76936"/>
                </a:lnTo>
                <a:lnTo>
                  <a:pt x="1396560" y="144134"/>
                </a:lnTo>
                <a:cubicBezTo>
                  <a:pt x="1343620" y="665424"/>
                  <a:pt x="1006656" y="1102749"/>
                  <a:pt x="542857" y="1298919"/>
                </a:cubicBezTo>
                <a:lnTo>
                  <a:pt x="461895" y="1328552"/>
                </a:lnTo>
                <a:lnTo>
                  <a:pt x="458714" y="1265566"/>
                </a:lnTo>
                <a:cubicBezTo>
                  <a:pt x="425025" y="933836"/>
                  <a:pt x="276318" y="636109"/>
                  <a:pt x="53101" y="412892"/>
                </a:cubicBezTo>
                <a:lnTo>
                  <a:pt x="0" y="364631"/>
                </a:lnTo>
                <a:lnTo>
                  <a:pt x="47007" y="321907"/>
                </a:lnTo>
                <a:cubicBezTo>
                  <a:pt x="290686" y="120805"/>
                  <a:pt x="603089" y="0"/>
                  <a:pt x="943707" y="0"/>
                </a:cubicBezTo>
                <a:close/>
              </a:path>
            </a:pathLst>
          </a:custGeom>
          <a:solidFill>
            <a:srgbClr val="F1CEC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D18B1028-73BC-CF4C-BC0A-F05A1894CBD7}"/>
              </a:ext>
            </a:extLst>
          </p:cNvPr>
          <p:cNvSpPr/>
          <p:nvPr/>
        </p:nvSpPr>
        <p:spPr>
          <a:xfrm>
            <a:off x="4388661" y="3494055"/>
            <a:ext cx="367241" cy="443777"/>
          </a:xfrm>
          <a:custGeom>
            <a:avLst/>
            <a:gdLst>
              <a:gd name="connsiteX0" fmla="*/ 927888 w 931985"/>
              <a:gd name="connsiteY0" fmla="*/ 0 h 1126218"/>
              <a:gd name="connsiteX1" fmla="*/ 931985 w 931985"/>
              <a:gd name="connsiteY1" fmla="*/ 81148 h 1126218"/>
              <a:gd name="connsiteX2" fmla="*/ 519094 w 931985"/>
              <a:gd name="connsiteY2" fmla="*/ 1077957 h 1126218"/>
              <a:gd name="connsiteX3" fmla="*/ 465993 w 931985"/>
              <a:gd name="connsiteY3" fmla="*/ 1126218 h 1126218"/>
              <a:gd name="connsiteX4" fmla="*/ 412892 w 931985"/>
              <a:gd name="connsiteY4" fmla="*/ 1077957 h 1126218"/>
              <a:gd name="connsiteX5" fmla="*/ 0 w 931985"/>
              <a:gd name="connsiteY5" fmla="*/ 81148 h 1126218"/>
              <a:gd name="connsiteX6" fmla="*/ 3885 w 931985"/>
              <a:gd name="connsiteY6" fmla="*/ 4213 h 1126218"/>
              <a:gd name="connsiteX7" fmla="*/ 40929 w 931985"/>
              <a:gd name="connsiteY7" fmla="*/ 17771 h 1126218"/>
              <a:gd name="connsiteX8" fmla="*/ 460131 w 931985"/>
              <a:gd name="connsiteY8" fmla="*/ 81148 h 1126218"/>
              <a:gd name="connsiteX9" fmla="*/ 879333 w 931985"/>
              <a:gd name="connsiteY9" fmla="*/ 17771 h 1126218"/>
              <a:gd name="connsiteX10" fmla="*/ 927888 w 931985"/>
              <a:gd name="connsiteY10" fmla="*/ 0 h 11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1985" h="1126218">
                <a:moveTo>
                  <a:pt x="927888" y="0"/>
                </a:moveTo>
                <a:lnTo>
                  <a:pt x="931985" y="81148"/>
                </a:lnTo>
                <a:cubicBezTo>
                  <a:pt x="931985" y="470426"/>
                  <a:pt x="774199" y="822851"/>
                  <a:pt x="519094" y="1077957"/>
                </a:cubicBezTo>
                <a:lnTo>
                  <a:pt x="465993" y="1126218"/>
                </a:lnTo>
                <a:lnTo>
                  <a:pt x="412892" y="1077957"/>
                </a:lnTo>
                <a:cubicBezTo>
                  <a:pt x="157786" y="822851"/>
                  <a:pt x="0" y="470426"/>
                  <a:pt x="0" y="81148"/>
                </a:cubicBezTo>
                <a:lnTo>
                  <a:pt x="3885" y="4213"/>
                </a:lnTo>
                <a:lnTo>
                  <a:pt x="40929" y="17771"/>
                </a:lnTo>
                <a:cubicBezTo>
                  <a:pt x="173355" y="58959"/>
                  <a:pt x="314152" y="81148"/>
                  <a:pt x="460131" y="81148"/>
                </a:cubicBezTo>
                <a:cubicBezTo>
                  <a:pt x="606110" y="81148"/>
                  <a:pt x="746907" y="58959"/>
                  <a:pt x="879333" y="17771"/>
                </a:cubicBezTo>
                <a:lnTo>
                  <a:pt x="927888" y="0"/>
                </a:lnTo>
                <a:close/>
              </a:path>
            </a:pathLst>
          </a:custGeom>
          <a:solidFill>
            <a:srgbClr val="666089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75B59043-BD85-9C4E-B35C-F737FDCBB329}"/>
              </a:ext>
            </a:extLst>
          </p:cNvPr>
          <p:cNvSpPr/>
          <p:nvPr/>
        </p:nvSpPr>
        <p:spPr>
          <a:xfrm>
            <a:off x="4014491" y="2415071"/>
            <a:ext cx="1110962" cy="699160"/>
          </a:xfrm>
          <a:custGeom>
            <a:avLst/>
            <a:gdLst>
              <a:gd name="connsiteX0" fmla="*/ 1409700 w 2819400"/>
              <a:gd name="connsiteY0" fmla="*/ 0 h 1774331"/>
              <a:gd name="connsiteX1" fmla="*/ 2819400 w 2819400"/>
              <a:gd name="connsiteY1" fmla="*/ 1409700 h 1774331"/>
              <a:gd name="connsiteX2" fmla="*/ 2815515 w 2819400"/>
              <a:gd name="connsiteY2" fmla="*/ 1486636 h 1774331"/>
              <a:gd name="connsiteX3" fmla="*/ 2778471 w 2819400"/>
              <a:gd name="connsiteY3" fmla="*/ 1473077 h 1774331"/>
              <a:gd name="connsiteX4" fmla="*/ 2359269 w 2819400"/>
              <a:gd name="connsiteY4" fmla="*/ 1409700 h 1774331"/>
              <a:gd name="connsiteX5" fmla="*/ 1462569 w 2819400"/>
              <a:gd name="connsiteY5" fmla="*/ 1731607 h 1774331"/>
              <a:gd name="connsiteX6" fmla="*/ 1415562 w 2819400"/>
              <a:gd name="connsiteY6" fmla="*/ 1774331 h 1774331"/>
              <a:gd name="connsiteX7" fmla="*/ 1368554 w 2819400"/>
              <a:gd name="connsiteY7" fmla="*/ 1731607 h 1774331"/>
              <a:gd name="connsiteX8" fmla="*/ 471854 w 2819400"/>
              <a:gd name="connsiteY8" fmla="*/ 1409700 h 1774331"/>
              <a:gd name="connsiteX9" fmla="*/ 52652 w 2819400"/>
              <a:gd name="connsiteY9" fmla="*/ 1473077 h 1774331"/>
              <a:gd name="connsiteX10" fmla="*/ 4097 w 2819400"/>
              <a:gd name="connsiteY10" fmla="*/ 1490848 h 1774331"/>
              <a:gd name="connsiteX11" fmla="*/ 0 w 2819400"/>
              <a:gd name="connsiteY11" fmla="*/ 1409700 h 1774331"/>
              <a:gd name="connsiteX12" fmla="*/ 1409700 w 2819400"/>
              <a:gd name="connsiteY12" fmla="*/ 0 h 177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9400" h="1774331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lnTo>
                  <a:pt x="2815515" y="1486636"/>
                </a:lnTo>
                <a:lnTo>
                  <a:pt x="2778471" y="1473077"/>
                </a:lnTo>
                <a:cubicBezTo>
                  <a:pt x="2646045" y="1431889"/>
                  <a:pt x="2505248" y="1409700"/>
                  <a:pt x="2359269" y="1409700"/>
                </a:cubicBezTo>
                <a:cubicBezTo>
                  <a:pt x="2018651" y="1409700"/>
                  <a:pt x="1706248" y="1530505"/>
                  <a:pt x="1462569" y="1731607"/>
                </a:cubicBezTo>
                <a:lnTo>
                  <a:pt x="1415562" y="1774331"/>
                </a:lnTo>
                <a:lnTo>
                  <a:pt x="1368554" y="1731607"/>
                </a:lnTo>
                <a:cubicBezTo>
                  <a:pt x="1124875" y="1530505"/>
                  <a:pt x="812472" y="1409700"/>
                  <a:pt x="471854" y="1409700"/>
                </a:cubicBezTo>
                <a:cubicBezTo>
                  <a:pt x="325875" y="1409700"/>
                  <a:pt x="185078" y="1431889"/>
                  <a:pt x="52652" y="1473077"/>
                </a:cubicBezTo>
                <a:lnTo>
                  <a:pt x="4097" y="1490848"/>
                </a:lnTo>
                <a:lnTo>
                  <a:pt x="0" y="1409700"/>
                </a:ln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rgbClr val="E6E5C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27DE9DBD-9F64-7F41-8F9C-BEAE79CCD3F9}"/>
              </a:ext>
            </a:extLst>
          </p:cNvPr>
          <p:cNvSpPr/>
          <p:nvPr/>
        </p:nvSpPr>
        <p:spPr>
          <a:xfrm>
            <a:off x="4572282" y="3000867"/>
            <a:ext cx="927341" cy="1080645"/>
          </a:xfrm>
          <a:custGeom>
            <a:avLst/>
            <a:gdLst>
              <a:gd name="connsiteX0" fmla="*/ 1399953 w 2353407"/>
              <a:gd name="connsiteY0" fmla="*/ 0 h 2742464"/>
              <a:gd name="connsiteX1" fmla="*/ 1492426 w 2353407"/>
              <a:gd name="connsiteY1" fmla="*/ 33845 h 2742464"/>
              <a:gd name="connsiteX2" fmla="*/ 2353407 w 2353407"/>
              <a:gd name="connsiteY2" fmla="*/ 1332764 h 2742464"/>
              <a:gd name="connsiteX3" fmla="*/ 943707 w 2353407"/>
              <a:gd name="connsiteY3" fmla="*/ 2742464 h 2742464"/>
              <a:gd name="connsiteX4" fmla="*/ 47007 w 2353407"/>
              <a:gd name="connsiteY4" fmla="*/ 2420557 h 2742464"/>
              <a:gd name="connsiteX5" fmla="*/ 0 w 2353407"/>
              <a:gd name="connsiteY5" fmla="*/ 2377834 h 2742464"/>
              <a:gd name="connsiteX6" fmla="*/ 53101 w 2353407"/>
              <a:gd name="connsiteY6" fmla="*/ 2329573 h 2742464"/>
              <a:gd name="connsiteX7" fmla="*/ 465992 w 2353407"/>
              <a:gd name="connsiteY7" fmla="*/ 1332764 h 2742464"/>
              <a:gd name="connsiteX8" fmla="*/ 461895 w 2353407"/>
              <a:gd name="connsiteY8" fmla="*/ 1251616 h 2742464"/>
              <a:gd name="connsiteX9" fmla="*/ 542857 w 2353407"/>
              <a:gd name="connsiteY9" fmla="*/ 1221983 h 2742464"/>
              <a:gd name="connsiteX10" fmla="*/ 1396560 w 2353407"/>
              <a:gd name="connsiteY10" fmla="*/ 67198 h 2742464"/>
              <a:gd name="connsiteX11" fmla="*/ 1399953 w 2353407"/>
              <a:gd name="connsiteY11" fmla="*/ 0 h 27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7" h="2742464">
                <a:moveTo>
                  <a:pt x="1399953" y="0"/>
                </a:moveTo>
                <a:lnTo>
                  <a:pt x="1492426" y="33845"/>
                </a:lnTo>
                <a:cubicBezTo>
                  <a:pt x="1998389" y="247849"/>
                  <a:pt x="2353407" y="748847"/>
                  <a:pt x="2353407" y="1332764"/>
                </a:cubicBezTo>
                <a:cubicBezTo>
                  <a:pt x="2353407" y="2111320"/>
                  <a:pt x="1722263" y="2742464"/>
                  <a:pt x="943707" y="2742464"/>
                </a:cubicBezTo>
                <a:cubicBezTo>
                  <a:pt x="603089" y="2742464"/>
                  <a:pt x="290686" y="2621659"/>
                  <a:pt x="47007" y="2420557"/>
                </a:cubicBezTo>
                <a:lnTo>
                  <a:pt x="0" y="2377834"/>
                </a:lnTo>
                <a:lnTo>
                  <a:pt x="53101" y="2329573"/>
                </a:lnTo>
                <a:cubicBezTo>
                  <a:pt x="308206" y="2074467"/>
                  <a:pt x="465992" y="1722042"/>
                  <a:pt x="465992" y="1332764"/>
                </a:cubicBezTo>
                <a:lnTo>
                  <a:pt x="461895" y="1251616"/>
                </a:lnTo>
                <a:lnTo>
                  <a:pt x="542857" y="1221983"/>
                </a:lnTo>
                <a:cubicBezTo>
                  <a:pt x="1006656" y="1025813"/>
                  <a:pt x="1343620" y="588488"/>
                  <a:pt x="1396560" y="67198"/>
                </a:cubicBezTo>
                <a:lnTo>
                  <a:pt x="1399953" y="0"/>
                </a:lnTo>
                <a:close/>
              </a:path>
            </a:pathLst>
          </a:custGeom>
          <a:solidFill>
            <a:srgbClr val="C17A9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BD7C72B8-A2C3-B04D-91FB-0C280D5F6EE5}"/>
              </a:ext>
            </a:extLst>
          </p:cNvPr>
          <p:cNvSpPr/>
          <p:nvPr/>
        </p:nvSpPr>
        <p:spPr>
          <a:xfrm>
            <a:off x="3644941" y="3002526"/>
            <a:ext cx="927341" cy="1078985"/>
          </a:xfrm>
          <a:custGeom>
            <a:avLst/>
            <a:gdLst>
              <a:gd name="connsiteX0" fmla="*/ 941943 w 2353408"/>
              <a:gd name="connsiteY0" fmla="*/ 0 h 2738252"/>
              <a:gd name="connsiteX1" fmla="*/ 945124 w 2353408"/>
              <a:gd name="connsiteY1" fmla="*/ 62986 h 2738252"/>
              <a:gd name="connsiteX2" fmla="*/ 1798827 w 2353408"/>
              <a:gd name="connsiteY2" fmla="*/ 1217771 h 2738252"/>
              <a:gd name="connsiteX3" fmla="*/ 1891300 w 2353408"/>
              <a:gd name="connsiteY3" fmla="*/ 1251617 h 2738252"/>
              <a:gd name="connsiteX4" fmla="*/ 1887415 w 2353408"/>
              <a:gd name="connsiteY4" fmla="*/ 1328552 h 2738252"/>
              <a:gd name="connsiteX5" fmla="*/ 2300307 w 2353408"/>
              <a:gd name="connsiteY5" fmla="*/ 2325361 h 2738252"/>
              <a:gd name="connsiteX6" fmla="*/ 2353408 w 2353408"/>
              <a:gd name="connsiteY6" fmla="*/ 2373622 h 2738252"/>
              <a:gd name="connsiteX7" fmla="*/ 2306400 w 2353408"/>
              <a:gd name="connsiteY7" fmla="*/ 2416345 h 2738252"/>
              <a:gd name="connsiteX8" fmla="*/ 1409700 w 2353408"/>
              <a:gd name="connsiteY8" fmla="*/ 2738252 h 2738252"/>
              <a:gd name="connsiteX9" fmla="*/ 0 w 2353408"/>
              <a:gd name="connsiteY9" fmla="*/ 1328552 h 2738252"/>
              <a:gd name="connsiteX10" fmla="*/ 860981 w 2353408"/>
              <a:gd name="connsiteY10" fmla="*/ 29633 h 2738252"/>
              <a:gd name="connsiteX11" fmla="*/ 941943 w 2353408"/>
              <a:gd name="connsiteY11" fmla="*/ 0 h 273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3408" h="2738252">
                <a:moveTo>
                  <a:pt x="941943" y="0"/>
                </a:moveTo>
                <a:lnTo>
                  <a:pt x="945124" y="62986"/>
                </a:lnTo>
                <a:cubicBezTo>
                  <a:pt x="998064" y="584276"/>
                  <a:pt x="1335028" y="1021601"/>
                  <a:pt x="1798827" y="1217771"/>
                </a:cubicBezTo>
                <a:lnTo>
                  <a:pt x="1891300" y="1251617"/>
                </a:lnTo>
                <a:lnTo>
                  <a:pt x="1887415" y="1328552"/>
                </a:lnTo>
                <a:cubicBezTo>
                  <a:pt x="1887415" y="1717830"/>
                  <a:pt x="2045201" y="2070255"/>
                  <a:pt x="2300307" y="2325361"/>
                </a:cubicBezTo>
                <a:lnTo>
                  <a:pt x="2353408" y="2373622"/>
                </a:lnTo>
                <a:lnTo>
                  <a:pt x="2306400" y="2416345"/>
                </a:lnTo>
                <a:cubicBezTo>
                  <a:pt x="2062721" y="2617447"/>
                  <a:pt x="1750318" y="2738252"/>
                  <a:pt x="1409700" y="2738252"/>
                </a:cubicBezTo>
                <a:cubicBezTo>
                  <a:pt x="631144" y="2738252"/>
                  <a:pt x="0" y="2107108"/>
                  <a:pt x="0" y="1328552"/>
                </a:cubicBezTo>
                <a:cubicBezTo>
                  <a:pt x="0" y="744635"/>
                  <a:pt x="355018" y="243637"/>
                  <a:pt x="860981" y="29633"/>
                </a:cubicBezTo>
                <a:lnTo>
                  <a:pt x="941943" y="0"/>
                </a:lnTo>
                <a:close/>
              </a:path>
            </a:pathLst>
          </a:custGeom>
          <a:solidFill>
            <a:srgbClr val="7792C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4" name="Picture 63" descr="A close up of a logo&#10;&#10;Description automatically generated">
            <a:extLst>
              <a:ext uri="{FF2B5EF4-FFF2-40B4-BE49-F238E27FC236}">
                <a16:creationId xmlns:a16="http://schemas.microsoft.com/office/drawing/2014/main" id="{0E08509E-E346-DF45-A8E6-86A02D3DAF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6"/>
          <a:stretch/>
        </p:blipFill>
        <p:spPr>
          <a:xfrm>
            <a:off x="4451658" y="2638126"/>
            <a:ext cx="274625" cy="210182"/>
          </a:xfrm>
          <a:prstGeom prst="rect">
            <a:avLst/>
          </a:prstGeom>
        </p:spPr>
      </p:pic>
      <p:pic>
        <p:nvPicPr>
          <p:cNvPr id="65" name="Picture 64" descr="A close up of a logo&#10;&#10;Description automatically generated">
            <a:extLst>
              <a:ext uri="{FF2B5EF4-FFF2-40B4-BE49-F238E27FC236}">
                <a16:creationId xmlns:a16="http://schemas.microsoft.com/office/drawing/2014/main" id="{C1C3305B-C4B3-144A-8E25-28DCC9EADF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9"/>
          <a:stretch/>
        </p:blipFill>
        <p:spPr>
          <a:xfrm>
            <a:off x="3996420" y="3647007"/>
            <a:ext cx="373014" cy="265255"/>
          </a:xfrm>
          <a:prstGeom prst="rect">
            <a:avLst/>
          </a:prstGeom>
        </p:spPr>
      </p:pic>
      <p:pic>
        <p:nvPicPr>
          <p:cNvPr id="66" name="Picture 65" descr="A close up of a logo&#10;&#10;Description automatically generated">
            <a:extLst>
              <a:ext uri="{FF2B5EF4-FFF2-40B4-BE49-F238E27FC236}">
                <a16:creationId xmlns:a16="http://schemas.microsoft.com/office/drawing/2014/main" id="{CC5BAB40-2580-D24D-974B-07DCEE240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 flipH="1">
            <a:off x="4856477" y="3719763"/>
            <a:ext cx="230999" cy="19249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97E41E0-78F2-2648-93DC-A66EFF5D75E1}"/>
              </a:ext>
            </a:extLst>
          </p:cNvPr>
          <p:cNvSpPr txBox="1"/>
          <p:nvPr/>
        </p:nvSpPr>
        <p:spPr>
          <a:xfrm>
            <a:off x="4277055" y="1997110"/>
            <a:ext cx="639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Century Gothic" panose="020B0502020202020204" pitchFamily="34" charset="0"/>
              </a:rPr>
              <a:t>Time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21B8F4-DB18-7A44-BCB9-677A836B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428B7AF-4754-DE47-8139-715F4414570B}"/>
              </a:ext>
            </a:extLst>
          </p:cNvPr>
          <p:cNvSpPr/>
          <p:nvPr/>
        </p:nvSpPr>
        <p:spPr>
          <a:xfrm>
            <a:off x="4390193" y="3127073"/>
            <a:ext cx="364096" cy="411801"/>
          </a:xfrm>
          <a:custGeom>
            <a:avLst/>
            <a:gdLst>
              <a:gd name="connsiteX0" fmla="*/ 462108 w 924003"/>
              <a:gd name="connsiteY0" fmla="*/ 0 h 1045069"/>
              <a:gd name="connsiteX1" fmla="*/ 515209 w 924003"/>
              <a:gd name="connsiteY1" fmla="*/ 48261 h 1045069"/>
              <a:gd name="connsiteX2" fmla="*/ 920822 w 924003"/>
              <a:gd name="connsiteY2" fmla="*/ 900935 h 1045069"/>
              <a:gd name="connsiteX3" fmla="*/ 924003 w 924003"/>
              <a:gd name="connsiteY3" fmla="*/ 963921 h 1045069"/>
              <a:gd name="connsiteX4" fmla="*/ 875448 w 924003"/>
              <a:gd name="connsiteY4" fmla="*/ 981692 h 1045069"/>
              <a:gd name="connsiteX5" fmla="*/ 456246 w 924003"/>
              <a:gd name="connsiteY5" fmla="*/ 1045069 h 1045069"/>
              <a:gd name="connsiteX6" fmla="*/ 37044 w 924003"/>
              <a:gd name="connsiteY6" fmla="*/ 981692 h 1045069"/>
              <a:gd name="connsiteX7" fmla="*/ 0 w 924003"/>
              <a:gd name="connsiteY7" fmla="*/ 968134 h 1045069"/>
              <a:gd name="connsiteX8" fmla="*/ 3393 w 924003"/>
              <a:gd name="connsiteY8" fmla="*/ 900935 h 1045069"/>
              <a:gd name="connsiteX9" fmla="*/ 409007 w 924003"/>
              <a:gd name="connsiteY9" fmla="*/ 48261 h 1045069"/>
              <a:gd name="connsiteX10" fmla="*/ 462108 w 924003"/>
              <a:gd name="connsiteY10" fmla="*/ 0 h 1045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24003" h="1045069">
                <a:moveTo>
                  <a:pt x="462108" y="0"/>
                </a:moveTo>
                <a:lnTo>
                  <a:pt x="515209" y="48261"/>
                </a:lnTo>
                <a:cubicBezTo>
                  <a:pt x="738426" y="271478"/>
                  <a:pt x="887133" y="569205"/>
                  <a:pt x="920822" y="900935"/>
                </a:cubicBezTo>
                <a:lnTo>
                  <a:pt x="924003" y="963921"/>
                </a:lnTo>
                <a:lnTo>
                  <a:pt x="875448" y="981692"/>
                </a:lnTo>
                <a:cubicBezTo>
                  <a:pt x="743022" y="1022880"/>
                  <a:pt x="602225" y="1045069"/>
                  <a:pt x="456246" y="1045069"/>
                </a:cubicBezTo>
                <a:cubicBezTo>
                  <a:pt x="310267" y="1045069"/>
                  <a:pt x="169470" y="1022880"/>
                  <a:pt x="37044" y="981692"/>
                </a:cubicBezTo>
                <a:lnTo>
                  <a:pt x="0" y="968134"/>
                </a:lnTo>
                <a:lnTo>
                  <a:pt x="3393" y="900935"/>
                </a:lnTo>
                <a:cubicBezTo>
                  <a:pt x="37082" y="569205"/>
                  <a:pt x="185789" y="271478"/>
                  <a:pt x="409007" y="48261"/>
                </a:cubicBezTo>
                <a:lnTo>
                  <a:pt x="462108" y="0"/>
                </a:lnTo>
                <a:close/>
              </a:path>
            </a:pathLst>
          </a:custGeom>
          <a:solidFill>
            <a:srgbClr val="7030A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749" y="1789252"/>
            <a:ext cx="3415372" cy="578882"/>
          </a:xfrm>
          <a:prstGeom prst="roundRect">
            <a:avLst/>
          </a:prstGeom>
          <a:solidFill>
            <a:srgbClr val="665E8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Information theory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54967" y="3754348"/>
            <a:ext cx="2044409" cy="578882"/>
          </a:xfrm>
          <a:prstGeom prst="roundRect">
            <a:avLst/>
          </a:prstGeom>
          <a:solidFill>
            <a:srgbClr val="665E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Statistics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82980" y="2535348"/>
            <a:ext cx="2711164" cy="578882"/>
          </a:xfrm>
          <a:prstGeom prst="roundRect">
            <a:avLst/>
          </a:prstGeom>
          <a:solidFill>
            <a:srgbClr val="665E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Century Gothic" charset="0"/>
                <a:ea typeface="Century Gothic" charset="0"/>
                <a:cs typeface="Century Gothic" charset="0"/>
              </a:rPr>
              <a:t>Optimization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4903" y="3397446"/>
            <a:ext cx="3029679" cy="578882"/>
          </a:xfrm>
          <a:prstGeom prst="roundRect">
            <a:avLst/>
          </a:prstGeom>
          <a:solidFill>
            <a:srgbClr val="665E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Century Gothic" charset="0"/>
                <a:ea typeface="Century Gothic" charset="0"/>
                <a:cs typeface="Century Gothic" charset="0"/>
              </a:rPr>
              <a:t>Deep learning</a:t>
            </a:r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72055" y="1026936"/>
            <a:ext cx="2676619" cy="578882"/>
          </a:xfrm>
          <a:prstGeom prst="roundRect">
            <a:avLst/>
          </a:prstGeom>
          <a:solidFill>
            <a:srgbClr val="95A28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Biomedicine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2978" y="855207"/>
            <a:ext cx="2676619" cy="578882"/>
          </a:xfrm>
          <a:prstGeom prst="roundRect">
            <a:avLst/>
          </a:prstGeom>
          <a:solidFill>
            <a:srgbClr val="95A28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Robotics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11852" y="6122572"/>
            <a:ext cx="4101243" cy="578882"/>
          </a:xfrm>
          <a:prstGeom prst="roundRect">
            <a:avLst/>
          </a:prstGeom>
          <a:solidFill>
            <a:srgbClr val="F2CEC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rPr>
              <a:t>Incidental supervision</a:t>
            </a:r>
          </a:p>
        </p:txBody>
      </p:sp>
    </p:spTree>
    <p:extLst>
      <p:ext uri="{BB962C8B-B14F-4D97-AF65-F5344CB8AC3E}">
        <p14:creationId xmlns:p14="http://schemas.microsoft.com/office/powerpoint/2010/main" val="1371541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DE857D-0378-954F-A480-D433D0E12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91E63-FC2D-6C43-A7FA-4E7A67A14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8534400" cy="5486400"/>
          </a:xfrm>
        </p:spPr>
        <p:txBody>
          <a:bodyPr/>
          <a:lstStyle/>
          <a:p>
            <a:r>
              <a:rPr lang="en-US" dirty="0"/>
              <a:t>Big text, big opportunities</a:t>
            </a:r>
          </a:p>
          <a:p>
            <a:r>
              <a:rPr lang="en-US" dirty="0"/>
              <a:t>We are standing at the </a:t>
            </a:r>
            <a:r>
              <a:rPr lang="en-US" b="1" dirty="0"/>
              <a:t>situation-level</a:t>
            </a:r>
            <a:r>
              <a:rPr lang="en-US" dirty="0"/>
              <a:t> of NLP</a:t>
            </a:r>
          </a:p>
          <a:p>
            <a:r>
              <a:rPr lang="en-US" b="1" dirty="0"/>
              <a:t>Temporal relation </a:t>
            </a:r>
            <a:r>
              <a:rPr lang="en-US" dirty="0"/>
              <a:t>is a crucial component</a:t>
            </a:r>
          </a:p>
          <a:p>
            <a:pPr lvl="1"/>
            <a:r>
              <a:rPr lang="en-US" dirty="0">
                <a:solidFill>
                  <a:srgbClr val="92D050"/>
                </a:solidFill>
              </a:rPr>
              <a:t>Structured learning [EMNLP’17]</a:t>
            </a:r>
          </a:p>
          <a:p>
            <a:pPr lvl="1"/>
            <a:r>
              <a:rPr lang="en-US" dirty="0">
                <a:solidFill>
                  <a:srgbClr val="6881B4"/>
                </a:solidFill>
              </a:rPr>
              <a:t>Common sense knowledge acquisition [NAACL’18]</a:t>
            </a:r>
          </a:p>
          <a:p>
            <a:pPr lvl="1"/>
            <a:r>
              <a:rPr lang="en-US" dirty="0">
                <a:solidFill>
                  <a:srgbClr val="C17A90"/>
                </a:solidFill>
              </a:rPr>
              <a:t>New definition of the task [ACL’18]</a:t>
            </a:r>
          </a:p>
          <a:p>
            <a:pPr lvl="1"/>
            <a:r>
              <a:rPr lang="en-US" dirty="0"/>
              <a:t>Combined them by neural nets [in submission]</a:t>
            </a:r>
          </a:p>
          <a:p>
            <a:r>
              <a:rPr lang="en-US" dirty="0"/>
              <a:t>Besides future work on </a:t>
            </a:r>
            <a:r>
              <a:rPr lang="en-US" b="1" dirty="0"/>
              <a:t>time and event</a:t>
            </a:r>
            <a:r>
              <a:rPr lang="en-US" dirty="0"/>
              <a:t>, </a:t>
            </a:r>
            <a:r>
              <a:rPr lang="en-US" b="1" dirty="0"/>
              <a:t>incidental supervision</a:t>
            </a:r>
            <a:r>
              <a:rPr lang="en-US" dirty="0"/>
              <a:t> is also necessary for situation understanding.</a:t>
            </a:r>
          </a:p>
          <a:p>
            <a:pPr lvl="1"/>
            <a:r>
              <a:rPr lang="en-US" dirty="0"/>
              <a:t>Supervision from partial structures [NAACL’19]</a:t>
            </a:r>
          </a:p>
        </p:txBody>
      </p:sp>
      <p:sp>
        <p:nvSpPr>
          <p:cNvPr id="5" name="Up Ribbon 4">
            <a:extLst>
              <a:ext uri="{FF2B5EF4-FFF2-40B4-BE49-F238E27FC236}">
                <a16:creationId xmlns:a16="http://schemas.microsoft.com/office/drawing/2014/main" id="{B89D93EF-6E0B-B34F-A967-874CBBB08022}"/>
              </a:ext>
            </a:extLst>
          </p:cNvPr>
          <p:cNvSpPr/>
          <p:nvPr/>
        </p:nvSpPr>
        <p:spPr>
          <a:xfrm rot="19800000">
            <a:off x="2693008" y="4864648"/>
            <a:ext cx="3910384" cy="762000"/>
          </a:xfrm>
          <a:prstGeom prst="ribbon2">
            <a:avLst/>
          </a:prstGeom>
          <a:solidFill>
            <a:srgbClr val="C2799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</a:t>
            </a:r>
            <a:r>
              <a:rPr lang="en-US" sz="2000" b="1" baseline="30000" dirty="0">
                <a:latin typeface="Century Gothic" panose="020B0502020202020204" pitchFamily="34" charset="0"/>
              </a:rPr>
              <a:t>rd</a:t>
            </a:r>
            <a:r>
              <a:rPr lang="en-US" sz="2000" b="1" dirty="0">
                <a:latin typeface="Century Gothic" panose="020B0502020202020204" pitchFamily="34" charset="0"/>
              </a:rPr>
              <a:t> wave of AI</a:t>
            </a:r>
          </a:p>
        </p:txBody>
      </p:sp>
    </p:spTree>
    <p:extLst>
      <p:ext uri="{BB962C8B-B14F-4D97-AF65-F5344CB8AC3E}">
        <p14:creationId xmlns:p14="http://schemas.microsoft.com/office/powerpoint/2010/main" val="139059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4C0C-5C2F-E64F-ABB4-4172386D1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32772-3C83-8840-AA18-9FA943062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Harari</a:t>
            </a:r>
            <a:r>
              <a:rPr lang="en-US" sz="1400" i="1" dirty="0"/>
              <a:t>, 2016. Sapiens: A Brief History of Humankind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Mani</a:t>
            </a:r>
            <a:r>
              <a:rPr lang="en-US" sz="1400" i="1" dirty="0"/>
              <a:t> et al., 2006. Machine learning of temporal relations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Chambers</a:t>
            </a:r>
            <a:r>
              <a:rPr lang="en-US" sz="1400" i="1" dirty="0"/>
              <a:t> et al., 2007. Classifying temporal relations between events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 err="1"/>
              <a:t>Bethard</a:t>
            </a:r>
            <a:r>
              <a:rPr lang="en-US" sz="1400" i="1" dirty="0"/>
              <a:t> et al., 2007. Timelines from text: Identification of syntactic temporal relations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Roth &amp; </a:t>
            </a:r>
            <a:r>
              <a:rPr lang="en-US" sz="1400" b="1" i="1" dirty="0" err="1"/>
              <a:t>Yih</a:t>
            </a:r>
            <a:r>
              <a:rPr lang="en-US" sz="1400" i="1" dirty="0"/>
              <a:t>, 2004. A linear programming formulation for global inference in natural language tasks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Bramsen</a:t>
            </a:r>
            <a:r>
              <a:rPr lang="en-US" sz="1400" i="1" dirty="0"/>
              <a:t> et al., 2006. Inducing temporal graphs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Chambers &amp; </a:t>
            </a:r>
            <a:r>
              <a:rPr lang="en-US" sz="1400" b="1" i="1" dirty="0" err="1"/>
              <a:t>Jurafsky</a:t>
            </a:r>
            <a:r>
              <a:rPr lang="en-US" sz="1400" i="1" dirty="0"/>
              <a:t>, 2008. Jointly combining implicit constraints improves temporal ordering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Denis &amp; Muller</a:t>
            </a:r>
            <a:r>
              <a:rPr lang="en-US" sz="1400" i="1" dirty="0"/>
              <a:t>, 2011. Predicting globally-coherent temporal structures from texts via endpoint inference and graph decomposition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Chambers</a:t>
            </a:r>
            <a:r>
              <a:rPr lang="en-US" sz="1400" i="1" dirty="0"/>
              <a:t> et al., 2014. Dense event ordering with a multi-pass architecture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Mirza &amp; Tonelli</a:t>
            </a:r>
            <a:r>
              <a:rPr lang="en-US" sz="1400" i="1" dirty="0"/>
              <a:t>, 2016. CATENA: </a:t>
            </a:r>
            <a:r>
              <a:rPr lang="en-US" sz="1400" i="1" dirty="0" err="1"/>
              <a:t>CAusal</a:t>
            </a:r>
            <a:r>
              <a:rPr lang="en-US" sz="1400" i="1" dirty="0"/>
              <a:t> and </a:t>
            </a:r>
            <a:r>
              <a:rPr lang="en-US" sz="1400" i="1" dirty="0" err="1"/>
              <a:t>TEmporal</a:t>
            </a:r>
            <a:r>
              <a:rPr lang="en-US" sz="1400" i="1" dirty="0"/>
              <a:t> relation extraction from </a:t>
            </a:r>
            <a:r>
              <a:rPr lang="en-US" sz="1400" i="1" dirty="0" err="1"/>
              <a:t>NAtural</a:t>
            </a:r>
            <a:r>
              <a:rPr lang="en-US" sz="1400" i="1" dirty="0"/>
              <a:t> language texts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Do</a:t>
            </a:r>
            <a:r>
              <a:rPr lang="en-US" sz="1400" i="1" dirty="0"/>
              <a:t> et al., 2012. Joint inference for event timeline construction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 err="1"/>
              <a:t>Laokulrat</a:t>
            </a:r>
            <a:r>
              <a:rPr lang="en-US" sz="1400" i="1" dirty="0"/>
              <a:t> et al., 2013. </a:t>
            </a:r>
            <a:r>
              <a:rPr lang="en-US" sz="1400" i="1" dirty="0" err="1"/>
              <a:t>UTTime</a:t>
            </a:r>
            <a:r>
              <a:rPr lang="en-US" sz="1400" i="1" dirty="0"/>
              <a:t>: Temporal relation classiﬁcation using deep syntactic features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Collins</a:t>
            </a:r>
            <a:r>
              <a:rPr lang="en-US" sz="1400" i="1" dirty="0"/>
              <a:t>, 2002. Discriminative training methods for hidden Markov models: Theory and experiments with perceptron algorithms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 err="1"/>
              <a:t>Pustejovsky</a:t>
            </a:r>
            <a:r>
              <a:rPr lang="en-US" sz="1400" i="1" dirty="0"/>
              <a:t> et al., 2003. The TIMEBANK corpus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1" dirty="0"/>
              <a:t>Cassidy</a:t>
            </a:r>
            <a:r>
              <a:rPr lang="en-US" sz="1400" i="1" dirty="0"/>
              <a:t> et al., 2014. An annotation framework for dense event ordering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400" i="1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32887187"/>
      </p:ext>
    </p:extLst>
  </p:cSld>
  <p:clrMapOvr>
    <a:masterClrMapping/>
  </p:clrMapOvr>
</p:sld>
</file>

<file path=ppt/theme/theme1.xml><?xml version="1.0" encoding="utf-8"?>
<a:theme xmlns:a="http://schemas.openxmlformats.org/drawingml/2006/main" name="Roth-Penn-1">
  <a:themeElements>
    <a:clrScheme name="Custom 5">
      <a:dk1>
        <a:srgbClr val="000000"/>
      </a:dk1>
      <a:lt1>
        <a:srgbClr val="FFFFFF"/>
      </a:lt1>
      <a:dk2>
        <a:srgbClr val="FAE1AF"/>
      </a:dk2>
      <a:lt2>
        <a:srgbClr val="FAC8AF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>
              <a:lumMod val="50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icra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ra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ra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ra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ra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ra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ra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5">
    <a:dk1>
      <a:srgbClr val="000000"/>
    </a:dk1>
    <a:lt1>
      <a:srgbClr val="FFFFFF"/>
    </a:lt1>
    <a:dk2>
      <a:srgbClr val="FAE1AF"/>
    </a:dk2>
    <a:lt2>
      <a:srgbClr val="FAC8AF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  <a:fontScheme name="Custom 1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5">
    <a:dk1>
      <a:srgbClr val="000000"/>
    </a:dk1>
    <a:lt1>
      <a:srgbClr val="FFFFFF"/>
    </a:lt1>
    <a:dk2>
      <a:srgbClr val="FAE1AF"/>
    </a:dk2>
    <a:lt2>
      <a:srgbClr val="FAC8AF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  <a:fontScheme name="Custom 1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5">
    <a:dk1>
      <a:srgbClr val="000000"/>
    </a:dk1>
    <a:lt1>
      <a:srgbClr val="FFFFFF"/>
    </a:lt1>
    <a:dk2>
      <a:srgbClr val="FAE1AF"/>
    </a:dk2>
    <a:lt2>
      <a:srgbClr val="FAC8AF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  <a:fontScheme name="Custom 1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5">
    <a:dk1>
      <a:srgbClr val="000000"/>
    </a:dk1>
    <a:lt1>
      <a:srgbClr val="FFFFFF"/>
    </a:lt1>
    <a:dk2>
      <a:srgbClr val="FAE1AF"/>
    </a:dk2>
    <a:lt2>
      <a:srgbClr val="FAC8AF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  <a:fontScheme name="Custom 1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6232</TotalTime>
  <Words>5963</Words>
  <Application>Microsoft Macintosh PowerPoint</Application>
  <PresentationFormat>On-screen Show (4:3)</PresentationFormat>
  <Paragraphs>1455</Paragraphs>
  <Slides>100</Slides>
  <Notes>96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0" baseType="lpstr">
      <vt:lpstr>Arial</vt:lpstr>
      <vt:lpstr>Arial Rounded MT Bold</vt:lpstr>
      <vt:lpstr>Calibri</vt:lpstr>
      <vt:lpstr>Cambria Math</vt:lpstr>
      <vt:lpstr>Century Gothic</vt:lpstr>
      <vt:lpstr>Courier</vt:lpstr>
      <vt:lpstr>Times</vt:lpstr>
      <vt:lpstr>Times New Roman</vt:lpstr>
      <vt:lpstr>Wingdings</vt:lpstr>
      <vt:lpstr>Roth-Penn-1</vt:lpstr>
      <vt:lpstr>Understanding Events In Natural Language: -- Learning, Common Sense, Data Annotation, and What’s Next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language is natural for humans</vt:lpstr>
      <vt:lpstr>Natural language is not natural for computers</vt:lpstr>
      <vt:lpstr>Natural language is not natural for computers</vt:lpstr>
      <vt:lpstr>Natural language is not natural for computers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we in NLP?</vt:lpstr>
      <vt:lpstr>Let’s take a look at two events</vt:lpstr>
      <vt:lpstr>Reversing them</vt:lpstr>
      <vt:lpstr>Reversing them</vt:lpstr>
      <vt:lpstr>Temporal relation (TempRel)</vt:lpstr>
      <vt:lpstr>Multiple events form a situation</vt:lpstr>
      <vt:lpstr>PowerPoint Presentation</vt:lpstr>
      <vt:lpstr>PowerPoint Presentation</vt:lpstr>
      <vt:lpstr>PowerPoint Presentation</vt:lpstr>
      <vt:lpstr>Temporal graphs are structured</vt:lpstr>
      <vt:lpstr>Assume a model is already trained</vt:lpstr>
      <vt:lpstr>Global inference (a toy example)</vt:lpstr>
      <vt:lpstr>Global inference (a toy example)</vt:lpstr>
      <vt:lpstr>Global inference (a toy example)</vt:lpstr>
      <vt:lpstr>Global inference (a toy example)</vt:lpstr>
      <vt:lpstr>Global inference (a toy example)</vt:lpstr>
      <vt:lpstr>PowerPoint Presentation</vt:lpstr>
      <vt:lpstr>Benefit of global inference via ILP</vt:lpstr>
      <vt:lpstr>How was the model trained?</vt:lpstr>
      <vt:lpstr>Local learning in previous methods</vt:lpstr>
      <vt:lpstr>Local learning is not sufficient</vt:lpstr>
      <vt:lpstr>Structured (global) Learning</vt:lpstr>
      <vt:lpstr>Results</vt:lpstr>
      <vt:lpstr>Results</vt:lpstr>
      <vt:lpstr>Results</vt:lpstr>
      <vt:lpstr>PowerPoint Presentation</vt:lpstr>
      <vt:lpstr>Relation extraction: general vs temporal</vt:lpstr>
      <vt:lpstr>PowerPoint Presentation</vt:lpstr>
      <vt:lpstr>More than 10 people have (event1: died), police said. A car (event2: exploded) on Friday in a group of men in north Pakistan. </vt:lpstr>
      <vt:lpstr>More than 10 people have (event1: died), police said. A car (event2: exploded) on Friday in a group of men in north Pakistan. </vt:lpstr>
      <vt:lpstr>When events are …</vt:lpstr>
      <vt:lpstr>When events are …</vt:lpstr>
      <vt:lpstr>TemProb [NAACL’18]: Temporal Relation Probabilistic Knowledge Base</vt:lpstr>
      <vt:lpstr>Event distributions from TemProb</vt:lpstr>
      <vt:lpstr>Event distributions from TemProb</vt:lpstr>
      <vt:lpstr>Event distributions from TemProb</vt:lpstr>
      <vt:lpstr>Event distributions from TemProb</vt:lpstr>
      <vt:lpstr>Apply TemProb in our task</vt:lpstr>
      <vt:lpstr>Further improvement by TemProb</vt:lpstr>
      <vt:lpstr>PowerPoint Presentation</vt:lpstr>
      <vt:lpstr>PowerPoint Presentation</vt:lpstr>
      <vt:lpstr>“Bottleneck”</vt:lpstr>
      <vt:lpstr>Existing annotation schemes</vt:lpstr>
      <vt:lpstr>Existing annotation schemes</vt:lpstr>
      <vt:lpstr>Existing annotation schemes</vt:lpstr>
      <vt:lpstr>Proposed solution: multi-axis</vt:lpstr>
      <vt:lpstr>Proposed solution: multi-axis</vt:lpstr>
      <vt:lpstr>What we achieved</vt:lpstr>
      <vt:lpstr>With a better IAA (&gt;80%)</vt:lpstr>
      <vt:lpstr>Discussion</vt:lpstr>
      <vt:lpstr>PowerPoint Presentation</vt:lpstr>
      <vt:lpstr>PowerPoint Presentation</vt:lpstr>
      <vt:lpstr>PowerPoint Presentation</vt:lpstr>
      <vt:lpstr>: a neural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Recap</vt:lpstr>
      <vt:lpstr>Recap</vt:lpstr>
      <vt:lpstr>PowerPoint Presentation</vt:lpstr>
      <vt:lpstr>PowerPoint Presentation</vt:lpstr>
      <vt:lpstr>Silver lining of “partial”</vt:lpstr>
      <vt:lpstr>Partial or complete, that’s the question [NAACL’19]</vt:lpstr>
      <vt:lpstr>Partial or complete, that’s the question [NAACL’19]</vt:lpstr>
      <vt:lpstr>The quality of partially annotated structures</vt:lpstr>
      <vt:lpstr>The quality of partially annotated structures</vt:lpstr>
      <vt:lpstr>Diminishing return of new labels</vt:lpstr>
      <vt:lpstr>PowerPoint Presentation</vt:lpstr>
      <vt:lpstr>What is I_k actually?</vt:lpstr>
      <vt:lpstr>Unique view of structured annotation</vt:lpstr>
      <vt:lpstr>Achilles heel of standard paradigms</vt:lpstr>
      <vt:lpstr>What’s next</vt:lpstr>
      <vt:lpstr>What’s next</vt:lpstr>
      <vt:lpstr>PowerPoint Presentation</vt:lpstr>
      <vt:lpstr>What’s next</vt:lpstr>
      <vt:lpstr>What’s next</vt:lpstr>
      <vt:lpstr>Summary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Events In Natural Language: -- Learning, Commonsense, Annotation, and What’s Next</dc:title>
  <dc:creator>Microsoft Office User</dc:creator>
  <cp:lastModifiedBy>Microsoft Office User</cp:lastModifiedBy>
  <cp:revision>417</cp:revision>
  <dcterms:created xsi:type="dcterms:W3CDTF">2019-04-16T21:31:18Z</dcterms:created>
  <dcterms:modified xsi:type="dcterms:W3CDTF">2019-07-18T04:34:26Z</dcterms:modified>
</cp:coreProperties>
</file>